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35" r:id="rId2"/>
    <p:sldId id="342" r:id="rId3"/>
    <p:sldId id="350" r:id="rId4"/>
    <p:sldId id="434" r:id="rId5"/>
    <p:sldId id="259" r:id="rId6"/>
    <p:sldId id="344" r:id="rId7"/>
    <p:sldId id="345" r:id="rId8"/>
    <p:sldId id="261" r:id="rId9"/>
    <p:sldId id="346" r:id="rId10"/>
    <p:sldId id="347" r:id="rId11"/>
    <p:sldId id="431" r:id="rId12"/>
    <p:sldId id="348" r:id="rId13"/>
    <p:sldId id="426" r:id="rId14"/>
    <p:sldId id="427" r:id="rId15"/>
    <p:sldId id="428" r:id="rId16"/>
    <p:sldId id="432" r:id="rId17"/>
    <p:sldId id="433" r:id="rId18"/>
    <p:sldId id="429" r:id="rId19"/>
    <p:sldId id="430" r:id="rId20"/>
    <p:sldId id="349" r:id="rId21"/>
    <p:sldId id="351" r:id="rId22"/>
    <p:sldId id="352" r:id="rId23"/>
    <p:sldId id="271" r:id="rId24"/>
    <p:sldId id="354" r:id="rId25"/>
    <p:sldId id="358" r:id="rId26"/>
    <p:sldId id="359" r:id="rId27"/>
    <p:sldId id="360" r:id="rId28"/>
    <p:sldId id="3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4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2A430-8ED0-49E6-80FD-E849235A81C9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0641-8D35-46A6-B05E-67142714A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1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dirty="0"/>
              <a:t> 2 things needed to strengthen soul.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dirty="0"/>
              <a:t>Hesitated to use the word discipleship because for a long time the word just made me feel bad. But if we restore the definition it won't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where the some non Christians live; They’ve</a:t>
            </a:r>
          </a:p>
          <a:p>
            <a:r>
              <a:t>found something that works for them, Yoga, Therapy, but they can’t hold on to it without God.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These "disciplines" are what empower a disciple to become  a "spring of living water", not a "canal that can go dry. Wholeness is transformation and the "putting on of Jesus' character" so a disciple's desire is to do what Jesus did instinctively, without even thinking about it.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How? Realizing Soul Care is essential. It is not selfish or “Navel Gazing”. It is how God desires for us to experience His power and love.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BC035-CBF7-014A-A5B4-E4286BD95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82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Jim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Jim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Steve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BC035-CBF7-014A-A5B4-E4286BD95F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4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84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18047" y="464344"/>
            <a:ext cx="9148140" cy="4152305"/>
          </a:xfrm>
          <a:prstGeom prst="rect">
            <a:avLst/>
          </a:prstGeom>
        </p:spPr>
        <p:txBody>
          <a:bodyPr lIns="91435" tIns="45717" rIns="91435" bIns="45717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6" y="4723805"/>
            <a:ext cx="9810751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6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180"/>
            </a:lvl1pPr>
            <a:lvl2pPr marL="0" indent="160721" algn="ctr">
              <a:spcBef>
                <a:spcPts val="0"/>
              </a:spcBef>
              <a:buSzTx/>
              <a:buNone/>
              <a:defRPr sz="2180"/>
            </a:lvl2pPr>
            <a:lvl3pPr marL="0" indent="321440" algn="ctr">
              <a:spcBef>
                <a:spcPts val="0"/>
              </a:spcBef>
              <a:buSzTx/>
              <a:buNone/>
              <a:defRPr sz="2180"/>
            </a:lvl3pPr>
            <a:lvl4pPr marL="0" indent="482161" algn="ctr">
              <a:spcBef>
                <a:spcPts val="0"/>
              </a:spcBef>
              <a:buSzTx/>
              <a:buNone/>
              <a:defRPr sz="2180"/>
            </a:lvl4pPr>
            <a:lvl5pPr marL="0" indent="642882" algn="ctr">
              <a:spcBef>
                <a:spcPts val="0"/>
              </a:spcBef>
              <a:buSzTx/>
              <a:buNone/>
              <a:defRPr sz="21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5866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9083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7806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9093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3000375"/>
            <a:ext cx="9810750" cy="6290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576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2215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1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28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17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7177" indent="0">
              <a:buNone/>
              <a:defRPr sz="1969" b="1"/>
            </a:lvl2pPr>
            <a:lvl3pPr marL="914353" indent="0">
              <a:buNone/>
              <a:defRPr sz="1828" b="1"/>
            </a:lvl3pPr>
            <a:lvl4pPr marL="1371530" indent="0">
              <a:buNone/>
              <a:defRPr sz="1617" b="1"/>
            </a:lvl4pPr>
            <a:lvl5pPr marL="1828706" indent="0">
              <a:buNone/>
              <a:defRPr sz="1617" b="1"/>
            </a:lvl5pPr>
            <a:lvl6pPr marL="2285883" indent="0">
              <a:buNone/>
              <a:defRPr sz="1617" b="1"/>
            </a:lvl6pPr>
            <a:lvl7pPr marL="2743060" indent="0">
              <a:buNone/>
              <a:defRPr sz="1617" b="1"/>
            </a:lvl7pPr>
            <a:lvl8pPr marL="3200236" indent="0">
              <a:buNone/>
              <a:defRPr sz="1617" b="1"/>
            </a:lvl8pPr>
            <a:lvl9pPr marL="3657413" indent="0">
              <a:buNone/>
              <a:defRPr sz="1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1"/>
            </a:lvl1pPr>
            <a:lvl2pPr>
              <a:defRPr sz="1969"/>
            </a:lvl2pPr>
            <a:lvl3pPr>
              <a:defRPr sz="1828"/>
            </a:lvl3pPr>
            <a:lvl4pPr>
              <a:defRPr sz="1617"/>
            </a:lvl4pPr>
            <a:lvl5pPr>
              <a:defRPr sz="1617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7177" indent="0">
              <a:buNone/>
              <a:defRPr sz="1969" b="1"/>
            </a:lvl2pPr>
            <a:lvl3pPr marL="914353" indent="0">
              <a:buNone/>
              <a:defRPr sz="1828" b="1"/>
            </a:lvl3pPr>
            <a:lvl4pPr marL="1371530" indent="0">
              <a:buNone/>
              <a:defRPr sz="1617" b="1"/>
            </a:lvl4pPr>
            <a:lvl5pPr marL="1828706" indent="0">
              <a:buNone/>
              <a:defRPr sz="1617" b="1"/>
            </a:lvl5pPr>
            <a:lvl6pPr marL="2285883" indent="0">
              <a:buNone/>
              <a:defRPr sz="1617" b="1"/>
            </a:lvl6pPr>
            <a:lvl7pPr marL="2743060" indent="0">
              <a:buNone/>
              <a:defRPr sz="1617" b="1"/>
            </a:lvl7pPr>
            <a:lvl8pPr marL="3200236" indent="0">
              <a:buNone/>
              <a:defRPr sz="1617" b="1"/>
            </a:lvl8pPr>
            <a:lvl9pPr marL="3657413" indent="0">
              <a:buNone/>
              <a:defRPr sz="16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91"/>
            </a:lvl1pPr>
            <a:lvl2pPr>
              <a:defRPr sz="1969"/>
            </a:lvl2pPr>
            <a:lvl3pPr>
              <a:defRPr sz="1828"/>
            </a:lvl3pPr>
            <a:lvl4pPr>
              <a:defRPr sz="1617"/>
            </a:lvl4pPr>
            <a:lvl5pPr>
              <a:defRPr sz="1617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6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6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234"/>
            </a:lvl1pPr>
            <a:lvl2pPr>
              <a:defRPr sz="2812"/>
            </a:lvl2pPr>
            <a:lvl3pPr>
              <a:defRPr sz="2391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6"/>
            </a:lvl1pPr>
            <a:lvl2pPr marL="457177" indent="0">
              <a:buNone/>
              <a:defRPr sz="1195"/>
            </a:lvl2pPr>
            <a:lvl3pPr marL="914353" indent="0">
              <a:buNone/>
              <a:defRPr sz="984"/>
            </a:lvl3pPr>
            <a:lvl4pPr marL="1371530" indent="0">
              <a:buNone/>
              <a:defRPr sz="914"/>
            </a:lvl4pPr>
            <a:lvl5pPr marL="1828706" indent="0">
              <a:buNone/>
              <a:defRPr sz="914"/>
            </a:lvl5pPr>
            <a:lvl6pPr marL="2285883" indent="0">
              <a:buNone/>
              <a:defRPr sz="914"/>
            </a:lvl6pPr>
            <a:lvl7pPr marL="2743060" indent="0">
              <a:buNone/>
              <a:defRPr sz="914"/>
            </a:lvl7pPr>
            <a:lvl8pPr marL="3200236" indent="0">
              <a:buNone/>
              <a:defRPr sz="914"/>
            </a:lvl8pPr>
            <a:lvl9pPr marL="3657413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1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6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34"/>
            </a:lvl1pPr>
            <a:lvl2pPr marL="457177" indent="0">
              <a:buNone/>
              <a:defRPr sz="2812"/>
            </a:lvl2pPr>
            <a:lvl3pPr marL="914353" indent="0">
              <a:buNone/>
              <a:defRPr sz="2391"/>
            </a:lvl3pPr>
            <a:lvl4pPr marL="1371530" indent="0">
              <a:buNone/>
              <a:defRPr sz="1969"/>
            </a:lvl4pPr>
            <a:lvl5pPr marL="1828706" indent="0">
              <a:buNone/>
              <a:defRPr sz="1969"/>
            </a:lvl5pPr>
            <a:lvl6pPr marL="2285883" indent="0">
              <a:buNone/>
              <a:defRPr sz="1969"/>
            </a:lvl6pPr>
            <a:lvl7pPr marL="2743060" indent="0">
              <a:buNone/>
              <a:defRPr sz="1969"/>
            </a:lvl7pPr>
            <a:lvl8pPr marL="3200236" indent="0">
              <a:buNone/>
              <a:defRPr sz="1969"/>
            </a:lvl8pPr>
            <a:lvl9pPr marL="3657413" indent="0">
              <a:buNone/>
              <a:defRPr sz="1969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6"/>
            </a:lvl1pPr>
            <a:lvl2pPr marL="457177" indent="0">
              <a:buNone/>
              <a:defRPr sz="1195"/>
            </a:lvl2pPr>
            <a:lvl3pPr marL="914353" indent="0">
              <a:buNone/>
              <a:defRPr sz="984"/>
            </a:lvl3pPr>
            <a:lvl4pPr marL="1371530" indent="0">
              <a:buNone/>
              <a:defRPr sz="914"/>
            </a:lvl4pPr>
            <a:lvl5pPr marL="1828706" indent="0">
              <a:buNone/>
              <a:defRPr sz="914"/>
            </a:lvl5pPr>
            <a:lvl6pPr marL="2285883" indent="0">
              <a:buNone/>
              <a:defRPr sz="914"/>
            </a:lvl6pPr>
            <a:lvl7pPr marL="2743060" indent="0">
              <a:buNone/>
              <a:defRPr sz="914"/>
            </a:lvl7pPr>
            <a:lvl8pPr marL="3200236" indent="0">
              <a:buNone/>
              <a:defRPr sz="914"/>
            </a:lvl8pPr>
            <a:lvl9pPr marL="3657413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2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9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353" rtl="0" eaLnBrk="1" latinLnBrk="0" hangingPunct="1">
        <a:spcBef>
          <a:spcPct val="0"/>
        </a:spcBef>
        <a:buNone/>
        <a:defRPr sz="4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34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12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196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loggingbabel.blogspot.com/2014/06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784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jesus-cross-sky-sun-christian-cloud-wallpaper-tojnj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utismdaddy.com/2012/02/autism-parents-guilt-factor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90449/kintsugi-hear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alance-ocean-relaxation-rock-balancing-26795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870D-74EC-340E-AC2E-0490065A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5293956"/>
          </a:xfrm>
        </p:spPr>
        <p:txBody>
          <a:bodyPr>
            <a:normAutofit/>
          </a:bodyPr>
          <a:lstStyle/>
          <a:p>
            <a:r>
              <a:rPr lang="en-NP" sz="6600" dirty="0"/>
              <a:t>SUNDAY WORSHIP</a:t>
            </a:r>
          </a:p>
        </p:txBody>
      </p:sp>
    </p:spTree>
    <p:extLst>
      <p:ext uri="{BB962C8B-B14F-4D97-AF65-F5344CB8AC3E}">
        <p14:creationId xmlns:p14="http://schemas.microsoft.com/office/powerpoint/2010/main" val="17539099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ear Friend, I pray that you may enjoy good health, and that all may go well with you, even as your soul is getting along well.…"/>
          <p:cNvSpPr txBox="1">
            <a:spLocks noGrp="1"/>
          </p:cNvSpPr>
          <p:nvPr>
            <p:ph type="body" idx="1"/>
          </p:nvPr>
        </p:nvSpPr>
        <p:spPr>
          <a:xfrm>
            <a:off x="892968" y="1785938"/>
            <a:ext cx="10406063" cy="429339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sz="4000" dirty="0"/>
              <a:t>Dear Friend, I pray that you may enjoy good health, and that all may go well with you, </a:t>
            </a:r>
            <a:r>
              <a:rPr sz="4000" dirty="0">
                <a:solidFill>
                  <a:srgbClr val="FFFB00"/>
                </a:solidFill>
              </a:rPr>
              <a:t>even as your soul is getting along well</a:t>
            </a:r>
            <a:r>
              <a:rPr sz="4000" dirty="0"/>
              <a:t>.</a:t>
            </a:r>
          </a:p>
          <a:p>
            <a:pPr marL="0" indent="0" algn="ctr">
              <a:spcBef>
                <a:spcPts val="492"/>
              </a:spcBef>
              <a:buNone/>
            </a:pPr>
            <a:r>
              <a:rPr dirty="0"/>
              <a:t>3 John 1:2 (NIV)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F1F8677-CEEE-4BF4-AB7D-B8F3758F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Break every chain…</a:t>
            </a:r>
          </a:p>
        </p:txBody>
      </p:sp>
      <p:pic>
        <p:nvPicPr>
          <p:cNvPr id="6" name="Content Placeholder 5" descr="A picture containing metalware, chain, key&#10;&#10;Description automatically generated">
            <a:extLst>
              <a:ext uri="{FF2B5EF4-FFF2-40B4-BE49-F238E27FC236}">
                <a16:creationId xmlns:a16="http://schemas.microsoft.com/office/drawing/2014/main" id="{6D42CFAA-9BD3-AE49-870B-D2FE614D1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16355" y="1600201"/>
            <a:ext cx="7359289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41017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3 Soul Wound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 Soul Wounders</a:t>
            </a:r>
          </a:p>
        </p:txBody>
      </p:sp>
      <p:sp>
        <p:nvSpPr>
          <p:cNvPr id="190" name="Unaddressed grudg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dirty="0"/>
              <a:t>Unaddressed grudges</a:t>
            </a:r>
            <a:endParaRPr lang="en-US" sz="4000" dirty="0"/>
          </a:p>
          <a:p>
            <a:endParaRPr sz="4000" dirty="0"/>
          </a:p>
          <a:p>
            <a:r>
              <a:rPr sz="4000" dirty="0"/>
              <a:t>Unforgiven guilt</a:t>
            </a:r>
            <a:endParaRPr lang="en-US" sz="4000" dirty="0"/>
          </a:p>
          <a:p>
            <a:endParaRPr sz="4000" dirty="0"/>
          </a:p>
          <a:p>
            <a:r>
              <a:rPr sz="4000" dirty="0"/>
              <a:t>Unprocessed </a:t>
            </a:r>
            <a:r>
              <a:rPr lang="en-US" sz="4000" dirty="0"/>
              <a:t>g</a:t>
            </a:r>
            <a:r>
              <a:rPr sz="4000" dirty="0"/>
              <a:t>rief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3394025" y="1463677"/>
            <a:ext cx="5403950" cy="20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endParaRPr kumimoji="0" sz="182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72D6-121C-4447-B5D4-BAD6083C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 Unaddressed Grudges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E426-5557-0742-B4C5-BD4194B29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Jesus said, “Leave your gift…..settle matters quickly”</a:t>
            </a:r>
          </a:p>
          <a:p>
            <a:endParaRPr lang="en-US" dirty="0"/>
          </a:p>
          <a:p>
            <a:r>
              <a:rPr lang="en-US" dirty="0"/>
              <a:t>Jesus said, “You forgive others, I forgive you.  </a:t>
            </a:r>
          </a:p>
          <a:p>
            <a:pPr marL="0" indent="0">
              <a:buNone/>
            </a:pPr>
            <a:r>
              <a:rPr lang="en-US" dirty="0"/>
              <a:t>		      You don’t forgive others, I wont forgive you.”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Hebrews 12: 14-15  Make every effort to live in peace everyone…….see to it that no bitter root grows up to cause trouble and defile many.”</a:t>
            </a:r>
          </a:p>
        </p:txBody>
      </p:sp>
    </p:spTree>
    <p:extLst>
      <p:ext uri="{BB962C8B-B14F-4D97-AF65-F5344CB8AC3E}">
        <p14:creationId xmlns:p14="http://schemas.microsoft.com/office/powerpoint/2010/main" val="14936936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B43902-1A99-D547-911F-063FE50E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Bitterness is a poison we drink</a:t>
            </a:r>
            <a:br>
              <a:rPr lang="en-US" dirty="0"/>
            </a:br>
            <a:r>
              <a:rPr lang="en-US" dirty="0"/>
              <a:t> to hurt someone else…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E52699-4F0E-F14A-A595-A340605F7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18100" y="1748631"/>
            <a:ext cx="1955800" cy="4229100"/>
          </a:xfrm>
        </p:spPr>
      </p:pic>
    </p:spTree>
    <p:extLst>
      <p:ext uri="{BB962C8B-B14F-4D97-AF65-F5344CB8AC3E}">
        <p14:creationId xmlns:p14="http://schemas.microsoft.com/office/powerpoint/2010/main" val="360786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E748-CFD5-F740-9291-35CF2B53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 Unforgiven Guilt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80B57-9D7E-9140-BC60-A313306C6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Jesus didn’t suffer, shed his precious blood and die on the cross for you and I to be constantly flopping around I the ditch of guilt and shame.</a:t>
            </a:r>
          </a:p>
          <a:p>
            <a:endParaRPr lang="en-US" dirty="0"/>
          </a:p>
          <a:p>
            <a:r>
              <a:rPr lang="en-US" dirty="0"/>
              <a:t>I John 1: 5-10  Walk in the light…..forward progress, one foot 			 in front of the other, point A to point B.</a:t>
            </a:r>
          </a:p>
          <a:p>
            <a:endParaRPr lang="en-US" dirty="0"/>
          </a:p>
          <a:p>
            <a:r>
              <a:rPr lang="en-US" dirty="0"/>
              <a:t>Vs 9    VERTICAL before HORIZONTAL</a:t>
            </a:r>
          </a:p>
          <a:p>
            <a:endParaRPr lang="en-US" dirty="0"/>
          </a:p>
          <a:p>
            <a:r>
              <a:rPr lang="en-US" dirty="0"/>
              <a:t>James 5:16  confess ….pray….so you may be </a:t>
            </a:r>
            <a:r>
              <a:rPr lang="en-US" dirty="0">
                <a:solidFill>
                  <a:srgbClr val="FFFF00"/>
                </a:solidFill>
              </a:rPr>
              <a:t>healed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85284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nature, sunset&#10;&#10;Description automatically generated">
            <a:extLst>
              <a:ext uri="{FF2B5EF4-FFF2-40B4-BE49-F238E27FC236}">
                <a16:creationId xmlns:a16="http://schemas.microsoft.com/office/drawing/2014/main" id="{0DA56506-5C89-4F46-AA13-FE049ECF0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639174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6D58807-D3E9-4F25-AEA5-93F42F6DA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471487"/>
            <a:ext cx="4134910" cy="1592263"/>
          </a:xfrm>
        </p:spPr>
        <p:txBody>
          <a:bodyPr>
            <a:noAutofit/>
          </a:bodyPr>
          <a:lstStyle/>
          <a:p>
            <a:r>
              <a:rPr lang="en-US" sz="4800" dirty="0"/>
              <a:t>YOU HAVE FREEDOM…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4E3C406-DFA5-A740-BF9F-13188EDFD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38223" y="273051"/>
            <a:ext cx="5872688" cy="5853113"/>
          </a:xfrm>
          <a:prstGeom prst="rect">
            <a:avLst/>
          </a:prstGeo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3C8A85E-AF73-4AD8-9675-806D328BE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43213"/>
            <a:ext cx="4011084" cy="3282951"/>
          </a:xfrm>
        </p:spPr>
        <p:txBody>
          <a:bodyPr>
            <a:normAutofit/>
          </a:bodyPr>
          <a:lstStyle/>
          <a:p>
            <a:r>
              <a:rPr lang="en-US" sz="4000" dirty="0"/>
              <a:t>From guilt &amp; shame </a:t>
            </a:r>
          </a:p>
        </p:txBody>
      </p:sp>
    </p:spTree>
    <p:extLst>
      <p:ext uri="{BB962C8B-B14F-4D97-AF65-F5344CB8AC3E}">
        <p14:creationId xmlns:p14="http://schemas.microsoft.com/office/powerpoint/2010/main" val="343207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94E7-0167-FD45-8911-4D3F2739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 Unprocessed Grief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E9389-A7A6-1349-BEA1-02954918E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wounds, your broken heart</a:t>
            </a:r>
          </a:p>
          <a:p>
            <a:endParaRPr lang="en-US" dirty="0"/>
          </a:p>
          <a:p>
            <a:r>
              <a:rPr lang="en-US" dirty="0"/>
              <a:t>The Restoration of the Heart…..a way forward</a:t>
            </a:r>
          </a:p>
          <a:p>
            <a:endParaRPr lang="en-US" dirty="0"/>
          </a:p>
          <a:p>
            <a:r>
              <a:rPr lang="en-US" dirty="0"/>
              <a:t>Abuse of any kind can be healed</a:t>
            </a:r>
          </a:p>
          <a:p>
            <a:endParaRPr lang="en-US" dirty="0"/>
          </a:p>
          <a:p>
            <a:r>
              <a:rPr lang="en-US" dirty="0"/>
              <a:t>You can be restored.  You can recover.  God made you to heal.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136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9E3D2F3-E74C-42A0-AC7D-CC54A0E9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/>
              <a:t>Kintsugi</a:t>
            </a:r>
          </a:p>
        </p:txBody>
      </p:sp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47C6C1-24AF-5E4D-A4EA-2AB6F4D7D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877"/>
          <a:stretch/>
        </p:blipFill>
        <p:spPr>
          <a:xfrm>
            <a:off x="609601" y="2174875"/>
            <a:ext cx="5386917" cy="3951288"/>
          </a:xfrm>
          <a:prstGeom prst="rect">
            <a:avLst/>
          </a:prstGeom>
          <a:noFill/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2D9B8B0-EBE6-4638-BB34-90F079F75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Japanese centuries old art of repairing broken, cracked, shattered pottery with inlaid gold.</a:t>
            </a:r>
          </a:p>
        </p:txBody>
      </p:sp>
    </p:spTree>
    <p:extLst>
      <p:ext uri="{BB962C8B-B14F-4D97-AF65-F5344CB8AC3E}">
        <p14:creationId xmlns:p14="http://schemas.microsoft.com/office/powerpoint/2010/main" val="312630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3"/>
          <a:srcRect l="38624" t="3381" b="3687"/>
          <a:stretch>
            <a:fillRect/>
          </a:stretch>
        </p:blipFill>
        <p:spPr>
          <a:xfrm rot="5416177">
            <a:off x="1925949" y="-2736441"/>
            <a:ext cx="8340102" cy="1313588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oul Care"/>
          <p:cNvSpPr txBox="1">
            <a:spLocks noGrp="1"/>
          </p:cNvSpPr>
          <p:nvPr>
            <p:ph type="title"/>
          </p:nvPr>
        </p:nvSpPr>
        <p:spPr>
          <a:xfrm>
            <a:off x="1190626" y="3978235"/>
            <a:ext cx="9810751" cy="17456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Restoration of the Heart:  Session VI</a:t>
            </a:r>
            <a:br>
              <a:rPr lang="en-US" dirty="0"/>
            </a:br>
            <a:r>
              <a:rPr lang="en-US" dirty="0"/>
              <a:t>The Way Forward……</a:t>
            </a:r>
            <a:r>
              <a:rPr dirty="0"/>
              <a:t>Soul Care</a:t>
            </a:r>
          </a:p>
        </p:txBody>
      </p:sp>
      <p:sp>
        <p:nvSpPr>
          <p:cNvPr id="140" name="October 1, 2017…"/>
          <p:cNvSpPr txBox="1">
            <a:spLocks noGrp="1"/>
          </p:cNvSpPr>
          <p:nvPr>
            <p:ph type="body" sz="quarter" idx="1"/>
          </p:nvPr>
        </p:nvSpPr>
        <p:spPr>
          <a:xfrm>
            <a:off x="1190626" y="5759648"/>
            <a:ext cx="9810751" cy="98553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Cornerstone Church, Duluth GA</a:t>
            </a:r>
          </a:p>
          <a:p>
            <a:r>
              <a:rPr lang="en-US" sz="2800" b="1" dirty="0"/>
              <a:t>June 23-25, 2023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What soul wound do you have that you need to open up about and trust Jesus to begin healing?"/>
          <p:cNvSpPr txBox="1">
            <a:spLocks noGrp="1"/>
          </p:cNvSpPr>
          <p:nvPr>
            <p:ph type="body" idx="1"/>
          </p:nvPr>
        </p:nvSpPr>
        <p:spPr>
          <a:xfrm>
            <a:off x="1035844" y="2593182"/>
            <a:ext cx="10406063" cy="22502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4000"/>
              <a:t>What soul wound do you have that you need to open up about and </a:t>
            </a:r>
            <a:r>
              <a:rPr sz="4000">
                <a:solidFill>
                  <a:srgbClr val="FFFB00"/>
                </a:solidFill>
              </a:rPr>
              <a:t>trust</a:t>
            </a:r>
            <a:r>
              <a:rPr sz="4000"/>
              <a:t> Jesus to begin healing?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5DFEF-3EF5-BD40-B83F-1D8946253587}"/>
              </a:ext>
            </a:extLst>
          </p:cNvPr>
          <p:cNvSpPr txBox="1"/>
          <p:nvPr/>
        </p:nvSpPr>
        <p:spPr>
          <a:xfrm>
            <a:off x="2271713" y="485775"/>
            <a:ext cx="835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 Restoration of Your Heart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19" y="3302249"/>
            <a:ext cx="7086792" cy="282218"/>
          </a:xfrm>
          <a:prstGeom prst="rect">
            <a:avLst/>
          </a:prstGeom>
        </p:spPr>
      </p:pic>
      <p:sp>
        <p:nvSpPr>
          <p:cNvPr id="211" name="Strengthening the Soul"/>
          <p:cNvSpPr txBox="1"/>
          <p:nvPr/>
        </p:nvSpPr>
        <p:spPr>
          <a:xfrm>
            <a:off x="2570601" y="3493386"/>
            <a:ext cx="7050798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6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28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Strengthening the Soul</a:t>
            </a:r>
          </a:p>
        </p:txBody>
      </p:sp>
      <p:pic>
        <p:nvPicPr>
          <p:cNvPr id="212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21794" y="3421837"/>
            <a:ext cx="5948413" cy="282218"/>
          </a:xfrm>
          <a:prstGeom prst="rect">
            <a:avLst/>
          </a:prstGeom>
        </p:spPr>
      </p:pic>
      <p:sp>
        <p:nvSpPr>
          <p:cNvPr id="214" name="Restoring the Soul"/>
          <p:cNvSpPr txBox="1"/>
          <p:nvPr/>
        </p:nvSpPr>
        <p:spPr>
          <a:xfrm rot="16194521">
            <a:off x="3699853" y="3304097"/>
            <a:ext cx="5254088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2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4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Restoring the Soul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19" y="3302249"/>
            <a:ext cx="7086792" cy="282218"/>
          </a:xfrm>
          <a:prstGeom prst="rect">
            <a:avLst/>
          </a:prstGeom>
        </p:spPr>
      </p:pic>
      <p:sp>
        <p:nvSpPr>
          <p:cNvPr id="220" name="Discipleship"/>
          <p:cNvSpPr txBox="1"/>
          <p:nvPr/>
        </p:nvSpPr>
        <p:spPr>
          <a:xfrm>
            <a:off x="2570601" y="3455524"/>
            <a:ext cx="7050798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Discipleship</a:t>
            </a: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 </a:t>
            </a:r>
          </a:p>
        </p:txBody>
      </p:sp>
      <p:pic>
        <p:nvPicPr>
          <p:cNvPr id="221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21794" y="3421837"/>
            <a:ext cx="5948413" cy="282218"/>
          </a:xfrm>
          <a:prstGeom prst="rect">
            <a:avLst/>
          </a:prstGeom>
        </p:spPr>
      </p:pic>
      <p:sp>
        <p:nvSpPr>
          <p:cNvPr id="223" name="Wholeness"/>
          <p:cNvSpPr txBox="1"/>
          <p:nvPr/>
        </p:nvSpPr>
        <p:spPr>
          <a:xfrm rot="16194521">
            <a:off x="5455123" y="4997100"/>
            <a:ext cx="174913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Wholeness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46725" y="3258373"/>
            <a:ext cx="7113581" cy="379909"/>
          </a:xfrm>
          <a:prstGeom prst="rect">
            <a:avLst/>
          </a:prstGeom>
        </p:spPr>
      </p:pic>
      <p:sp>
        <p:nvSpPr>
          <p:cNvPr id="229" name="Discipleship"/>
          <p:cNvSpPr txBox="1"/>
          <p:nvPr/>
        </p:nvSpPr>
        <p:spPr>
          <a:xfrm>
            <a:off x="2570601" y="3455524"/>
            <a:ext cx="7050798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Discipleship</a:t>
            </a: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 </a:t>
            </a:r>
          </a:p>
        </p:txBody>
      </p:sp>
      <p:pic>
        <p:nvPicPr>
          <p:cNvPr id="230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13369" y="3372992"/>
            <a:ext cx="5975202" cy="379909"/>
          </a:xfrm>
          <a:prstGeom prst="rect">
            <a:avLst/>
          </a:prstGeom>
        </p:spPr>
      </p:pic>
      <p:sp>
        <p:nvSpPr>
          <p:cNvPr id="232" name="Wholeness"/>
          <p:cNvSpPr txBox="1"/>
          <p:nvPr/>
        </p:nvSpPr>
        <p:spPr>
          <a:xfrm rot="16194521">
            <a:off x="5455123" y="4997100"/>
            <a:ext cx="174913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Wholeness</a:t>
            </a:r>
          </a:p>
        </p:txBody>
      </p:sp>
      <p:sp>
        <p:nvSpPr>
          <p:cNvPr id="233" name="Restoration"/>
          <p:cNvSpPr txBox="1"/>
          <p:nvPr/>
        </p:nvSpPr>
        <p:spPr>
          <a:xfrm rot="16194521">
            <a:off x="5455123" y="1714620"/>
            <a:ext cx="174913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Restoration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19" y="3302249"/>
            <a:ext cx="7086792" cy="282218"/>
          </a:xfrm>
          <a:prstGeom prst="rect">
            <a:avLst/>
          </a:prstGeom>
        </p:spPr>
      </p:pic>
      <p:sp>
        <p:nvSpPr>
          <p:cNvPr id="252" name="Discipleship"/>
          <p:cNvSpPr txBox="1"/>
          <p:nvPr/>
        </p:nvSpPr>
        <p:spPr>
          <a:xfrm>
            <a:off x="2570601" y="3455524"/>
            <a:ext cx="7050798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Discipleship</a:t>
            </a: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 </a:t>
            </a:r>
          </a:p>
        </p:txBody>
      </p:sp>
      <p:pic>
        <p:nvPicPr>
          <p:cNvPr id="253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21794" y="3421837"/>
            <a:ext cx="5948413" cy="282218"/>
          </a:xfrm>
          <a:prstGeom prst="rect">
            <a:avLst/>
          </a:prstGeom>
        </p:spPr>
      </p:pic>
      <p:sp>
        <p:nvSpPr>
          <p:cNvPr id="255" name="Wholeness"/>
          <p:cNvSpPr txBox="1"/>
          <p:nvPr/>
        </p:nvSpPr>
        <p:spPr>
          <a:xfrm rot="16194521">
            <a:off x="5455123" y="4997100"/>
            <a:ext cx="174913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Wholeness</a:t>
            </a:r>
          </a:p>
        </p:txBody>
      </p:sp>
      <p:sp>
        <p:nvSpPr>
          <p:cNvPr id="256" name="1"/>
          <p:cNvSpPr txBox="1"/>
          <p:nvPr/>
        </p:nvSpPr>
        <p:spPr>
          <a:xfrm>
            <a:off x="3491236" y="142941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hueOff val="101205"/>
                  <a:satOff val="-13598"/>
                  <a:lumOff val="23877"/>
                </a:srgbClr>
              </a:solidFill>
              <a:effectLst/>
              <a:uLnTx/>
              <a:uFillTx/>
              <a:latin typeface="Chalkduster"/>
              <a:sym typeface="Chalkduster"/>
            </a:endParaRPr>
          </a:p>
        </p:txBody>
      </p:sp>
      <p:sp>
        <p:nvSpPr>
          <p:cNvPr id="257" name="3"/>
          <p:cNvSpPr txBox="1"/>
          <p:nvPr/>
        </p:nvSpPr>
        <p:spPr>
          <a:xfrm>
            <a:off x="8412773" y="142941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hueOff val="101205"/>
                  <a:satOff val="-13598"/>
                  <a:lumOff val="23877"/>
                </a:srgbClr>
              </a:solidFill>
              <a:effectLst/>
              <a:uLnTx/>
              <a:uFillTx/>
              <a:latin typeface="Chalkduster"/>
              <a:sym typeface="Chalkduster"/>
            </a:endParaRPr>
          </a:p>
        </p:txBody>
      </p:sp>
      <p:sp>
        <p:nvSpPr>
          <p:cNvPr id="258" name="4"/>
          <p:cNvSpPr txBox="1"/>
          <p:nvPr/>
        </p:nvSpPr>
        <p:spPr>
          <a:xfrm>
            <a:off x="8376008" y="507821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hueOff val="101205"/>
                  <a:satOff val="-13598"/>
                  <a:lumOff val="23877"/>
                </a:srgbClr>
              </a:solidFill>
              <a:effectLst/>
              <a:uLnTx/>
              <a:uFillTx/>
              <a:latin typeface="Chalkduster"/>
              <a:sym typeface="Chalkduster"/>
            </a:endParaRPr>
          </a:p>
        </p:txBody>
      </p:sp>
      <p:sp>
        <p:nvSpPr>
          <p:cNvPr id="259" name="2"/>
          <p:cNvSpPr txBox="1"/>
          <p:nvPr/>
        </p:nvSpPr>
        <p:spPr>
          <a:xfrm>
            <a:off x="3497985" y="507821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hueOff val="101205"/>
                  <a:satOff val="-13598"/>
                  <a:lumOff val="23877"/>
                </a:srgbClr>
              </a:solidFill>
              <a:effectLst/>
              <a:uLnTx/>
              <a:uFillTx/>
              <a:latin typeface="Chalkduster"/>
              <a:sym typeface="Chalkdust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19" y="3302249"/>
            <a:ext cx="7775136" cy="282218"/>
          </a:xfrm>
          <a:prstGeom prst="rect">
            <a:avLst/>
          </a:prstGeom>
        </p:spPr>
      </p:pic>
      <p:sp>
        <p:nvSpPr>
          <p:cNvPr id="305" name="Daily Prayer  Stillness  Beauty"/>
          <p:cNvSpPr txBox="1"/>
          <p:nvPr/>
        </p:nvSpPr>
        <p:spPr>
          <a:xfrm>
            <a:off x="2570601" y="2929943"/>
            <a:ext cx="3052040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9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Daily Prayer  Stillness  Beauty </a:t>
            </a:r>
          </a:p>
        </p:txBody>
      </p:sp>
      <p:sp>
        <p:nvSpPr>
          <p:cNvPr id="306" name="Exercising…"/>
          <p:cNvSpPr txBox="1"/>
          <p:nvPr/>
        </p:nvSpPr>
        <p:spPr>
          <a:xfrm>
            <a:off x="6134032" y="2689229"/>
            <a:ext cx="1068242" cy="50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Exercising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Authority</a:t>
            </a: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/>
                <a:sym typeface="Chalkduster"/>
              </a:rPr>
              <a:t> </a:t>
            </a:r>
          </a:p>
        </p:txBody>
      </p:sp>
      <p:sp>
        <p:nvSpPr>
          <p:cNvPr id="307" name="Warfare…"/>
          <p:cNvSpPr txBox="1"/>
          <p:nvPr/>
        </p:nvSpPr>
        <p:spPr>
          <a:xfrm>
            <a:off x="7455345" y="2700097"/>
            <a:ext cx="803490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Warfare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Prayer </a:t>
            </a:r>
          </a:p>
        </p:txBody>
      </p:sp>
      <p:sp>
        <p:nvSpPr>
          <p:cNvPr id="308" name="Annual…"/>
          <p:cNvSpPr txBox="1"/>
          <p:nvPr/>
        </p:nvSpPr>
        <p:spPr>
          <a:xfrm>
            <a:off x="8708088" y="2700097"/>
            <a:ext cx="850682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Annual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33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Sabbath </a:t>
            </a:r>
          </a:p>
        </p:txBody>
      </p:sp>
      <p:pic>
        <p:nvPicPr>
          <p:cNvPr id="30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21794" y="3421837"/>
            <a:ext cx="5948413" cy="282218"/>
          </a:xfrm>
          <a:prstGeom prst="rect">
            <a:avLst/>
          </a:prstGeom>
        </p:spPr>
      </p:pic>
      <p:sp>
        <p:nvSpPr>
          <p:cNvPr id="311" name="Wholeness"/>
          <p:cNvSpPr txBox="1"/>
          <p:nvPr/>
        </p:nvSpPr>
        <p:spPr>
          <a:xfrm rot="16194521">
            <a:off x="5455123" y="4997100"/>
            <a:ext cx="174913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>
                <a:solidFill>
                  <a:schemeClr val="accent1">
                    <a:hueOff val="-136794"/>
                    <a:satOff val="-2150"/>
                    <a:lumOff val="15693"/>
                    <a:alpha val="39000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  <a:alpha val="39000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Wholeness</a:t>
            </a:r>
          </a:p>
        </p:txBody>
      </p:sp>
      <p:sp>
        <p:nvSpPr>
          <p:cNvPr id="312" name="How? First, Redefine Discipleship."/>
          <p:cNvSpPr txBox="1"/>
          <p:nvPr/>
        </p:nvSpPr>
        <p:spPr>
          <a:xfrm>
            <a:off x="2015710" y="661276"/>
            <a:ext cx="319645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6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How? First, Redefine Discipleship.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21794" y="3421837"/>
            <a:ext cx="5948413" cy="282218"/>
          </a:xfrm>
          <a:prstGeom prst="rect">
            <a:avLst/>
          </a:prstGeom>
        </p:spPr>
      </p:pic>
      <p:sp>
        <p:nvSpPr>
          <p:cNvPr id="318" name="Integration"/>
          <p:cNvSpPr txBox="1"/>
          <p:nvPr/>
        </p:nvSpPr>
        <p:spPr>
          <a:xfrm>
            <a:off x="4677368" y="1309483"/>
            <a:ext cx="1307602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Integration</a:t>
            </a:r>
          </a:p>
        </p:txBody>
      </p:sp>
      <p:sp>
        <p:nvSpPr>
          <p:cNvPr id="319" name="Healing…"/>
          <p:cNvSpPr txBox="1"/>
          <p:nvPr/>
        </p:nvSpPr>
        <p:spPr>
          <a:xfrm>
            <a:off x="4853392" y="2049416"/>
            <a:ext cx="857351" cy="52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Healing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Prayer</a:t>
            </a:r>
          </a:p>
        </p:txBody>
      </p:sp>
      <p:sp>
        <p:nvSpPr>
          <p:cNvPr id="320" name="Counseling"/>
          <p:cNvSpPr txBox="1"/>
          <p:nvPr/>
        </p:nvSpPr>
        <p:spPr>
          <a:xfrm>
            <a:off x="4690422" y="3016653"/>
            <a:ext cx="1282403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Counseling</a:t>
            </a:r>
          </a:p>
        </p:txBody>
      </p:sp>
      <p:sp>
        <p:nvSpPr>
          <p:cNvPr id="321" name="Forgiveness"/>
          <p:cNvSpPr txBox="1"/>
          <p:nvPr/>
        </p:nvSpPr>
        <p:spPr>
          <a:xfrm>
            <a:off x="4580961" y="3903345"/>
            <a:ext cx="1336841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Forgiveness</a:t>
            </a:r>
          </a:p>
        </p:txBody>
      </p:sp>
      <p:sp>
        <p:nvSpPr>
          <p:cNvPr id="322" name="Breaking…"/>
          <p:cNvSpPr txBox="1"/>
          <p:nvPr/>
        </p:nvSpPr>
        <p:spPr>
          <a:xfrm>
            <a:off x="4594326" y="4764041"/>
            <a:ext cx="1307538" cy="52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Breaking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Chalkduster"/>
                <a:sym typeface="Chalkduster"/>
              </a:rPr>
              <a:t>Agreements</a:t>
            </a:r>
          </a:p>
        </p:txBody>
      </p:sp>
      <p:pic>
        <p:nvPicPr>
          <p:cNvPr id="323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15360" y="3457759"/>
            <a:ext cx="7086791" cy="282218"/>
          </a:xfrm>
          <a:prstGeom prst="rect">
            <a:avLst/>
          </a:prstGeom>
        </p:spPr>
      </p:pic>
      <p:sp>
        <p:nvSpPr>
          <p:cNvPr id="325" name="Discipleship"/>
          <p:cNvSpPr txBox="1"/>
          <p:nvPr/>
        </p:nvSpPr>
        <p:spPr>
          <a:xfrm>
            <a:off x="2625842" y="3611035"/>
            <a:ext cx="7050799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064A2">
                    <a:hueOff val="102361"/>
                    <a:satOff val="14118"/>
                    <a:lumOff val="10675"/>
                    <a:alpha val="28000"/>
                  </a:srgb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  <a:alpha val="28000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Discipleship</a:t>
            </a: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  <a:alpha val="28000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19" y="3302249"/>
            <a:ext cx="7086792" cy="282218"/>
          </a:xfrm>
          <a:prstGeom prst="rect">
            <a:avLst/>
          </a:prstGeom>
        </p:spPr>
      </p:pic>
      <p:sp>
        <p:nvSpPr>
          <p:cNvPr id="331" name="Discipleship"/>
          <p:cNvSpPr txBox="1"/>
          <p:nvPr/>
        </p:nvSpPr>
        <p:spPr>
          <a:xfrm>
            <a:off x="2570601" y="3455524"/>
            <a:ext cx="7050798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Discipleship</a:t>
            </a:r>
            <a:r>
              <a:rPr kumimoji="0" sz="1477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hueOff val="102361"/>
                    <a:satOff val="14118"/>
                    <a:lumOff val="10675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 </a:t>
            </a:r>
          </a:p>
        </p:txBody>
      </p:sp>
      <p:pic>
        <p:nvPicPr>
          <p:cNvPr id="332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21794" y="3421837"/>
            <a:ext cx="5948413" cy="282218"/>
          </a:xfrm>
          <a:prstGeom prst="rect">
            <a:avLst/>
          </a:prstGeom>
        </p:spPr>
      </p:pic>
      <p:sp>
        <p:nvSpPr>
          <p:cNvPr id="334" name="Wholeness"/>
          <p:cNvSpPr txBox="1"/>
          <p:nvPr/>
        </p:nvSpPr>
        <p:spPr>
          <a:xfrm rot="16194521">
            <a:off x="5455123" y="4997100"/>
            <a:ext cx="1749136" cy="4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2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hueOff val="-136794"/>
                    <a:satOff val="-2150"/>
                    <a:lumOff val="15693"/>
                  </a:srgbClr>
                </a:solidFill>
                <a:effectLst/>
                <a:uLnTx/>
                <a:uFillTx/>
                <a:latin typeface="Arial Rounded MT Bold"/>
                <a:sym typeface="Arial Rounded MT Bold"/>
              </a:rPr>
              <a:t>Wholeness</a:t>
            </a:r>
          </a:p>
        </p:txBody>
      </p:sp>
      <p:pic>
        <p:nvPicPr>
          <p:cNvPr id="335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131989">
            <a:off x="2079200" y="3426294"/>
            <a:ext cx="7527289" cy="282218"/>
          </a:xfrm>
          <a:prstGeom prst="rect">
            <a:avLst/>
          </a:prstGeom>
        </p:spPr>
      </p:pic>
      <p:sp>
        <p:nvSpPr>
          <p:cNvPr id="337" name="Ideal Trajectory"/>
          <p:cNvSpPr txBox="1"/>
          <p:nvPr/>
        </p:nvSpPr>
        <p:spPr>
          <a:xfrm rot="19164741">
            <a:off x="3175053" y="4366977"/>
            <a:ext cx="2192588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solidFill>
                  <a:srgbClr val="FF26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8" b="0" i="0" u="none" strike="noStrike" kern="120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halkduster"/>
                <a:sym typeface="Chalkduster"/>
              </a:rPr>
              <a:t>Ideal Trajectory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Matthew 11:28-30 MSG…"/>
          <p:cNvSpPr txBox="1">
            <a:spLocks noGrp="1"/>
          </p:cNvSpPr>
          <p:nvPr>
            <p:ph type="body" idx="14"/>
          </p:nvPr>
        </p:nvSpPr>
        <p:spPr>
          <a:xfrm>
            <a:off x="1561946" y="316354"/>
            <a:ext cx="8733961" cy="5671294"/>
          </a:xfrm>
          <a:prstGeom prst="rect">
            <a:avLst/>
          </a:prstGeom>
        </p:spPr>
        <p:txBody>
          <a:bodyPr/>
          <a:lstStyle/>
          <a:p>
            <a:pPr>
              <a:defRPr sz="4100" i="1">
                <a:solidFill>
                  <a:srgbClr val="F59926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3600" dirty="0"/>
              <a:t>Matthew 11:</a:t>
            </a:r>
            <a:r>
              <a:rPr lang="en-US" sz="3600" dirty="0"/>
              <a:t> </a:t>
            </a:r>
            <a:r>
              <a:rPr sz="3600" dirty="0"/>
              <a:t>28-30 MSG</a:t>
            </a:r>
            <a:endParaRPr lang="en-US" sz="3600" dirty="0"/>
          </a:p>
          <a:p>
            <a:pPr>
              <a:defRPr sz="4100" i="1">
                <a:solidFill>
                  <a:srgbClr val="F59926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3600" dirty="0"/>
          </a:p>
          <a:p>
            <a:pPr>
              <a:defRPr sz="4100" i="1">
                <a:solidFill>
                  <a:srgbClr val="F59926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3600" dirty="0"/>
              <a:t> "Are you tired? </a:t>
            </a:r>
            <a:r>
              <a:rPr lang="en-US" sz="3600" dirty="0"/>
              <a:t> </a:t>
            </a:r>
            <a:r>
              <a:rPr sz="3600" dirty="0"/>
              <a:t>Worn out? Burned out on religion? Come to me. Get away with me and you'll recover your life. I'll show you how to take a real rest. </a:t>
            </a:r>
            <a:r>
              <a:rPr lang="en-US" sz="3600" dirty="0"/>
              <a:t>  </a:t>
            </a:r>
            <a:r>
              <a:rPr sz="3600" dirty="0"/>
              <a:t>Walk with me and work with me---watch how I do it. </a:t>
            </a:r>
            <a:r>
              <a:rPr lang="en-US" sz="3600" dirty="0"/>
              <a:t> </a:t>
            </a:r>
            <a:r>
              <a:rPr sz="3600" dirty="0"/>
              <a:t>Learn the unforced rhythms of grace.</a:t>
            </a:r>
            <a:r>
              <a:rPr lang="en-US" sz="3600" dirty="0"/>
              <a:t> </a:t>
            </a:r>
            <a:r>
              <a:rPr sz="3600" dirty="0"/>
              <a:t> I won't lay anything heavy or ill-fitting on you. </a:t>
            </a:r>
            <a:r>
              <a:rPr lang="en-US" sz="3600" dirty="0"/>
              <a:t>  </a:t>
            </a:r>
            <a:r>
              <a:rPr sz="3600" dirty="0"/>
              <a:t>Keep company with me and you'll learn to live freely and lightly</a:t>
            </a:r>
            <a:r>
              <a:rPr sz="3200" dirty="0"/>
              <a:t>."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–Dallas Willard"/>
          <p:cNvSpPr txBox="1">
            <a:spLocks noGrp="1"/>
          </p:cNvSpPr>
          <p:nvPr>
            <p:ph type="body" idx="13"/>
          </p:nvPr>
        </p:nvSpPr>
        <p:spPr>
          <a:xfrm>
            <a:off x="1190625" y="5600700"/>
            <a:ext cx="9810750" cy="829788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–Dallas Willard</a:t>
            </a:r>
          </a:p>
        </p:txBody>
      </p:sp>
      <p:sp>
        <p:nvSpPr>
          <p:cNvPr id="200" name="You are an unceasing spiritual being with an eternal destiny in God’s great universe. Say it. I am an unceasing spiritual being with an eternal destiny in God’s great universe."/>
          <p:cNvSpPr txBox="1">
            <a:spLocks noGrp="1"/>
          </p:cNvSpPr>
          <p:nvPr>
            <p:ph type="body" idx="14"/>
          </p:nvPr>
        </p:nvSpPr>
        <p:spPr>
          <a:xfrm>
            <a:off x="2416969" y="100014"/>
            <a:ext cx="7358063" cy="5383240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You are an unceasing spiritual being with an eternal destiny in God’s great universe. </a:t>
            </a:r>
          </a:p>
          <a:p>
            <a:r>
              <a:rPr lang="en-US" sz="4000" dirty="0"/>
              <a:t>(Say it.)</a:t>
            </a:r>
          </a:p>
          <a:p>
            <a:endParaRPr lang="en-US" sz="4000" i="1" dirty="0">
              <a:latin typeface="Helvetica"/>
              <a:ea typeface="Helvetica"/>
              <a:cs typeface="Helvetica"/>
              <a:sym typeface="Helvetica"/>
            </a:endParaRPr>
          </a:p>
          <a:p>
            <a:r>
              <a:rPr lang="en-US" sz="4000" i="1" dirty="0">
                <a:latin typeface="Helvetica"/>
                <a:ea typeface="Helvetica"/>
                <a:cs typeface="Helvetica"/>
                <a:sym typeface="Helvetica"/>
              </a:rPr>
              <a:t>I am an unceasing spiritual being with an eternal destiny in God’s great </a:t>
            </a:r>
            <a:r>
              <a:rPr sz="4000" i="1" dirty="0">
                <a:latin typeface="Helvetica"/>
                <a:ea typeface="Helvetica"/>
                <a:cs typeface="Helvetica"/>
                <a:sym typeface="Helvetica"/>
              </a:rPr>
              <a:t>universe.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77F4A-A9A6-A84A-9AC4-344AB82F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/>
              <a:t>The Spiritual Disciplines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80AB8-BCE0-BA47-AC71-109F58735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US" dirty="0"/>
              <a:t>Silence</a:t>
            </a:r>
          </a:p>
          <a:p>
            <a:r>
              <a:rPr lang="en-US" dirty="0"/>
              <a:t>Solitude</a:t>
            </a:r>
          </a:p>
          <a:p>
            <a:r>
              <a:rPr lang="en-US" dirty="0"/>
              <a:t>Meditation</a:t>
            </a:r>
          </a:p>
          <a:p>
            <a:r>
              <a:rPr lang="en-US" dirty="0"/>
              <a:t>Memorization</a:t>
            </a:r>
          </a:p>
          <a:p>
            <a:r>
              <a:rPr lang="en-US" dirty="0"/>
              <a:t>Secret Service</a:t>
            </a:r>
          </a:p>
          <a:p>
            <a:r>
              <a:rPr lang="en-US" dirty="0"/>
              <a:t>Secret Giving</a:t>
            </a:r>
          </a:p>
          <a:p>
            <a:r>
              <a:rPr lang="en-US" dirty="0"/>
              <a:t>Scripture Reading </a:t>
            </a:r>
          </a:p>
          <a:p>
            <a:r>
              <a:rPr lang="en-US" dirty="0"/>
              <a:t>Prayer</a:t>
            </a:r>
          </a:p>
          <a:p>
            <a:endParaRPr lang="en-US" dirty="0"/>
          </a:p>
        </p:txBody>
      </p:sp>
      <p:pic>
        <p:nvPicPr>
          <p:cNvPr id="8" name="Picture 7" descr="A stack of rocks in the water&#10;&#10;Description automatically generated with low confidence">
            <a:extLst>
              <a:ext uri="{FF2B5EF4-FFF2-40B4-BE49-F238E27FC236}">
                <a16:creationId xmlns:a16="http://schemas.microsoft.com/office/drawing/2014/main" id="{D529F0D7-7990-E541-97DA-BFD9BF291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682" r="17799" b="-1"/>
          <a:stretch/>
        </p:blipFill>
        <p:spPr>
          <a:xfrm>
            <a:off x="6197600" y="1600201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586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 not be afraid of those who kill the body, but cannot kill the soul.…"/>
          <p:cNvSpPr txBox="1">
            <a:spLocks noGrp="1"/>
          </p:cNvSpPr>
          <p:nvPr>
            <p:ph type="body" idx="1"/>
          </p:nvPr>
        </p:nvSpPr>
        <p:spPr>
          <a:xfrm>
            <a:off x="1050131" y="742950"/>
            <a:ext cx="10406063" cy="50720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461"/>
              </a:spcBef>
              <a:buNone/>
            </a:pPr>
            <a:r>
              <a:rPr sz="4000" dirty="0"/>
              <a:t>Do not be afraid of those who kill the body</a:t>
            </a:r>
            <a:r>
              <a:rPr lang="en-US" sz="4000" dirty="0"/>
              <a:t>  </a:t>
            </a:r>
            <a:r>
              <a:rPr sz="4000" dirty="0"/>
              <a:t>but cannot kill the </a:t>
            </a:r>
            <a:r>
              <a:rPr sz="4000" dirty="0">
                <a:solidFill>
                  <a:srgbClr val="FFFB00"/>
                </a:solidFill>
              </a:rPr>
              <a:t>soul. </a:t>
            </a:r>
            <a:r>
              <a:rPr lang="en-US" sz="4000" dirty="0">
                <a:solidFill>
                  <a:srgbClr val="FFFB00"/>
                </a:solidFill>
              </a:rPr>
              <a:t>                    </a:t>
            </a:r>
            <a:r>
              <a:rPr sz="4000" dirty="0"/>
              <a:t>Matthew 10:28a </a:t>
            </a:r>
            <a:endParaRPr lang="en-US" sz="4000" dirty="0"/>
          </a:p>
          <a:p>
            <a:pPr marL="0" indent="0" algn="ctr">
              <a:spcBef>
                <a:spcPts val="562"/>
              </a:spcBef>
              <a:buNone/>
            </a:pPr>
            <a:endParaRPr sz="4000" dirty="0"/>
          </a:p>
          <a:p>
            <a:pPr marL="0" indent="0" defTabSz="89294">
              <a:buNone/>
            </a:pPr>
            <a:r>
              <a:rPr sz="4000" dirty="0"/>
              <a:t>Take my yoke upon you and learn from me, for I am humble and gentle in heart, and you will find rest for your </a:t>
            </a:r>
            <a:r>
              <a:rPr sz="4000" dirty="0">
                <a:solidFill>
                  <a:srgbClr val="FFFB00"/>
                </a:solidFill>
              </a:rPr>
              <a:t>souls</a:t>
            </a:r>
            <a:r>
              <a:rPr sz="4000" dirty="0"/>
              <a:t>. </a:t>
            </a:r>
          </a:p>
          <a:p>
            <a:pPr marL="0" indent="0" algn="ctr" defTabSz="89294">
              <a:spcBef>
                <a:spcPts val="562"/>
              </a:spcBef>
              <a:buNone/>
            </a:pPr>
            <a:r>
              <a:rPr sz="4000" dirty="0"/>
              <a:t>Matthew 11:29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olomon on the Sou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Solomon on the Soul</a:t>
            </a:r>
          </a:p>
        </p:txBody>
      </p:sp>
      <p:sp>
        <p:nvSpPr>
          <p:cNvPr id="151" name="Ecclesiastes 3:11 He has made everything beautiful in its time. He has also set eternity in the human heart; yet no one can fathom what God has done from beginning to end."/>
          <p:cNvSpPr txBox="1">
            <a:spLocks noGrp="1"/>
          </p:cNvSpPr>
          <p:nvPr>
            <p:ph type="body" idx="1"/>
          </p:nvPr>
        </p:nvSpPr>
        <p:spPr>
          <a:xfrm>
            <a:off x="609600" y="1417638"/>
            <a:ext cx="10972800" cy="4708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Ecclesiastes 3:11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sz="4000" dirty="0"/>
              <a:t>He has made everything beautiful in its time. He has also set </a:t>
            </a:r>
            <a:r>
              <a:rPr sz="4000" dirty="0">
                <a:solidFill>
                  <a:srgbClr val="FFFB00"/>
                </a:solidFill>
              </a:rPr>
              <a:t>eternity in the human heart</a:t>
            </a:r>
            <a:r>
              <a:rPr sz="4000" dirty="0"/>
              <a:t>; yet no one can fathom what God has done from beginning to end.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good will it be for someone to gain the whole world, yet forfeit their soul? Or what can anyone give in exchange for his soul?…"/>
          <p:cNvSpPr txBox="1">
            <a:spLocks noGrp="1"/>
          </p:cNvSpPr>
          <p:nvPr>
            <p:ph type="body" idx="1"/>
          </p:nvPr>
        </p:nvSpPr>
        <p:spPr>
          <a:xfrm>
            <a:off x="1150144" y="1485900"/>
            <a:ext cx="10406063" cy="43362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3600" dirty="0"/>
              <a:t>What good will it be for someone to gain the whole world, yet forfeit their </a:t>
            </a:r>
            <a:r>
              <a:rPr sz="3600" dirty="0">
                <a:solidFill>
                  <a:srgbClr val="FFFB00"/>
                </a:solidFill>
              </a:rPr>
              <a:t>soul</a:t>
            </a:r>
            <a:r>
              <a:rPr sz="3600" dirty="0"/>
              <a:t>? 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sz="3600" dirty="0"/>
              <a:t>Or what can anyone give in exchange for his </a:t>
            </a:r>
            <a:r>
              <a:rPr sz="3600" dirty="0">
                <a:solidFill>
                  <a:srgbClr val="FFFB00"/>
                </a:solidFill>
              </a:rPr>
              <a:t>soul</a:t>
            </a:r>
            <a:r>
              <a:rPr sz="3600" dirty="0"/>
              <a:t>?</a:t>
            </a:r>
          </a:p>
          <a:p>
            <a:pPr marL="0" indent="0" algn="ctr">
              <a:spcBef>
                <a:spcPts val="492"/>
              </a:spcBef>
              <a:buNone/>
            </a:pPr>
            <a:r>
              <a:rPr sz="3600" dirty="0"/>
              <a:t>Matthew 16:26 (NIV)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Jesus replied “Love the Lord your God with all your heart and with all your soul, and with all your mind”.…"/>
          <p:cNvSpPr txBox="1">
            <a:spLocks noGrp="1"/>
          </p:cNvSpPr>
          <p:nvPr>
            <p:ph type="body" idx="1"/>
          </p:nvPr>
        </p:nvSpPr>
        <p:spPr>
          <a:xfrm>
            <a:off x="892969" y="1743075"/>
            <a:ext cx="10406063" cy="422195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sz="4000" dirty="0"/>
              <a:t>Jesus replied “Love the Lord your God with all your heart and with all your </a:t>
            </a:r>
            <a:r>
              <a:rPr sz="4000" dirty="0">
                <a:solidFill>
                  <a:srgbClr val="FFFB00"/>
                </a:solidFill>
              </a:rPr>
              <a:t>soul</a:t>
            </a:r>
            <a:r>
              <a:rPr sz="4000" dirty="0"/>
              <a:t>, and with all your mind”.</a:t>
            </a:r>
          </a:p>
          <a:p>
            <a:pPr marL="0" indent="0" algn="ctr">
              <a:spcBef>
                <a:spcPts val="492"/>
              </a:spcBef>
              <a:buNone/>
            </a:pPr>
            <a:r>
              <a:rPr dirty="0"/>
              <a:t>Matthew 22:37 (NIV)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You can’t protect and nurture what you don’t acknowledge and notice”"/>
          <p:cNvSpPr txBox="1">
            <a:spLocks noGrp="1"/>
          </p:cNvSpPr>
          <p:nvPr>
            <p:ph type="body" idx="14"/>
          </p:nvPr>
        </p:nvSpPr>
        <p:spPr>
          <a:xfrm>
            <a:off x="2002631" y="2843214"/>
            <a:ext cx="7358063" cy="2472680"/>
          </a:xfrm>
          <a:prstGeom prst="rect">
            <a:avLst/>
          </a:prstGeom>
        </p:spPr>
        <p:txBody>
          <a:bodyPr/>
          <a:lstStyle/>
          <a:p>
            <a:r>
              <a:rPr sz="4000" dirty="0"/>
              <a:t>“You can’t </a:t>
            </a:r>
            <a:r>
              <a:rPr sz="4000" dirty="0">
                <a:solidFill>
                  <a:srgbClr val="FFFB00"/>
                </a:solidFill>
              </a:rPr>
              <a:t>protect</a:t>
            </a:r>
            <a:r>
              <a:rPr sz="4000" dirty="0"/>
              <a:t> and </a:t>
            </a:r>
            <a:r>
              <a:rPr sz="4000" dirty="0">
                <a:solidFill>
                  <a:srgbClr val="FFFB00"/>
                </a:solidFill>
              </a:rPr>
              <a:t>nurture</a:t>
            </a:r>
            <a:r>
              <a:rPr sz="4000" dirty="0"/>
              <a:t> what you don’t </a:t>
            </a:r>
            <a:r>
              <a:rPr sz="4000" dirty="0">
                <a:solidFill>
                  <a:srgbClr val="FFFB00"/>
                </a:solidFill>
              </a:rPr>
              <a:t>acknowledge</a:t>
            </a:r>
            <a:r>
              <a:rPr sz="4000" dirty="0"/>
              <a:t> and </a:t>
            </a:r>
            <a:r>
              <a:rPr sz="4000" dirty="0">
                <a:solidFill>
                  <a:srgbClr val="FFFB00"/>
                </a:solidFill>
              </a:rPr>
              <a:t>notice</a:t>
            </a:r>
            <a:r>
              <a:rPr sz="4000" dirty="0"/>
              <a:t>”</a:t>
            </a:r>
          </a:p>
        </p:txBody>
      </p:sp>
      <p:sp>
        <p:nvSpPr>
          <p:cNvPr id="180" name="The Long Game"/>
          <p:cNvSpPr txBox="1"/>
          <p:nvPr/>
        </p:nvSpPr>
        <p:spPr>
          <a:xfrm>
            <a:off x="3797409" y="1002050"/>
            <a:ext cx="4058804" cy="82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7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92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Long Game</a:t>
            </a:r>
          </a:p>
        </p:txBody>
      </p:sp>
      <p:sp>
        <p:nvSpPr>
          <p:cNvPr id="181" name="Line"/>
          <p:cNvSpPr/>
          <p:nvPr/>
        </p:nvSpPr>
        <p:spPr>
          <a:xfrm>
            <a:off x="3860090" y="1931370"/>
            <a:ext cx="447182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endParaRPr kumimoji="0" sz="182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Office PowerPoint</Application>
  <PresentationFormat>Widescreen</PresentationFormat>
  <Paragraphs>124</Paragraphs>
  <Slides>28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Black</vt:lpstr>
      <vt:lpstr>SUNDAY WORSHIP</vt:lpstr>
      <vt:lpstr>Restoration of the Heart:  Session VI The Way Forward……Soul Care</vt:lpstr>
      <vt:lpstr>PowerPoint Presentation</vt:lpstr>
      <vt:lpstr>The Spiritual Disciplines</vt:lpstr>
      <vt:lpstr>PowerPoint Presentation</vt:lpstr>
      <vt:lpstr>Solomon on the Soul</vt:lpstr>
      <vt:lpstr>PowerPoint Presentation</vt:lpstr>
      <vt:lpstr>PowerPoint Presentation</vt:lpstr>
      <vt:lpstr>PowerPoint Presentation</vt:lpstr>
      <vt:lpstr>PowerPoint Presentation</vt:lpstr>
      <vt:lpstr>Break every chain…</vt:lpstr>
      <vt:lpstr>3 Soul Wounders</vt:lpstr>
      <vt:lpstr>I.  Unaddressed Grudges</vt:lpstr>
      <vt:lpstr>Bitterness is a poison we drink  to hurt someone else…</vt:lpstr>
      <vt:lpstr>II.  Unforgiven Guilt</vt:lpstr>
      <vt:lpstr>PowerPoint Presentation</vt:lpstr>
      <vt:lpstr>YOU HAVE FREEDOM…</vt:lpstr>
      <vt:lpstr>III.  Unprocessed Grief</vt:lpstr>
      <vt:lpstr>Kintsugi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SUNDAY WORSHIP</dc:title>
  <dc:creator>AV Team</dc:creator>
  <cp:lastModifiedBy>AV Team</cp:lastModifiedBy>
  <cp:revision>3</cp:revision>
  <dcterms:created xsi:type="dcterms:W3CDTF">2023-06-22T18:40:12Z</dcterms:created>
  <dcterms:modified xsi:type="dcterms:W3CDTF">2023-07-06T13:19:57Z</dcterms:modified>
</cp:coreProperties>
</file>