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70" r:id="rId2"/>
    <p:sldId id="271" r:id="rId3"/>
    <p:sldId id="267" r:id="rId4"/>
    <p:sldId id="273" r:id="rId5"/>
    <p:sldId id="257" r:id="rId6"/>
    <p:sldId id="265" r:id="rId7"/>
    <p:sldId id="266" r:id="rId8"/>
    <p:sldId id="277" r:id="rId9"/>
    <p:sldId id="274" r:id="rId10"/>
    <p:sldId id="278" r:id="rId11"/>
    <p:sldId id="258" r:id="rId12"/>
    <p:sldId id="275" r:id="rId13"/>
    <p:sldId id="268" r:id="rId14"/>
    <p:sldId id="269" r:id="rId15"/>
    <p:sldId id="264" r:id="rId16"/>
    <p:sldId id="276" r:id="rId17"/>
    <p:sldId id="259" r:id="rId18"/>
    <p:sldId id="260" r:id="rId19"/>
    <p:sldId id="261" r:id="rId20"/>
    <p:sldId id="262" r:id="rId21"/>
    <p:sldId id="272" r:id="rId2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p:restoredTop sz="97155"/>
  </p:normalViewPr>
  <p:slideViewPr>
    <p:cSldViewPr snapToGrid="0">
      <p:cViewPr varScale="1">
        <p:scale>
          <a:sx n="82" d="100"/>
          <a:sy n="82" d="100"/>
        </p:scale>
        <p:origin x="581"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98A2B-6292-45EF-B602-5DF28E2D782F}"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326133CE-A9F7-42F5-B241-B75C1934889A}">
      <dgm:prSet/>
      <dgm:spPr/>
      <dgm:t>
        <a:bodyPr/>
        <a:lstStyle/>
        <a:p>
          <a:r>
            <a:rPr lang="en-US" dirty="0"/>
            <a:t>How do we serve God wholeheartedly with a heart that has been broken in pieces?</a:t>
          </a:r>
        </a:p>
      </dgm:t>
    </dgm:pt>
    <dgm:pt modelId="{575BFF41-15B3-466B-8832-4AED5C94B866}" type="parTrans" cxnId="{9F89D519-D545-4F2A-9E67-87CC0051ADB0}">
      <dgm:prSet/>
      <dgm:spPr/>
      <dgm:t>
        <a:bodyPr/>
        <a:lstStyle/>
        <a:p>
          <a:endParaRPr lang="en-US"/>
        </a:p>
      </dgm:t>
    </dgm:pt>
    <dgm:pt modelId="{D11C89E8-EBEF-4EBD-A925-B168238A766C}" type="sibTrans" cxnId="{9F89D519-D545-4F2A-9E67-87CC0051ADB0}">
      <dgm:prSet/>
      <dgm:spPr/>
      <dgm:t>
        <a:bodyPr/>
        <a:lstStyle/>
        <a:p>
          <a:endParaRPr lang="en-US"/>
        </a:p>
      </dgm:t>
    </dgm:pt>
    <dgm:pt modelId="{361DE78E-1487-424E-8DAD-8193ED7D32FD}">
      <dgm:prSet/>
      <dgm:spPr/>
      <dgm:t>
        <a:bodyPr/>
        <a:lstStyle/>
        <a:p>
          <a:r>
            <a:rPr lang="en-US" dirty="0"/>
            <a:t>Jesus came to heal the brokenhearted…Luke 4:18</a:t>
          </a:r>
        </a:p>
      </dgm:t>
    </dgm:pt>
    <dgm:pt modelId="{6E825B04-6496-47B8-9B61-D687D6078B12}" type="parTrans" cxnId="{39AA8003-C315-4A92-8207-0C4DDC5190C4}">
      <dgm:prSet/>
      <dgm:spPr/>
      <dgm:t>
        <a:bodyPr/>
        <a:lstStyle/>
        <a:p>
          <a:endParaRPr lang="en-US"/>
        </a:p>
      </dgm:t>
    </dgm:pt>
    <dgm:pt modelId="{B5C3F8FE-C4E3-4B12-861A-0EEDEA745B8F}" type="sibTrans" cxnId="{39AA8003-C315-4A92-8207-0C4DDC5190C4}">
      <dgm:prSet/>
      <dgm:spPr/>
      <dgm:t>
        <a:bodyPr/>
        <a:lstStyle/>
        <a:p>
          <a:endParaRPr lang="en-US"/>
        </a:p>
      </dgm:t>
    </dgm:pt>
    <dgm:pt modelId="{3CB3CB53-87F8-414C-BB6B-FD787F51EB80}">
      <dgm:prSet/>
      <dgm:spPr/>
      <dgm:t>
        <a:bodyPr/>
        <a:lstStyle/>
        <a:p>
          <a:r>
            <a:rPr lang="en-US" dirty="0"/>
            <a:t>Jesus is the same…Heb 13:8 </a:t>
          </a:r>
        </a:p>
      </dgm:t>
    </dgm:pt>
    <dgm:pt modelId="{7FC255A7-3209-46D4-AE6D-189873975172}" type="parTrans" cxnId="{8EBB468F-27FE-4826-B234-9F4AACF2FB89}">
      <dgm:prSet/>
      <dgm:spPr/>
      <dgm:t>
        <a:bodyPr/>
        <a:lstStyle/>
        <a:p>
          <a:endParaRPr lang="en-US"/>
        </a:p>
      </dgm:t>
    </dgm:pt>
    <dgm:pt modelId="{E15403C9-6640-4F88-8EF1-D24B974E679C}" type="sibTrans" cxnId="{8EBB468F-27FE-4826-B234-9F4AACF2FB89}">
      <dgm:prSet/>
      <dgm:spPr/>
      <dgm:t>
        <a:bodyPr/>
        <a:lstStyle/>
        <a:p>
          <a:endParaRPr lang="en-US"/>
        </a:p>
      </dgm:t>
    </dgm:pt>
    <dgm:pt modelId="{4E0B780F-7185-4219-A954-C15376B2E967}">
      <dgm:prSet/>
      <dgm:spPr/>
      <dgm:t>
        <a:bodyPr/>
        <a:lstStyle/>
        <a:p>
          <a:r>
            <a:rPr lang="en-US" dirty="0"/>
            <a:t>Jesus still wants in…Rev 3:20</a:t>
          </a:r>
        </a:p>
      </dgm:t>
    </dgm:pt>
    <dgm:pt modelId="{BB537C4F-18C5-4456-B611-0D1D821522EE}" type="parTrans" cxnId="{3EC61D21-906F-4128-8E0A-8F3F8EADA5F3}">
      <dgm:prSet/>
      <dgm:spPr/>
      <dgm:t>
        <a:bodyPr/>
        <a:lstStyle/>
        <a:p>
          <a:endParaRPr lang="en-US"/>
        </a:p>
      </dgm:t>
    </dgm:pt>
    <dgm:pt modelId="{F5BD8A7A-B08D-425C-975F-0F5DC01EEF6C}" type="sibTrans" cxnId="{3EC61D21-906F-4128-8E0A-8F3F8EADA5F3}">
      <dgm:prSet/>
      <dgm:spPr/>
      <dgm:t>
        <a:bodyPr/>
        <a:lstStyle/>
        <a:p>
          <a:endParaRPr lang="en-US"/>
        </a:p>
      </dgm:t>
    </dgm:pt>
    <dgm:pt modelId="{D5DD6AD6-7807-2541-94C2-4FC5CEF78931}" type="pres">
      <dgm:prSet presAssocID="{52898A2B-6292-45EF-B602-5DF28E2D782F}" presName="vert0" presStyleCnt="0">
        <dgm:presLayoutVars>
          <dgm:dir/>
          <dgm:animOne val="branch"/>
          <dgm:animLvl val="lvl"/>
        </dgm:presLayoutVars>
      </dgm:prSet>
      <dgm:spPr/>
    </dgm:pt>
    <dgm:pt modelId="{6B3B269F-A80A-7143-953D-B3E4EFEB6C27}" type="pres">
      <dgm:prSet presAssocID="{326133CE-A9F7-42F5-B241-B75C1934889A}" presName="thickLine" presStyleLbl="alignNode1" presStyleIdx="0" presStyleCnt="4"/>
      <dgm:spPr/>
    </dgm:pt>
    <dgm:pt modelId="{7EEBBBC6-026C-1B4B-B891-069C4B0CF2D0}" type="pres">
      <dgm:prSet presAssocID="{326133CE-A9F7-42F5-B241-B75C1934889A}" presName="horz1" presStyleCnt="0"/>
      <dgm:spPr/>
    </dgm:pt>
    <dgm:pt modelId="{7A4E5882-F311-CB46-A201-BDBD96276DED}" type="pres">
      <dgm:prSet presAssocID="{326133CE-A9F7-42F5-B241-B75C1934889A}" presName="tx1" presStyleLbl="revTx" presStyleIdx="0" presStyleCnt="4"/>
      <dgm:spPr/>
    </dgm:pt>
    <dgm:pt modelId="{4D34D47D-828D-484E-8ABB-5D072267DB68}" type="pres">
      <dgm:prSet presAssocID="{326133CE-A9F7-42F5-B241-B75C1934889A}" presName="vert1" presStyleCnt="0"/>
      <dgm:spPr/>
    </dgm:pt>
    <dgm:pt modelId="{90AB3A80-E290-4141-AF5C-308404C2C2E0}" type="pres">
      <dgm:prSet presAssocID="{361DE78E-1487-424E-8DAD-8193ED7D32FD}" presName="thickLine" presStyleLbl="alignNode1" presStyleIdx="1" presStyleCnt="4"/>
      <dgm:spPr/>
    </dgm:pt>
    <dgm:pt modelId="{117F91C3-2322-A745-A8E2-473E9C81AA67}" type="pres">
      <dgm:prSet presAssocID="{361DE78E-1487-424E-8DAD-8193ED7D32FD}" presName="horz1" presStyleCnt="0"/>
      <dgm:spPr/>
    </dgm:pt>
    <dgm:pt modelId="{A8498875-2E47-8743-8103-4532CD3AB98A}" type="pres">
      <dgm:prSet presAssocID="{361DE78E-1487-424E-8DAD-8193ED7D32FD}" presName="tx1" presStyleLbl="revTx" presStyleIdx="1" presStyleCnt="4"/>
      <dgm:spPr/>
    </dgm:pt>
    <dgm:pt modelId="{19F2AC94-DB0A-944C-B64C-1321374521EC}" type="pres">
      <dgm:prSet presAssocID="{361DE78E-1487-424E-8DAD-8193ED7D32FD}" presName="vert1" presStyleCnt="0"/>
      <dgm:spPr/>
    </dgm:pt>
    <dgm:pt modelId="{93A4CABD-37A8-FC47-BD3E-CFFC3FE26293}" type="pres">
      <dgm:prSet presAssocID="{3CB3CB53-87F8-414C-BB6B-FD787F51EB80}" presName="thickLine" presStyleLbl="alignNode1" presStyleIdx="2" presStyleCnt="4"/>
      <dgm:spPr/>
    </dgm:pt>
    <dgm:pt modelId="{DC76D41F-A612-9440-9A87-DE801F00BEB0}" type="pres">
      <dgm:prSet presAssocID="{3CB3CB53-87F8-414C-BB6B-FD787F51EB80}" presName="horz1" presStyleCnt="0"/>
      <dgm:spPr/>
    </dgm:pt>
    <dgm:pt modelId="{AAE3EFCD-4473-DC45-8D55-2BF111346732}" type="pres">
      <dgm:prSet presAssocID="{3CB3CB53-87F8-414C-BB6B-FD787F51EB80}" presName="tx1" presStyleLbl="revTx" presStyleIdx="2" presStyleCnt="4"/>
      <dgm:spPr/>
    </dgm:pt>
    <dgm:pt modelId="{D2811547-DF03-4146-886E-0751CA5F4EA5}" type="pres">
      <dgm:prSet presAssocID="{3CB3CB53-87F8-414C-BB6B-FD787F51EB80}" presName="vert1" presStyleCnt="0"/>
      <dgm:spPr/>
    </dgm:pt>
    <dgm:pt modelId="{A75CFED1-23EE-BB40-9AA8-6FC0A6609330}" type="pres">
      <dgm:prSet presAssocID="{4E0B780F-7185-4219-A954-C15376B2E967}" presName="thickLine" presStyleLbl="alignNode1" presStyleIdx="3" presStyleCnt="4"/>
      <dgm:spPr/>
    </dgm:pt>
    <dgm:pt modelId="{4A3269C2-E06D-E04C-9DD8-969629B24EEF}" type="pres">
      <dgm:prSet presAssocID="{4E0B780F-7185-4219-A954-C15376B2E967}" presName="horz1" presStyleCnt="0"/>
      <dgm:spPr/>
    </dgm:pt>
    <dgm:pt modelId="{A7EA3055-111B-DD40-96E3-1DEC2313C171}" type="pres">
      <dgm:prSet presAssocID="{4E0B780F-7185-4219-A954-C15376B2E967}" presName="tx1" presStyleLbl="revTx" presStyleIdx="3" presStyleCnt="4"/>
      <dgm:spPr/>
    </dgm:pt>
    <dgm:pt modelId="{5358C432-B886-1541-AF61-60E9E82FADEA}" type="pres">
      <dgm:prSet presAssocID="{4E0B780F-7185-4219-A954-C15376B2E967}" presName="vert1" presStyleCnt="0"/>
      <dgm:spPr/>
    </dgm:pt>
  </dgm:ptLst>
  <dgm:cxnLst>
    <dgm:cxn modelId="{39AA8003-C315-4A92-8207-0C4DDC5190C4}" srcId="{52898A2B-6292-45EF-B602-5DF28E2D782F}" destId="{361DE78E-1487-424E-8DAD-8193ED7D32FD}" srcOrd="1" destOrd="0" parTransId="{6E825B04-6496-47B8-9B61-D687D6078B12}" sibTransId="{B5C3F8FE-C4E3-4B12-861A-0EEDEA745B8F}"/>
    <dgm:cxn modelId="{9F89D519-D545-4F2A-9E67-87CC0051ADB0}" srcId="{52898A2B-6292-45EF-B602-5DF28E2D782F}" destId="{326133CE-A9F7-42F5-B241-B75C1934889A}" srcOrd="0" destOrd="0" parTransId="{575BFF41-15B3-466B-8832-4AED5C94B866}" sibTransId="{D11C89E8-EBEF-4EBD-A925-B168238A766C}"/>
    <dgm:cxn modelId="{3EC61D21-906F-4128-8E0A-8F3F8EADA5F3}" srcId="{52898A2B-6292-45EF-B602-5DF28E2D782F}" destId="{4E0B780F-7185-4219-A954-C15376B2E967}" srcOrd="3" destOrd="0" parTransId="{BB537C4F-18C5-4456-B611-0D1D821522EE}" sibTransId="{F5BD8A7A-B08D-425C-975F-0F5DC01EEF6C}"/>
    <dgm:cxn modelId="{BDF00140-539B-4C49-8A63-66DE6467026A}" type="presOf" srcId="{3CB3CB53-87F8-414C-BB6B-FD787F51EB80}" destId="{AAE3EFCD-4473-DC45-8D55-2BF111346732}" srcOrd="0" destOrd="0" presId="urn:microsoft.com/office/officeart/2008/layout/LinedList"/>
    <dgm:cxn modelId="{39CCA48D-889A-AD4C-9675-EA0340F0B4A3}" type="presOf" srcId="{4E0B780F-7185-4219-A954-C15376B2E967}" destId="{A7EA3055-111B-DD40-96E3-1DEC2313C171}" srcOrd="0" destOrd="0" presId="urn:microsoft.com/office/officeart/2008/layout/LinedList"/>
    <dgm:cxn modelId="{8EBB468F-27FE-4826-B234-9F4AACF2FB89}" srcId="{52898A2B-6292-45EF-B602-5DF28E2D782F}" destId="{3CB3CB53-87F8-414C-BB6B-FD787F51EB80}" srcOrd="2" destOrd="0" parTransId="{7FC255A7-3209-46D4-AE6D-189873975172}" sibTransId="{E15403C9-6640-4F88-8EF1-D24B974E679C}"/>
    <dgm:cxn modelId="{72DE1EA6-A697-3847-A165-4A7BBFE41BDE}" type="presOf" srcId="{326133CE-A9F7-42F5-B241-B75C1934889A}" destId="{7A4E5882-F311-CB46-A201-BDBD96276DED}" srcOrd="0" destOrd="0" presId="urn:microsoft.com/office/officeart/2008/layout/LinedList"/>
    <dgm:cxn modelId="{CBF1D9C7-7D08-2F40-8B7D-93BD4650C636}" type="presOf" srcId="{361DE78E-1487-424E-8DAD-8193ED7D32FD}" destId="{A8498875-2E47-8743-8103-4532CD3AB98A}" srcOrd="0" destOrd="0" presId="urn:microsoft.com/office/officeart/2008/layout/LinedList"/>
    <dgm:cxn modelId="{ABE126F7-5059-F749-B73D-CEC2625EDBD4}" type="presOf" srcId="{52898A2B-6292-45EF-B602-5DF28E2D782F}" destId="{D5DD6AD6-7807-2541-94C2-4FC5CEF78931}" srcOrd="0" destOrd="0" presId="urn:microsoft.com/office/officeart/2008/layout/LinedList"/>
    <dgm:cxn modelId="{223B5FC0-3EAB-C74E-BA92-19AEF35D7A94}" type="presParOf" srcId="{D5DD6AD6-7807-2541-94C2-4FC5CEF78931}" destId="{6B3B269F-A80A-7143-953D-B3E4EFEB6C27}" srcOrd="0" destOrd="0" presId="urn:microsoft.com/office/officeart/2008/layout/LinedList"/>
    <dgm:cxn modelId="{4A54B2E0-D930-3C4F-9BD2-734A58BD6964}" type="presParOf" srcId="{D5DD6AD6-7807-2541-94C2-4FC5CEF78931}" destId="{7EEBBBC6-026C-1B4B-B891-069C4B0CF2D0}" srcOrd="1" destOrd="0" presId="urn:microsoft.com/office/officeart/2008/layout/LinedList"/>
    <dgm:cxn modelId="{888C55E2-1DFB-F146-B366-A9A5A0A27D35}" type="presParOf" srcId="{7EEBBBC6-026C-1B4B-B891-069C4B0CF2D0}" destId="{7A4E5882-F311-CB46-A201-BDBD96276DED}" srcOrd="0" destOrd="0" presId="urn:microsoft.com/office/officeart/2008/layout/LinedList"/>
    <dgm:cxn modelId="{F28AA2EC-D365-3440-81DF-FEB73B8C7C7E}" type="presParOf" srcId="{7EEBBBC6-026C-1B4B-B891-069C4B0CF2D0}" destId="{4D34D47D-828D-484E-8ABB-5D072267DB68}" srcOrd="1" destOrd="0" presId="urn:microsoft.com/office/officeart/2008/layout/LinedList"/>
    <dgm:cxn modelId="{A8DAF555-9A1D-DF4B-94B7-AF6837AFBB32}" type="presParOf" srcId="{D5DD6AD6-7807-2541-94C2-4FC5CEF78931}" destId="{90AB3A80-E290-4141-AF5C-308404C2C2E0}" srcOrd="2" destOrd="0" presId="urn:microsoft.com/office/officeart/2008/layout/LinedList"/>
    <dgm:cxn modelId="{0FCB93AE-1584-DD4D-8B81-B37821620AE8}" type="presParOf" srcId="{D5DD6AD6-7807-2541-94C2-4FC5CEF78931}" destId="{117F91C3-2322-A745-A8E2-473E9C81AA67}" srcOrd="3" destOrd="0" presId="urn:microsoft.com/office/officeart/2008/layout/LinedList"/>
    <dgm:cxn modelId="{F1451AA2-D1E2-8F43-B301-04620DFD1DC4}" type="presParOf" srcId="{117F91C3-2322-A745-A8E2-473E9C81AA67}" destId="{A8498875-2E47-8743-8103-4532CD3AB98A}" srcOrd="0" destOrd="0" presId="urn:microsoft.com/office/officeart/2008/layout/LinedList"/>
    <dgm:cxn modelId="{D324EC7B-5E70-D849-BCF0-620038D776A6}" type="presParOf" srcId="{117F91C3-2322-A745-A8E2-473E9C81AA67}" destId="{19F2AC94-DB0A-944C-B64C-1321374521EC}" srcOrd="1" destOrd="0" presId="urn:microsoft.com/office/officeart/2008/layout/LinedList"/>
    <dgm:cxn modelId="{2BC26E0D-C4EE-FA41-B98F-028E8B5F6CD4}" type="presParOf" srcId="{D5DD6AD6-7807-2541-94C2-4FC5CEF78931}" destId="{93A4CABD-37A8-FC47-BD3E-CFFC3FE26293}" srcOrd="4" destOrd="0" presId="urn:microsoft.com/office/officeart/2008/layout/LinedList"/>
    <dgm:cxn modelId="{692E14E2-9120-EA47-89CA-74E11D20CFD1}" type="presParOf" srcId="{D5DD6AD6-7807-2541-94C2-4FC5CEF78931}" destId="{DC76D41F-A612-9440-9A87-DE801F00BEB0}" srcOrd="5" destOrd="0" presId="urn:microsoft.com/office/officeart/2008/layout/LinedList"/>
    <dgm:cxn modelId="{15F582A1-358D-764F-AE21-6C5537D79FB2}" type="presParOf" srcId="{DC76D41F-A612-9440-9A87-DE801F00BEB0}" destId="{AAE3EFCD-4473-DC45-8D55-2BF111346732}" srcOrd="0" destOrd="0" presId="urn:microsoft.com/office/officeart/2008/layout/LinedList"/>
    <dgm:cxn modelId="{AA050237-F6DF-8E4A-A8FD-3171E9C1FB67}" type="presParOf" srcId="{DC76D41F-A612-9440-9A87-DE801F00BEB0}" destId="{D2811547-DF03-4146-886E-0751CA5F4EA5}" srcOrd="1" destOrd="0" presId="urn:microsoft.com/office/officeart/2008/layout/LinedList"/>
    <dgm:cxn modelId="{83FC8245-4C10-5443-8BCB-5E87A01F0055}" type="presParOf" srcId="{D5DD6AD6-7807-2541-94C2-4FC5CEF78931}" destId="{A75CFED1-23EE-BB40-9AA8-6FC0A6609330}" srcOrd="6" destOrd="0" presId="urn:microsoft.com/office/officeart/2008/layout/LinedList"/>
    <dgm:cxn modelId="{877EBA46-8034-4148-8B40-03730CE79605}" type="presParOf" srcId="{D5DD6AD6-7807-2541-94C2-4FC5CEF78931}" destId="{4A3269C2-E06D-E04C-9DD8-969629B24EEF}" srcOrd="7" destOrd="0" presId="urn:microsoft.com/office/officeart/2008/layout/LinedList"/>
    <dgm:cxn modelId="{A2C8E90A-F3DD-D742-B6CD-F0B7507A518D}" type="presParOf" srcId="{4A3269C2-E06D-E04C-9DD8-969629B24EEF}" destId="{A7EA3055-111B-DD40-96E3-1DEC2313C171}" srcOrd="0" destOrd="0" presId="urn:microsoft.com/office/officeart/2008/layout/LinedList"/>
    <dgm:cxn modelId="{CCC6CE5A-32CB-BA41-AFC3-53E4074E6705}" type="presParOf" srcId="{4A3269C2-E06D-E04C-9DD8-969629B24EEF}" destId="{5358C432-B886-1541-AF61-60E9E82FADE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B269F-A80A-7143-953D-B3E4EFEB6C27}">
      <dsp:nvSpPr>
        <dsp:cNvPr id="0" name=""/>
        <dsp:cNvSpPr/>
      </dsp:nvSpPr>
      <dsp:spPr>
        <a:xfrm>
          <a:off x="0" y="0"/>
          <a:ext cx="626110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4E5882-F311-CB46-A201-BDBD96276DED}">
      <dsp:nvSpPr>
        <dsp:cNvPr id="0" name=""/>
        <dsp:cNvSpPr/>
      </dsp:nvSpPr>
      <dsp:spPr>
        <a:xfrm>
          <a:off x="0" y="0"/>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How do we serve God wholeheartedly with a heart that has been broken in pieces?</a:t>
          </a:r>
        </a:p>
      </dsp:txBody>
      <dsp:txXfrm>
        <a:off x="0" y="0"/>
        <a:ext cx="6261100" cy="1394618"/>
      </dsp:txXfrm>
    </dsp:sp>
    <dsp:sp modelId="{90AB3A80-E290-4141-AF5C-308404C2C2E0}">
      <dsp:nvSpPr>
        <dsp:cNvPr id="0" name=""/>
        <dsp:cNvSpPr/>
      </dsp:nvSpPr>
      <dsp:spPr>
        <a:xfrm>
          <a:off x="0" y="1394618"/>
          <a:ext cx="6261100"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9525"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498875-2E47-8743-8103-4532CD3AB98A}">
      <dsp:nvSpPr>
        <dsp:cNvPr id="0" name=""/>
        <dsp:cNvSpPr/>
      </dsp:nvSpPr>
      <dsp:spPr>
        <a:xfrm>
          <a:off x="0" y="1394618"/>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Jesus came to heal the brokenhearted…Luke 4:18</a:t>
          </a:r>
        </a:p>
      </dsp:txBody>
      <dsp:txXfrm>
        <a:off x="0" y="1394618"/>
        <a:ext cx="6261100" cy="1394618"/>
      </dsp:txXfrm>
    </dsp:sp>
    <dsp:sp modelId="{93A4CABD-37A8-FC47-BD3E-CFFC3FE26293}">
      <dsp:nvSpPr>
        <dsp:cNvPr id="0" name=""/>
        <dsp:cNvSpPr/>
      </dsp:nvSpPr>
      <dsp:spPr>
        <a:xfrm>
          <a:off x="0" y="2789237"/>
          <a:ext cx="6261100"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9525" cap="flat" cmpd="sng" algn="ctr">
          <a:solidFill>
            <a:schemeClr val="accent4">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AE3EFCD-4473-DC45-8D55-2BF111346732}">
      <dsp:nvSpPr>
        <dsp:cNvPr id="0" name=""/>
        <dsp:cNvSpPr/>
      </dsp:nvSpPr>
      <dsp:spPr>
        <a:xfrm>
          <a:off x="0" y="2789237"/>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Jesus is the same…Heb 13:8 </a:t>
          </a:r>
        </a:p>
      </dsp:txBody>
      <dsp:txXfrm>
        <a:off x="0" y="2789237"/>
        <a:ext cx="6261100" cy="1394618"/>
      </dsp:txXfrm>
    </dsp:sp>
    <dsp:sp modelId="{A75CFED1-23EE-BB40-9AA8-6FC0A6609330}">
      <dsp:nvSpPr>
        <dsp:cNvPr id="0" name=""/>
        <dsp:cNvSpPr/>
      </dsp:nvSpPr>
      <dsp:spPr>
        <a:xfrm>
          <a:off x="0" y="4183856"/>
          <a:ext cx="6261100"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7EA3055-111B-DD40-96E3-1DEC2313C171}">
      <dsp:nvSpPr>
        <dsp:cNvPr id="0" name=""/>
        <dsp:cNvSpPr/>
      </dsp:nvSpPr>
      <dsp:spPr>
        <a:xfrm>
          <a:off x="0" y="4183856"/>
          <a:ext cx="6261100"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Jesus still wants in…Rev 3:20</a:t>
          </a:r>
        </a:p>
      </dsp:txBody>
      <dsp:txXfrm>
        <a:off x="0" y="4183856"/>
        <a:ext cx="6261100" cy="13946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08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1429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868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07036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994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5497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1845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5865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11/5/2023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2815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938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471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859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048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59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4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314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971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11/5/2023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56544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smallfriendly.com/small-friendly/free-printable/"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brain-mind-mindfulness-conscious-998994/"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ngimg.com/png/70991-and-neo-play-good-matrix-blue-youtube"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uruloki.org/felipeblog/cine-de-ciencia-ficcion/existe-la-posibilidad-de-que-veamos-matrix-4-y-matrix-5-en-un-futuro-no-muy-lejano-eso-parece" TargetMode="Externa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cifi.stackexchange.com/questions/19782/how-does-seeing-the-code-help-neo"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nimlas.org/blog/nuttybites/nutty-bites-down-the-rabbit-hole/"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hyperlink" Target="http://www.michellesmirror.com/2017/08/who-put-this-rabbit-hole-here.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esiabinaria.net/2014/02/concurrencia-cuando-varios-hilos-threads-pelean-por-el-acceso-a-un-recurso-ejemplos-en-c/"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freepngimg.com/png/70991-and-neo-play-good-matrix-blue-youtube"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pngimg.com/download/94516"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oeticjourney521.com/2019/04/27/to-be-healed/"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mommasview.wordpress.com/2015/02/10/when-love-moves-out/"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5" name="Rectangle 14">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9" name="Rectangle 18">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P"/>
          </a:p>
        </p:txBody>
      </p:sp>
      <p:sp>
        <p:nvSpPr>
          <p:cNvPr id="2" name="Title 1">
            <a:extLst>
              <a:ext uri="{FF2B5EF4-FFF2-40B4-BE49-F238E27FC236}">
                <a16:creationId xmlns:a16="http://schemas.microsoft.com/office/drawing/2014/main" id="{EC40892E-A9D4-581F-AB71-7AD7DD962283}"/>
              </a:ext>
            </a:extLst>
          </p:cNvPr>
          <p:cNvSpPr>
            <a:spLocks noGrp="1"/>
          </p:cNvSpPr>
          <p:nvPr>
            <p:ph type="ctrTitle"/>
          </p:nvPr>
        </p:nvSpPr>
        <p:spPr>
          <a:xfrm>
            <a:off x="680322" y="2063262"/>
            <a:ext cx="3739278" cy="2661138"/>
          </a:xfrm>
        </p:spPr>
        <p:txBody>
          <a:bodyPr anchor="ctr">
            <a:normAutofit fontScale="90000"/>
          </a:bodyPr>
          <a:lstStyle/>
          <a:p>
            <a:r>
              <a:rPr lang="en-NP" dirty="0"/>
              <a:t>Gratitude for Cornerstone</a:t>
            </a:r>
          </a:p>
        </p:txBody>
      </p:sp>
      <p:sp>
        <p:nvSpPr>
          <p:cNvPr id="3" name="Subtitle 2">
            <a:extLst>
              <a:ext uri="{FF2B5EF4-FFF2-40B4-BE49-F238E27FC236}">
                <a16:creationId xmlns:a16="http://schemas.microsoft.com/office/drawing/2014/main" id="{6E8CF27E-9FED-C199-6EDF-FF346F974B20}"/>
              </a:ext>
            </a:extLst>
          </p:cNvPr>
          <p:cNvSpPr>
            <a:spLocks noGrp="1"/>
          </p:cNvSpPr>
          <p:nvPr>
            <p:ph type="subTitle" idx="1"/>
          </p:nvPr>
        </p:nvSpPr>
        <p:spPr>
          <a:xfrm>
            <a:off x="680323" y="5101298"/>
            <a:ext cx="3739277" cy="1116622"/>
          </a:xfrm>
        </p:spPr>
        <p:txBody>
          <a:bodyPr>
            <a:normAutofit/>
          </a:bodyPr>
          <a:lstStyle/>
          <a:p>
            <a:r>
              <a:rPr lang="en-NP" sz="3600" dirty="0"/>
              <a:t>November 5, 2023</a:t>
            </a:r>
          </a:p>
        </p:txBody>
      </p:sp>
      <p:pic>
        <p:nvPicPr>
          <p:cNvPr id="5" name="Picture 4" descr="A close up of a quote&#10;&#10;Description automatically generated">
            <a:extLst>
              <a:ext uri="{FF2B5EF4-FFF2-40B4-BE49-F238E27FC236}">
                <a16:creationId xmlns:a16="http://schemas.microsoft.com/office/drawing/2014/main" id="{D99E1C5F-0EE5-62AD-32CE-D34787A21CE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421010" y="640080"/>
            <a:ext cx="3988155"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37996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9AB3-0C18-B73F-68D0-EC7914498127}"/>
              </a:ext>
            </a:extLst>
          </p:cNvPr>
          <p:cNvSpPr>
            <a:spLocks noGrp="1"/>
          </p:cNvSpPr>
          <p:nvPr>
            <p:ph type="title"/>
          </p:nvPr>
        </p:nvSpPr>
        <p:spPr/>
        <p:txBody>
          <a:bodyPr/>
          <a:lstStyle/>
          <a:p>
            <a:r>
              <a:rPr lang="en-NP" dirty="0"/>
              <a:t>God didn’t make your heart to be damaged forever!  (research fact: neuroplasticity)</a:t>
            </a:r>
          </a:p>
        </p:txBody>
      </p:sp>
      <p:pic>
        <p:nvPicPr>
          <p:cNvPr id="5" name="Content Placeholder 4" descr="A brain made out of words&#10;&#10;Description automatically generated">
            <a:extLst>
              <a:ext uri="{FF2B5EF4-FFF2-40B4-BE49-F238E27FC236}">
                <a16:creationId xmlns:a16="http://schemas.microsoft.com/office/drawing/2014/main" id="{FBFABBB3-25E7-B514-4B75-9C94623BBDD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818291" y="2060028"/>
            <a:ext cx="7851226" cy="4687613"/>
          </a:xfrm>
        </p:spPr>
      </p:pic>
    </p:spTree>
    <p:extLst>
      <p:ext uri="{BB962C8B-B14F-4D97-AF65-F5344CB8AC3E}">
        <p14:creationId xmlns:p14="http://schemas.microsoft.com/office/powerpoint/2010/main" val="37146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A2BE-6C26-7730-0BB4-51CBA4F83B87}"/>
              </a:ext>
            </a:extLst>
          </p:cNvPr>
          <p:cNvSpPr>
            <a:spLocks noGrp="1"/>
          </p:cNvSpPr>
          <p:nvPr>
            <p:ph type="title"/>
          </p:nvPr>
        </p:nvSpPr>
        <p:spPr/>
        <p:txBody>
          <a:bodyPr/>
          <a:lstStyle/>
          <a:p>
            <a:r>
              <a:rPr lang="en-US" dirty="0"/>
              <a:t>B</a:t>
            </a:r>
            <a:r>
              <a:rPr lang="en-NP" dirty="0"/>
              <a:t>een through a lot?   Too much?   Weary?</a:t>
            </a:r>
            <a:br>
              <a:rPr lang="en-NP" dirty="0"/>
            </a:br>
            <a:r>
              <a:rPr lang="en-NP" dirty="0"/>
              <a:t>Have you quit?   </a:t>
            </a:r>
            <a:r>
              <a:rPr lang="en-US" dirty="0"/>
              <a:t>Q</a:t>
            </a:r>
            <a:r>
              <a:rPr lang="en-NP" dirty="0"/>
              <a:t>uit dreaming? Changing?</a:t>
            </a:r>
          </a:p>
        </p:txBody>
      </p:sp>
      <p:sp>
        <p:nvSpPr>
          <p:cNvPr id="3" name="Content Placeholder 2">
            <a:extLst>
              <a:ext uri="{FF2B5EF4-FFF2-40B4-BE49-F238E27FC236}">
                <a16:creationId xmlns:a16="http://schemas.microsoft.com/office/drawing/2014/main" id="{AB58552F-9B31-A095-C6E5-C552D1268AD5}"/>
              </a:ext>
            </a:extLst>
          </p:cNvPr>
          <p:cNvSpPr>
            <a:spLocks noGrp="1"/>
          </p:cNvSpPr>
          <p:nvPr>
            <p:ph idx="1"/>
          </p:nvPr>
        </p:nvSpPr>
        <p:spPr/>
        <p:txBody>
          <a:bodyPr>
            <a:normAutofit fontScale="92500"/>
          </a:bodyPr>
          <a:lstStyle/>
          <a:p>
            <a:r>
              <a:rPr lang="en-NP" dirty="0"/>
              <a:t>Movies INSPIRE us when, against all odds somebody doesn’t QUIT…..Rudy, Hoosiers, Braveheart, Erin Brokavich, Gladiator, Jason Bourne, Jesus</a:t>
            </a:r>
          </a:p>
          <a:p>
            <a:endParaRPr lang="en-NP" dirty="0"/>
          </a:p>
          <a:p>
            <a:r>
              <a:rPr lang="en-NP" dirty="0"/>
              <a:t>Have you given up on your heart, on changing, on becoming like Christ?</a:t>
            </a:r>
          </a:p>
          <a:p>
            <a:endParaRPr lang="en-NP" dirty="0"/>
          </a:p>
          <a:p>
            <a:r>
              <a:rPr lang="en-NP" dirty="0"/>
              <a:t>Have “besetting sins”, deep/tough character changes rendered you STUCK?</a:t>
            </a:r>
            <a:endParaRPr lang="en-US" dirty="0"/>
          </a:p>
          <a:p>
            <a:endParaRPr lang="en-NP" dirty="0"/>
          </a:p>
          <a:p>
            <a:r>
              <a:rPr lang="en-NP" dirty="0"/>
              <a:t>Are you STUCK IN THE MATRIX?</a:t>
            </a:r>
          </a:p>
        </p:txBody>
      </p:sp>
    </p:spTree>
    <p:extLst>
      <p:ext uri="{BB962C8B-B14F-4D97-AF65-F5344CB8AC3E}">
        <p14:creationId xmlns:p14="http://schemas.microsoft.com/office/powerpoint/2010/main" val="10993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0A91-3664-85D9-7CBE-0521FE615C74}"/>
              </a:ext>
            </a:extLst>
          </p:cNvPr>
          <p:cNvSpPr>
            <a:spLocks noGrp="1"/>
          </p:cNvSpPr>
          <p:nvPr>
            <p:ph type="title"/>
          </p:nvPr>
        </p:nvSpPr>
        <p:spPr/>
        <p:txBody>
          <a:bodyPr/>
          <a:lstStyle/>
          <a:p>
            <a:r>
              <a:rPr lang="en-NP" dirty="0"/>
              <a:t>OUR CHOICES BRING FREEDOM…</a:t>
            </a:r>
          </a:p>
        </p:txBody>
      </p:sp>
      <p:sp>
        <p:nvSpPr>
          <p:cNvPr id="3" name="Content Placeholder 2">
            <a:extLst>
              <a:ext uri="{FF2B5EF4-FFF2-40B4-BE49-F238E27FC236}">
                <a16:creationId xmlns:a16="http://schemas.microsoft.com/office/drawing/2014/main" id="{C56568CD-D983-5D15-A664-98075A6A8D15}"/>
              </a:ext>
            </a:extLst>
          </p:cNvPr>
          <p:cNvSpPr>
            <a:spLocks noGrp="1"/>
          </p:cNvSpPr>
          <p:nvPr>
            <p:ph idx="1"/>
          </p:nvPr>
        </p:nvSpPr>
        <p:spPr/>
        <p:txBody>
          <a:bodyPr/>
          <a:lstStyle/>
          <a:p>
            <a:r>
              <a:rPr lang="en-NP" dirty="0"/>
              <a:t>Am I making great choices?</a:t>
            </a:r>
          </a:p>
          <a:p>
            <a:endParaRPr lang="en-NP" dirty="0"/>
          </a:p>
          <a:p>
            <a:r>
              <a:rPr lang="en-NP" dirty="0"/>
              <a:t>Do I understand </a:t>
            </a:r>
            <a:r>
              <a:rPr lang="en-NP"/>
              <a:t>the importance </a:t>
            </a:r>
            <a:r>
              <a:rPr lang="en-NP" dirty="0"/>
              <a:t>of my choices?</a:t>
            </a:r>
          </a:p>
          <a:p>
            <a:endParaRPr lang="en-NP" dirty="0"/>
          </a:p>
          <a:p>
            <a:r>
              <a:rPr lang="en-NP" dirty="0"/>
              <a:t>Do I take full responsibility for my choices?</a:t>
            </a:r>
          </a:p>
          <a:p>
            <a:endParaRPr lang="en-NP" dirty="0"/>
          </a:p>
          <a:p>
            <a:r>
              <a:rPr lang="en-NP" dirty="0"/>
              <a:t>Do I blame others for my choices?</a:t>
            </a:r>
          </a:p>
        </p:txBody>
      </p:sp>
    </p:spTree>
    <p:extLst>
      <p:ext uri="{BB962C8B-B14F-4D97-AF65-F5344CB8AC3E}">
        <p14:creationId xmlns:p14="http://schemas.microsoft.com/office/powerpoint/2010/main" val="4128764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C5E3-26FE-209F-B5CA-16AD7040E556}"/>
              </a:ext>
            </a:extLst>
          </p:cNvPr>
          <p:cNvSpPr>
            <a:spLocks noGrp="1"/>
          </p:cNvSpPr>
          <p:nvPr>
            <p:ph type="ctrTitle"/>
          </p:nvPr>
        </p:nvSpPr>
        <p:spPr/>
        <p:txBody>
          <a:bodyPr/>
          <a:lstStyle/>
          <a:p>
            <a:r>
              <a:rPr lang="en-NP" dirty="0"/>
              <a:t>CHOICE</a:t>
            </a:r>
          </a:p>
        </p:txBody>
      </p:sp>
      <p:pic>
        <p:nvPicPr>
          <p:cNvPr id="5" name="Picture 4" descr="A person with glasses and a black jacket holding two colored objects&#10;&#10;Description automatically generated">
            <a:extLst>
              <a:ext uri="{FF2B5EF4-FFF2-40B4-BE49-F238E27FC236}">
                <a16:creationId xmlns:a16="http://schemas.microsoft.com/office/drawing/2014/main" id="{8F86A7F1-C031-6029-64F8-0EBF76F528C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19273" y="0"/>
            <a:ext cx="7772400" cy="6701883"/>
          </a:xfrm>
          <a:prstGeom prst="rect">
            <a:avLst/>
          </a:prstGeom>
        </p:spPr>
      </p:pic>
    </p:spTree>
    <p:extLst>
      <p:ext uri="{BB962C8B-B14F-4D97-AF65-F5344CB8AC3E}">
        <p14:creationId xmlns:p14="http://schemas.microsoft.com/office/powerpoint/2010/main" val="356419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person in a black coat&#10;&#10;Description automatically generated">
            <a:extLst>
              <a:ext uri="{FF2B5EF4-FFF2-40B4-BE49-F238E27FC236}">
                <a16:creationId xmlns:a16="http://schemas.microsoft.com/office/drawing/2014/main" id="{D0E267F7-878B-29D1-26D5-998786A1C53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804" r="8653"/>
          <a:stretch/>
        </p:blipFill>
        <p:spPr>
          <a:xfrm>
            <a:off x="7550980" y="10"/>
            <a:ext cx="4637843" cy="6857990"/>
          </a:xfrm>
          <a:prstGeom prst="rect">
            <a:avLst/>
          </a:prstGeom>
          <a:ln>
            <a:noFill/>
          </a:ln>
          <a:effectLst/>
        </p:spPr>
      </p:pic>
      <p:pic>
        <p:nvPicPr>
          <p:cNvPr id="11" name="Picture 10">
            <a:extLst>
              <a:ext uri="{FF2B5EF4-FFF2-40B4-BE49-F238E27FC236}">
                <a16:creationId xmlns:a16="http://schemas.microsoft.com/office/drawing/2014/main" id="{644EE71C-DC3A-487A-8C8C-AF7DF167DB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2"/>
            <a:ext cx="7767872" cy="225365"/>
          </a:xfrm>
          <a:prstGeom prst="rect">
            <a:avLst/>
          </a:prstGeom>
        </p:spPr>
      </p:pic>
      <p:sp>
        <p:nvSpPr>
          <p:cNvPr id="13" name="Rectangle 12">
            <a:extLst>
              <a:ext uri="{FF2B5EF4-FFF2-40B4-BE49-F238E27FC236}">
                <a16:creationId xmlns:a16="http://schemas.microsoft.com/office/drawing/2014/main" id="{8DF98E5E-94E4-48A3-8B63-E82760939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P"/>
          </a:p>
        </p:txBody>
      </p:sp>
      <p:sp>
        <p:nvSpPr>
          <p:cNvPr id="2" name="Title 1">
            <a:extLst>
              <a:ext uri="{FF2B5EF4-FFF2-40B4-BE49-F238E27FC236}">
                <a16:creationId xmlns:a16="http://schemas.microsoft.com/office/drawing/2014/main" id="{4143FF86-040B-B4A5-5D20-8D5016F94ED0}"/>
              </a:ext>
            </a:extLst>
          </p:cNvPr>
          <p:cNvSpPr>
            <a:spLocks noGrp="1"/>
          </p:cNvSpPr>
          <p:nvPr>
            <p:ph type="ctrTitle"/>
          </p:nvPr>
        </p:nvSpPr>
        <p:spPr>
          <a:xfrm>
            <a:off x="680322" y="2733709"/>
            <a:ext cx="6752110" cy="1373070"/>
          </a:xfrm>
        </p:spPr>
        <p:txBody>
          <a:bodyPr>
            <a:normAutofit/>
          </a:bodyPr>
          <a:lstStyle/>
          <a:p>
            <a:r>
              <a:rPr lang="en-NP" dirty="0"/>
              <a:t>Escaping t</a:t>
            </a:r>
            <a:r>
              <a:rPr lang="en-US" dirty="0"/>
              <a:t>h</a:t>
            </a:r>
            <a:r>
              <a:rPr lang="en-NP" dirty="0"/>
              <a:t>e Matrix</a:t>
            </a:r>
          </a:p>
        </p:txBody>
      </p:sp>
      <p:sp>
        <p:nvSpPr>
          <p:cNvPr id="3" name="Subtitle 2">
            <a:extLst>
              <a:ext uri="{FF2B5EF4-FFF2-40B4-BE49-F238E27FC236}">
                <a16:creationId xmlns:a16="http://schemas.microsoft.com/office/drawing/2014/main" id="{C8C73142-C958-2B16-973B-85928879EBA5}"/>
              </a:ext>
            </a:extLst>
          </p:cNvPr>
          <p:cNvSpPr>
            <a:spLocks noGrp="1"/>
          </p:cNvSpPr>
          <p:nvPr>
            <p:ph type="subTitle" idx="1"/>
          </p:nvPr>
        </p:nvSpPr>
        <p:spPr>
          <a:xfrm>
            <a:off x="680322" y="4394039"/>
            <a:ext cx="6752109" cy="1117687"/>
          </a:xfrm>
        </p:spPr>
        <p:txBody>
          <a:bodyPr>
            <a:normAutofit/>
          </a:bodyPr>
          <a:lstStyle/>
          <a:p>
            <a:r>
              <a:rPr lang="en-US" dirty="0"/>
              <a:t>A</a:t>
            </a:r>
            <a:r>
              <a:rPr lang="en-NP" dirty="0"/>
              <a:t>re you in the matrix?</a:t>
            </a:r>
          </a:p>
          <a:p>
            <a:r>
              <a:rPr lang="en-NP" dirty="0"/>
              <a:t>Do you want to get out?</a:t>
            </a:r>
          </a:p>
        </p:txBody>
      </p:sp>
    </p:spTree>
    <p:extLst>
      <p:ext uri="{BB962C8B-B14F-4D97-AF65-F5344CB8AC3E}">
        <p14:creationId xmlns:p14="http://schemas.microsoft.com/office/powerpoint/2010/main" val="234294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3D23-92B3-CCBE-BB24-51150BBCA0AB}"/>
              </a:ext>
            </a:extLst>
          </p:cNvPr>
          <p:cNvSpPr>
            <a:spLocks noGrp="1"/>
          </p:cNvSpPr>
          <p:nvPr>
            <p:ph type="title"/>
          </p:nvPr>
        </p:nvSpPr>
        <p:spPr/>
        <p:txBody>
          <a:bodyPr/>
          <a:lstStyle/>
          <a:p>
            <a:r>
              <a:rPr lang="en-NP" dirty="0"/>
              <a:t>CHOICE….MEANS FREEDOM</a:t>
            </a:r>
          </a:p>
        </p:txBody>
      </p:sp>
      <p:pic>
        <p:nvPicPr>
          <p:cNvPr id="10" name="Content Placeholder 9" descr="A green room with people standing in it&#10;&#10;Description automatically generated with medium confidence">
            <a:extLst>
              <a:ext uri="{FF2B5EF4-FFF2-40B4-BE49-F238E27FC236}">
                <a16:creationId xmlns:a16="http://schemas.microsoft.com/office/drawing/2014/main" id="{9A9B8EEE-97F8-D6F0-A5FD-B15EA19F325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913188" y="2942431"/>
            <a:ext cx="3149600" cy="2387600"/>
          </a:xfrm>
        </p:spPr>
      </p:pic>
      <p:sp>
        <p:nvSpPr>
          <p:cNvPr id="11" name="TextBox 10">
            <a:extLst>
              <a:ext uri="{FF2B5EF4-FFF2-40B4-BE49-F238E27FC236}">
                <a16:creationId xmlns:a16="http://schemas.microsoft.com/office/drawing/2014/main" id="{5F52ED3A-0359-F2A8-AC14-67CAF36CD959}"/>
              </a:ext>
            </a:extLst>
          </p:cNvPr>
          <p:cNvSpPr txBox="1"/>
          <p:nvPr/>
        </p:nvSpPr>
        <p:spPr>
          <a:xfrm>
            <a:off x="4448710" y="8599470"/>
            <a:ext cx="183931" cy="6463308"/>
          </a:xfrm>
          <a:prstGeom prst="rect">
            <a:avLst/>
          </a:prstGeom>
          <a:noFill/>
        </p:spPr>
        <p:txBody>
          <a:bodyPr wrap="square" rtlCol="0">
            <a:spAutoFit/>
          </a:bodyPr>
          <a:lstStyle/>
          <a:p>
            <a:r>
              <a:rPr lang="en-NP" sz="900" dirty="0">
                <a:hlinkClick r:id="rId3" tooltip="http://scifi.stackexchange.com/questions/19782/how-does-seeing-the-code-help-neo"/>
              </a:rPr>
              <a:t>This Photo</a:t>
            </a:r>
            <a:r>
              <a:rPr lang="en-NP" sz="900" dirty="0"/>
              <a:t> by Unknown Author is licensed under </a:t>
            </a:r>
            <a:r>
              <a:rPr lang="en-NP" sz="900" dirty="0">
                <a:hlinkClick r:id="rId4" tooltip="https://creativecommons.org/licenses/by-sa/3.0/"/>
              </a:rPr>
              <a:t>CC BY-SA</a:t>
            </a:r>
            <a:endParaRPr lang="en-NP" sz="900" dirty="0"/>
          </a:p>
        </p:txBody>
      </p:sp>
    </p:spTree>
    <p:extLst>
      <p:ext uri="{BB962C8B-B14F-4D97-AF65-F5344CB8AC3E}">
        <p14:creationId xmlns:p14="http://schemas.microsoft.com/office/powerpoint/2010/main" val="345829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Content Placeholder 4" descr="A rabbit in a hole in the dirt&#10;&#10;Description automatically generated">
            <a:extLst>
              <a:ext uri="{FF2B5EF4-FFF2-40B4-BE49-F238E27FC236}">
                <a16:creationId xmlns:a16="http://schemas.microsoft.com/office/drawing/2014/main" id="{7E2A5D81-237F-4C31-3952-19720F8AFE9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6469"/>
          <a:stretch/>
        </p:blipFill>
        <p:spPr>
          <a:xfrm>
            <a:off x="4720090" y="1690"/>
            <a:ext cx="7552815" cy="6856310"/>
          </a:xfrm>
          <a:prstGeom prst="rect">
            <a:avLst/>
          </a:prstGeom>
          <a:ln>
            <a:noFill/>
          </a:ln>
          <a:effectLst/>
        </p:spPr>
      </p:pic>
      <p:sp>
        <p:nvSpPr>
          <p:cNvPr id="27" name="Rectangle 26">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P"/>
          </a:p>
        </p:txBody>
      </p:sp>
      <p:sp>
        <p:nvSpPr>
          <p:cNvPr id="2" name="Title 1">
            <a:extLst>
              <a:ext uri="{FF2B5EF4-FFF2-40B4-BE49-F238E27FC236}">
                <a16:creationId xmlns:a16="http://schemas.microsoft.com/office/drawing/2014/main" id="{8561F32C-D52B-2145-7DC2-9CA268A79BBA}"/>
              </a:ext>
            </a:extLst>
          </p:cNvPr>
          <p:cNvSpPr>
            <a:spLocks noGrp="1"/>
          </p:cNvSpPr>
          <p:nvPr>
            <p:ph type="title"/>
          </p:nvPr>
        </p:nvSpPr>
        <p:spPr>
          <a:xfrm>
            <a:off x="18577" y="896861"/>
            <a:ext cx="6235077" cy="1080938"/>
          </a:xfrm>
        </p:spPr>
        <p:txBody>
          <a:bodyPr>
            <a:normAutofit/>
          </a:bodyPr>
          <a:lstStyle/>
          <a:p>
            <a:r>
              <a:rPr lang="en-NP" sz="3200" dirty="0"/>
              <a:t>HAVE YOU GONE …</a:t>
            </a:r>
          </a:p>
        </p:txBody>
      </p:sp>
      <p:pic>
        <p:nvPicPr>
          <p:cNvPr id="28" name="Picture 27">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pic>
        <p:nvPicPr>
          <p:cNvPr id="36" name="Content Placeholder 35" descr="A logo of a rabbit hole&#10;&#10;Description automatically generated">
            <a:extLst>
              <a:ext uri="{FF2B5EF4-FFF2-40B4-BE49-F238E27FC236}">
                <a16:creationId xmlns:a16="http://schemas.microsoft.com/office/drawing/2014/main" id="{EAB6FA8B-1BAB-B4EB-1916-0CD4D0735FC2}"/>
              </a:ext>
            </a:extLst>
          </p:cNvPr>
          <p:cNvPicPr>
            <a:picLocks noGrp="1" noChangeAspect="1"/>
          </p:cNvPicPr>
          <p:nvPr>
            <p:ph idx="1"/>
          </p:nvPr>
        </p:nvPicPr>
        <p:blipFill>
          <a:blip r:embed="rId6">
            <a:extLst>
              <a:ext uri="{837473B0-CC2E-450A-ABE3-18F120FF3D39}">
                <a1611:picAttrSrcUrl xmlns:a1611="http://schemas.microsoft.com/office/drawing/2016/11/main" r:id="rId7"/>
              </a:ext>
            </a:extLst>
          </a:blip>
          <a:stretch>
            <a:fillRect/>
          </a:stretch>
        </p:blipFill>
        <p:spPr>
          <a:xfrm>
            <a:off x="3176" y="1970240"/>
            <a:ext cx="4716914" cy="4887760"/>
          </a:xfrm>
        </p:spPr>
      </p:pic>
    </p:spTree>
    <p:extLst>
      <p:ext uri="{BB962C8B-B14F-4D97-AF65-F5344CB8AC3E}">
        <p14:creationId xmlns:p14="http://schemas.microsoft.com/office/powerpoint/2010/main" val="73044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Desert sand dune wave pattern">
            <a:extLst>
              <a:ext uri="{FF2B5EF4-FFF2-40B4-BE49-F238E27FC236}">
                <a16:creationId xmlns:a16="http://schemas.microsoft.com/office/drawing/2014/main" id="{3AC8D450-E4C3-729C-1BA8-6E124F19C0AF}"/>
              </a:ext>
            </a:extLst>
          </p:cNvPr>
          <p:cNvPicPr>
            <a:picLocks noChangeAspect="1"/>
          </p:cNvPicPr>
          <p:nvPr/>
        </p:nvPicPr>
        <p:blipFill rotWithShape="1">
          <a:blip r:embed="rId2"/>
          <a:srcRect t="9895" r="-1" b="5833"/>
          <a:stretch/>
        </p:blipFill>
        <p:spPr>
          <a:xfrm>
            <a:off x="-32068" y="-83118"/>
            <a:ext cx="12191675" cy="6941117"/>
          </a:xfrm>
          <a:prstGeom prst="rect">
            <a:avLst/>
          </a:prstGeom>
        </p:spPr>
      </p:pic>
      <p:sp>
        <p:nvSpPr>
          <p:cNvPr id="2" name="Title 1">
            <a:extLst>
              <a:ext uri="{FF2B5EF4-FFF2-40B4-BE49-F238E27FC236}">
                <a16:creationId xmlns:a16="http://schemas.microsoft.com/office/drawing/2014/main" id="{D19B0216-B1B1-1D4D-360B-7E17C984A899}"/>
              </a:ext>
            </a:extLst>
          </p:cNvPr>
          <p:cNvSpPr>
            <a:spLocks noGrp="1"/>
          </p:cNvSpPr>
          <p:nvPr>
            <p:ph type="title"/>
          </p:nvPr>
        </p:nvSpPr>
        <p:spPr>
          <a:xfrm>
            <a:off x="6094412" y="2793077"/>
            <a:ext cx="5279490" cy="3406142"/>
          </a:xfrm>
        </p:spPr>
        <p:txBody>
          <a:bodyPr vert="horz" lIns="91440" tIns="45720" rIns="91440" bIns="45720" rtlCol="0" anchor="t">
            <a:normAutofit/>
          </a:bodyPr>
          <a:lstStyle/>
          <a:p>
            <a:r>
              <a:rPr lang="en-US" sz="3000" dirty="0">
                <a:solidFill>
                  <a:srgbClr val="FFFFFE"/>
                </a:solidFill>
              </a:rPr>
              <a:t>I. </a:t>
            </a:r>
            <a:r>
              <a:rPr lang="en-US" sz="4000" dirty="0">
                <a:solidFill>
                  <a:srgbClr val="FFFFFE"/>
                </a:solidFill>
              </a:rPr>
              <a:t>The matrix of western thought</a:t>
            </a:r>
            <a:br>
              <a:rPr lang="en-US" sz="4000" dirty="0">
                <a:solidFill>
                  <a:srgbClr val="FFFFFE"/>
                </a:solidFill>
              </a:rPr>
            </a:br>
            <a:br>
              <a:rPr lang="en-US" sz="4000" dirty="0">
                <a:solidFill>
                  <a:srgbClr val="FFFFFE"/>
                </a:solidFill>
              </a:rPr>
            </a:br>
            <a:r>
              <a:rPr lang="en-US" sz="4000" dirty="0">
                <a:solidFill>
                  <a:srgbClr val="FFFFFE"/>
                </a:solidFill>
              </a:rPr>
              <a:t>a. Performance trap</a:t>
            </a:r>
            <a:br>
              <a:rPr lang="en-US" sz="4000" dirty="0">
                <a:solidFill>
                  <a:srgbClr val="FFFFFE"/>
                </a:solidFill>
              </a:rPr>
            </a:br>
            <a:r>
              <a:rPr lang="en-US" sz="4000" dirty="0">
                <a:solidFill>
                  <a:srgbClr val="FFFFFE"/>
                </a:solidFill>
              </a:rPr>
              <a:t>b. Individualism</a:t>
            </a:r>
            <a:br>
              <a:rPr lang="en-US" sz="4000" dirty="0">
                <a:solidFill>
                  <a:srgbClr val="FFFFFE"/>
                </a:solidFill>
              </a:rPr>
            </a:br>
            <a:r>
              <a:rPr lang="en-US" sz="4000" dirty="0">
                <a:solidFill>
                  <a:srgbClr val="FFFFFE"/>
                </a:solidFill>
              </a:rPr>
              <a:t>c. Materialism</a:t>
            </a:r>
          </a:p>
        </p:txBody>
      </p:sp>
    </p:spTree>
    <p:extLst>
      <p:ext uri="{BB962C8B-B14F-4D97-AF65-F5344CB8AC3E}">
        <p14:creationId xmlns:p14="http://schemas.microsoft.com/office/powerpoint/2010/main" val="155550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101010 data lines to infinity">
            <a:extLst>
              <a:ext uri="{FF2B5EF4-FFF2-40B4-BE49-F238E27FC236}">
                <a16:creationId xmlns:a16="http://schemas.microsoft.com/office/drawing/2014/main" id="{74AF1AA8-15BE-00BE-247B-5B2305D6FC6A}"/>
              </a:ext>
            </a:extLst>
          </p:cNvPr>
          <p:cNvPicPr>
            <a:picLocks noChangeAspect="1"/>
          </p:cNvPicPr>
          <p:nvPr/>
        </p:nvPicPr>
        <p:blipFill rotWithShape="1">
          <a:blip r:embed="rId2"/>
          <a:srcRect t="13125" r="-1" b="-1"/>
          <a:stretch/>
        </p:blipFill>
        <p:spPr>
          <a:xfrm>
            <a:off x="0" y="10"/>
            <a:ext cx="12191675" cy="6857990"/>
          </a:xfrm>
          <a:prstGeom prst="rect">
            <a:avLst/>
          </a:prstGeom>
        </p:spPr>
      </p:pic>
      <p:sp>
        <p:nvSpPr>
          <p:cNvPr id="2" name="Title 1">
            <a:extLst>
              <a:ext uri="{FF2B5EF4-FFF2-40B4-BE49-F238E27FC236}">
                <a16:creationId xmlns:a16="http://schemas.microsoft.com/office/drawing/2014/main" id="{023827C3-1334-A976-2639-D8F2858305B3}"/>
              </a:ext>
            </a:extLst>
          </p:cNvPr>
          <p:cNvSpPr>
            <a:spLocks noGrp="1"/>
          </p:cNvSpPr>
          <p:nvPr>
            <p:ph type="title"/>
          </p:nvPr>
        </p:nvSpPr>
        <p:spPr>
          <a:xfrm>
            <a:off x="2328945" y="199697"/>
            <a:ext cx="6835556" cy="2117913"/>
          </a:xfrm>
        </p:spPr>
        <p:txBody>
          <a:bodyPr vert="horz" lIns="91440" tIns="45720" rIns="91440" bIns="45720" rtlCol="0" anchor="t">
            <a:noAutofit/>
          </a:bodyPr>
          <a:lstStyle/>
          <a:p>
            <a:pPr algn="r"/>
            <a:r>
              <a:rPr lang="en-US" sz="4000" dirty="0">
                <a:solidFill>
                  <a:srgbClr val="FFFFFE"/>
                </a:solidFill>
              </a:rPr>
              <a:t>II.  The matrix of being religious…</a:t>
            </a:r>
            <a:br>
              <a:rPr lang="en-US" sz="4000" dirty="0">
                <a:solidFill>
                  <a:srgbClr val="FFFFFE"/>
                </a:solidFill>
              </a:rPr>
            </a:br>
            <a:r>
              <a:rPr lang="en-US" sz="4000" dirty="0">
                <a:solidFill>
                  <a:srgbClr val="FFFFFE"/>
                </a:solidFill>
              </a:rPr>
              <a:t>A form of godliness, but denying its power???</a:t>
            </a:r>
          </a:p>
        </p:txBody>
      </p:sp>
    </p:spTree>
    <p:extLst>
      <p:ext uri="{BB962C8B-B14F-4D97-AF65-F5344CB8AC3E}">
        <p14:creationId xmlns:p14="http://schemas.microsoft.com/office/powerpoint/2010/main" val="391766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Close up of a solar panel">
            <a:extLst>
              <a:ext uri="{FF2B5EF4-FFF2-40B4-BE49-F238E27FC236}">
                <a16:creationId xmlns:a16="http://schemas.microsoft.com/office/drawing/2014/main" id="{5F9E27BD-5756-FC57-C704-76E4F9A37198}"/>
              </a:ext>
            </a:extLst>
          </p:cNvPr>
          <p:cNvPicPr>
            <a:picLocks noChangeAspect="1"/>
          </p:cNvPicPr>
          <p:nvPr/>
        </p:nvPicPr>
        <p:blipFill rotWithShape="1">
          <a:blip r:embed="rId2"/>
          <a:srcRect r="-1" b="15728"/>
          <a:stretch/>
        </p:blipFill>
        <p:spPr>
          <a:xfrm>
            <a:off x="-83107" y="10"/>
            <a:ext cx="12191675" cy="6857990"/>
          </a:xfrm>
          <a:prstGeom prst="rect">
            <a:avLst/>
          </a:prstGeom>
        </p:spPr>
      </p:pic>
      <p:sp>
        <p:nvSpPr>
          <p:cNvPr id="2" name="Title 1">
            <a:extLst>
              <a:ext uri="{FF2B5EF4-FFF2-40B4-BE49-F238E27FC236}">
                <a16:creationId xmlns:a16="http://schemas.microsoft.com/office/drawing/2014/main" id="{155A1366-25C6-98D4-22D4-E0EC38BB3D3B}"/>
              </a:ext>
            </a:extLst>
          </p:cNvPr>
          <p:cNvSpPr>
            <a:spLocks noGrp="1"/>
          </p:cNvSpPr>
          <p:nvPr>
            <p:ph type="title"/>
          </p:nvPr>
        </p:nvSpPr>
        <p:spPr>
          <a:xfrm>
            <a:off x="83431" y="115614"/>
            <a:ext cx="9281285" cy="1143742"/>
          </a:xfrm>
        </p:spPr>
        <p:txBody>
          <a:bodyPr vert="horz" lIns="91440" tIns="45720" rIns="91440" bIns="45720" rtlCol="0" anchor="t">
            <a:noAutofit/>
          </a:bodyPr>
          <a:lstStyle/>
          <a:p>
            <a:pPr algn="r"/>
            <a:r>
              <a:rPr lang="en-US" sz="4000" dirty="0">
                <a:solidFill>
                  <a:srgbClr val="FFFFFE"/>
                </a:solidFill>
              </a:rPr>
              <a:t>III.  The matrix of legalism</a:t>
            </a:r>
            <a:br>
              <a:rPr lang="en-US" sz="4000" dirty="0">
                <a:solidFill>
                  <a:srgbClr val="FFFFFE"/>
                </a:solidFill>
              </a:rPr>
            </a:br>
            <a:r>
              <a:rPr lang="en-US" sz="4000" dirty="0">
                <a:solidFill>
                  <a:srgbClr val="FFFFFE"/>
                </a:solidFill>
              </a:rPr>
              <a:t>GALATIANS 1,2,3</a:t>
            </a:r>
          </a:p>
        </p:txBody>
      </p:sp>
    </p:spTree>
    <p:extLst>
      <p:ext uri="{BB962C8B-B14F-4D97-AF65-F5344CB8AC3E}">
        <p14:creationId xmlns:p14="http://schemas.microsoft.com/office/powerpoint/2010/main" val="234429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6438-D4C7-3682-D050-82B72E297CF1}"/>
              </a:ext>
            </a:extLst>
          </p:cNvPr>
          <p:cNvSpPr>
            <a:spLocks noGrp="1"/>
          </p:cNvSpPr>
          <p:nvPr>
            <p:ph type="title"/>
          </p:nvPr>
        </p:nvSpPr>
        <p:spPr/>
        <p:txBody>
          <a:bodyPr/>
          <a:lstStyle/>
          <a:p>
            <a:r>
              <a:rPr lang="en-NP" dirty="0"/>
              <a:t>Today’s Sermon: Two parts</a:t>
            </a:r>
          </a:p>
        </p:txBody>
      </p:sp>
      <p:sp>
        <p:nvSpPr>
          <p:cNvPr id="3" name="Content Placeholder 2">
            <a:extLst>
              <a:ext uri="{FF2B5EF4-FFF2-40B4-BE49-F238E27FC236}">
                <a16:creationId xmlns:a16="http://schemas.microsoft.com/office/drawing/2014/main" id="{D004EB2B-C63F-8ED4-4E92-3240C0C8E972}"/>
              </a:ext>
            </a:extLst>
          </p:cNvPr>
          <p:cNvSpPr>
            <a:spLocks noGrp="1"/>
          </p:cNvSpPr>
          <p:nvPr>
            <p:ph idx="1"/>
          </p:nvPr>
        </p:nvSpPr>
        <p:spPr/>
        <p:txBody>
          <a:bodyPr/>
          <a:lstStyle/>
          <a:p>
            <a:r>
              <a:rPr lang="en-NP" sz="3600" dirty="0"/>
              <a:t>Short review and reminder of ROTH principles from last summer</a:t>
            </a:r>
          </a:p>
          <a:p>
            <a:endParaRPr lang="en-NP" dirty="0"/>
          </a:p>
          <a:p>
            <a:pPr marL="0" indent="0">
              <a:buNone/>
            </a:pPr>
            <a:r>
              <a:rPr lang="en-NP" sz="3600" dirty="0"/>
              <a:t>“Escaping the Matrix</a:t>
            </a:r>
            <a:r>
              <a:rPr lang="en-NP" dirty="0"/>
              <a:t>”</a:t>
            </a:r>
          </a:p>
        </p:txBody>
      </p:sp>
    </p:spTree>
    <p:extLst>
      <p:ext uri="{BB962C8B-B14F-4D97-AF65-F5344CB8AC3E}">
        <p14:creationId xmlns:p14="http://schemas.microsoft.com/office/powerpoint/2010/main" val="371947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CB59-368E-F8D2-840B-30D9C566A930}"/>
              </a:ext>
            </a:extLst>
          </p:cNvPr>
          <p:cNvSpPr>
            <a:spLocks noGrp="1"/>
          </p:cNvSpPr>
          <p:nvPr>
            <p:ph type="title"/>
          </p:nvPr>
        </p:nvSpPr>
        <p:spPr/>
        <p:txBody>
          <a:bodyPr>
            <a:normAutofit fontScale="90000"/>
          </a:bodyPr>
          <a:lstStyle/>
          <a:p>
            <a:r>
              <a:rPr lang="en-NP" sz="3200" dirty="0"/>
              <a:t>IV.   </a:t>
            </a:r>
            <a:r>
              <a:rPr lang="en-US" sz="3200" dirty="0"/>
              <a:t>T</a:t>
            </a:r>
            <a:r>
              <a:rPr lang="en-NP" sz="3200" dirty="0"/>
              <a:t>he matrix of “family” patterns</a:t>
            </a:r>
            <a:br>
              <a:rPr lang="en-NP" sz="3200" dirty="0"/>
            </a:br>
            <a:br>
              <a:rPr lang="en-NP" sz="3200" dirty="0"/>
            </a:br>
            <a:r>
              <a:rPr lang="en-NP" sz="3200" dirty="0"/>
              <a:t>       1 Peter 1:18…..empty ways handed down to us</a:t>
            </a:r>
          </a:p>
        </p:txBody>
      </p:sp>
      <p:pic>
        <p:nvPicPr>
          <p:cNvPr id="10" name="Content Placeholder 9" descr="A group of elk fighting&#10;&#10;Description automatically generated">
            <a:extLst>
              <a:ext uri="{FF2B5EF4-FFF2-40B4-BE49-F238E27FC236}">
                <a16:creationId xmlns:a16="http://schemas.microsoft.com/office/drawing/2014/main" id="{EF8C171A-30C8-A482-F4D7-42D4B22ED69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786139" y="2336800"/>
            <a:ext cx="5403698" cy="3598863"/>
          </a:xfrm>
        </p:spPr>
      </p:pic>
    </p:spTree>
    <p:extLst>
      <p:ext uri="{BB962C8B-B14F-4D97-AF65-F5344CB8AC3E}">
        <p14:creationId xmlns:p14="http://schemas.microsoft.com/office/powerpoint/2010/main" val="2088303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6" name="Rectangle 35">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P"/>
          </a:p>
        </p:txBody>
      </p:sp>
      <p:sp>
        <p:nvSpPr>
          <p:cNvPr id="2" name="Title 1">
            <a:extLst>
              <a:ext uri="{FF2B5EF4-FFF2-40B4-BE49-F238E27FC236}">
                <a16:creationId xmlns:a16="http://schemas.microsoft.com/office/drawing/2014/main" id="{1F547969-0266-E3DA-E43C-76E9CA4B4EFD}"/>
              </a:ext>
            </a:extLst>
          </p:cNvPr>
          <p:cNvSpPr>
            <a:spLocks noGrp="1"/>
          </p:cNvSpPr>
          <p:nvPr>
            <p:ph type="title"/>
          </p:nvPr>
        </p:nvSpPr>
        <p:spPr>
          <a:xfrm>
            <a:off x="680321" y="753228"/>
            <a:ext cx="4136123" cy="1080938"/>
          </a:xfrm>
        </p:spPr>
        <p:txBody>
          <a:bodyPr>
            <a:normAutofit/>
          </a:bodyPr>
          <a:lstStyle/>
          <a:p>
            <a:r>
              <a:rPr lang="en-NP" sz="2400"/>
              <a:t>Freedom flows from CHOICE</a:t>
            </a:r>
          </a:p>
        </p:txBody>
      </p:sp>
      <p:pic>
        <p:nvPicPr>
          <p:cNvPr id="38" name="Picture 37">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14" name="Content Placeholder 13">
            <a:extLst>
              <a:ext uri="{FF2B5EF4-FFF2-40B4-BE49-F238E27FC236}">
                <a16:creationId xmlns:a16="http://schemas.microsoft.com/office/drawing/2014/main" id="{23520CEB-2D9A-42C1-24B4-CA4704E740AA}"/>
              </a:ext>
            </a:extLst>
          </p:cNvPr>
          <p:cNvSpPr>
            <a:spLocks noGrp="1"/>
          </p:cNvSpPr>
          <p:nvPr>
            <p:ph idx="1"/>
          </p:nvPr>
        </p:nvSpPr>
        <p:spPr>
          <a:xfrm>
            <a:off x="680321" y="2336873"/>
            <a:ext cx="4136123" cy="3599316"/>
          </a:xfrm>
        </p:spPr>
        <p:txBody>
          <a:bodyPr>
            <a:normAutofit/>
          </a:bodyPr>
          <a:lstStyle/>
          <a:p>
            <a:r>
              <a:rPr lang="en-US" sz="1800" dirty="0"/>
              <a:t>BLESSINGS AND CURSES FLOW FROM OUR CHOICES…</a:t>
            </a:r>
          </a:p>
          <a:p>
            <a:endParaRPr lang="en-US" sz="1800" dirty="0"/>
          </a:p>
          <a:p>
            <a:endParaRPr lang="en-US" sz="1800" dirty="0"/>
          </a:p>
          <a:p>
            <a:r>
              <a:rPr lang="en-US" sz="1800" dirty="0"/>
              <a:t>LET US GO FORTH TODAY AND CHOOSE WISELY</a:t>
            </a:r>
          </a:p>
        </p:txBody>
      </p:sp>
      <p:pic>
        <p:nvPicPr>
          <p:cNvPr id="10" name="Content Placeholder 9" descr="A person with glasses and a black jacket holding two colored objects&#10;&#10;Description automatically generated">
            <a:extLst>
              <a:ext uri="{FF2B5EF4-FFF2-40B4-BE49-F238E27FC236}">
                <a16:creationId xmlns:a16="http://schemas.microsoft.com/office/drawing/2014/main" id="{39FB8203-9AE4-3196-BFD0-C59AA8B8BB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276090" y="695534"/>
            <a:ext cx="6303134" cy="543645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4004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19E2EA-0CC7-43D8-9028-C645A8ACC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D6D4C3-9020-44D6-9F80-2A0170D423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81087DA-7116-759B-0CC9-4F75B1E1DAF2}"/>
              </a:ext>
            </a:extLst>
          </p:cNvPr>
          <p:cNvSpPr>
            <a:spLocks noGrp="1"/>
          </p:cNvSpPr>
          <p:nvPr>
            <p:ph type="ctrTitle"/>
          </p:nvPr>
        </p:nvSpPr>
        <p:spPr>
          <a:xfrm>
            <a:off x="680322" y="643467"/>
            <a:ext cx="8144134" cy="5507951"/>
          </a:xfrm>
        </p:spPr>
        <p:txBody>
          <a:bodyPr>
            <a:noAutofit/>
          </a:bodyPr>
          <a:lstStyle/>
          <a:p>
            <a:pPr algn="l"/>
            <a:br>
              <a:rPr lang="en-NP" dirty="0">
                <a:solidFill>
                  <a:schemeClr val="accent1"/>
                </a:solidFill>
              </a:rPr>
            </a:br>
            <a:br>
              <a:rPr lang="en-NP" dirty="0">
                <a:solidFill>
                  <a:schemeClr val="accent1"/>
                </a:solidFill>
              </a:rPr>
            </a:br>
            <a:r>
              <a:rPr lang="en-NP" sz="4800" dirty="0">
                <a:solidFill>
                  <a:schemeClr val="accent1"/>
                </a:solidFill>
              </a:rPr>
              <a:t>“The story of your life is the story of the long, brutal assault upon your heart by the one who knows what you could be and fears you.”</a:t>
            </a:r>
            <a:br>
              <a:rPr lang="en-NP" sz="4800" dirty="0">
                <a:solidFill>
                  <a:schemeClr val="accent1"/>
                </a:solidFill>
              </a:rPr>
            </a:br>
            <a:br>
              <a:rPr lang="en-NP" sz="4800" dirty="0">
                <a:solidFill>
                  <a:schemeClr val="accent1"/>
                </a:solidFill>
              </a:rPr>
            </a:br>
            <a:r>
              <a:rPr lang="en-NP" sz="3600" dirty="0">
                <a:solidFill>
                  <a:schemeClr val="accent1"/>
                </a:solidFill>
              </a:rPr>
              <a:t>John Eldredge</a:t>
            </a:r>
            <a:br>
              <a:rPr lang="en-NP" sz="3600" dirty="0">
                <a:solidFill>
                  <a:schemeClr val="accent1"/>
                </a:solidFill>
              </a:rPr>
            </a:br>
            <a:r>
              <a:rPr lang="en-NP" sz="3600" dirty="0">
                <a:solidFill>
                  <a:schemeClr val="accent1"/>
                </a:solidFill>
              </a:rPr>
              <a:t>Waking the Dead</a:t>
            </a:r>
            <a:br>
              <a:rPr lang="en-NP" sz="3600" dirty="0">
                <a:solidFill>
                  <a:schemeClr val="accent1"/>
                </a:solidFill>
              </a:rPr>
            </a:br>
            <a:endParaRPr lang="en-NP" sz="3600" dirty="0">
              <a:solidFill>
                <a:schemeClr val="accent1"/>
              </a:solidFill>
            </a:endParaRPr>
          </a:p>
        </p:txBody>
      </p:sp>
      <p:pic>
        <p:nvPicPr>
          <p:cNvPr id="11" name="Picture 10">
            <a:extLst>
              <a:ext uri="{FF2B5EF4-FFF2-40B4-BE49-F238E27FC236}">
                <a16:creationId xmlns:a16="http://schemas.microsoft.com/office/drawing/2014/main" id="{FB05D2A4-BC91-41E7-A05B-F12CD9501A5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5" y="3671740"/>
            <a:ext cx="1602997" cy="144270"/>
          </a:xfrm>
          <a:prstGeom prst="rect">
            <a:avLst/>
          </a:prstGeom>
        </p:spPr>
      </p:pic>
      <p:sp>
        <p:nvSpPr>
          <p:cNvPr id="13" name="Rectangle 12">
            <a:extLst>
              <a:ext uri="{FF2B5EF4-FFF2-40B4-BE49-F238E27FC236}">
                <a16:creationId xmlns:a16="http://schemas.microsoft.com/office/drawing/2014/main" id="{189BA561-AFE1-4D4F-AA22-96A71A773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2308786"/>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P"/>
          </a:p>
        </p:txBody>
      </p:sp>
    </p:spTree>
    <p:extLst>
      <p:ext uri="{BB962C8B-B14F-4D97-AF65-F5344CB8AC3E}">
        <p14:creationId xmlns:p14="http://schemas.microsoft.com/office/powerpoint/2010/main" val="258678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5" name="Picture 14">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P"/>
          </a:p>
        </p:txBody>
      </p:sp>
      <p:sp>
        <p:nvSpPr>
          <p:cNvPr id="2" name="Title 1">
            <a:extLst>
              <a:ext uri="{FF2B5EF4-FFF2-40B4-BE49-F238E27FC236}">
                <a16:creationId xmlns:a16="http://schemas.microsoft.com/office/drawing/2014/main" id="{FF74FA15-C9FB-C82C-A169-4A402CB6FC79}"/>
              </a:ext>
            </a:extLst>
          </p:cNvPr>
          <p:cNvSpPr>
            <a:spLocks noGrp="1"/>
          </p:cNvSpPr>
          <p:nvPr>
            <p:ph type="title"/>
          </p:nvPr>
        </p:nvSpPr>
        <p:spPr>
          <a:xfrm>
            <a:off x="680321" y="753228"/>
            <a:ext cx="4136123" cy="1080938"/>
          </a:xfrm>
        </p:spPr>
        <p:txBody>
          <a:bodyPr>
            <a:normAutofit/>
          </a:bodyPr>
          <a:lstStyle/>
          <a:p>
            <a:r>
              <a:rPr lang="en-NP" sz="2400">
                <a:solidFill>
                  <a:srgbClr val="FFFFFF"/>
                </a:solidFill>
              </a:rPr>
              <a:t>RESTORATION OF THE HEART</a:t>
            </a:r>
          </a:p>
        </p:txBody>
      </p:sp>
      <p:pic>
        <p:nvPicPr>
          <p:cNvPr id="21" name="Picture 20">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useBgFill="1">
        <p:nvSpPr>
          <p:cNvPr id="23" name="Rectangle 22">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A broken heart with a bandage&#10;&#10;Description automatically generated">
            <a:extLst>
              <a:ext uri="{FF2B5EF4-FFF2-40B4-BE49-F238E27FC236}">
                <a16:creationId xmlns:a16="http://schemas.microsoft.com/office/drawing/2014/main" id="{C8C289E5-AE0C-5A42-AA4A-E3A63AA707A8}"/>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5672261" y="423041"/>
            <a:ext cx="5265683" cy="6011917"/>
          </a:xfrm>
        </p:spPr>
      </p:pic>
    </p:spTree>
    <p:extLst>
      <p:ext uri="{BB962C8B-B14F-4D97-AF65-F5344CB8AC3E}">
        <p14:creationId xmlns:p14="http://schemas.microsoft.com/office/powerpoint/2010/main" val="69770537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P"/>
          </a:p>
        </p:txBody>
      </p:sp>
      <p:sp>
        <p:nvSpPr>
          <p:cNvPr id="2" name="Title 1">
            <a:extLst>
              <a:ext uri="{FF2B5EF4-FFF2-40B4-BE49-F238E27FC236}">
                <a16:creationId xmlns:a16="http://schemas.microsoft.com/office/drawing/2014/main" id="{0AF9CCB1-C8F4-84BE-5C59-7DA905752D68}"/>
              </a:ext>
            </a:extLst>
          </p:cNvPr>
          <p:cNvSpPr>
            <a:spLocks noGrp="1"/>
          </p:cNvSpPr>
          <p:nvPr>
            <p:ph type="title"/>
          </p:nvPr>
        </p:nvSpPr>
        <p:spPr>
          <a:xfrm>
            <a:off x="680321" y="1537855"/>
            <a:ext cx="3739279" cy="3612858"/>
          </a:xfrm>
        </p:spPr>
        <p:txBody>
          <a:bodyPr>
            <a:normAutofit/>
          </a:bodyPr>
          <a:lstStyle/>
          <a:p>
            <a:pPr algn="r"/>
            <a:r>
              <a:rPr lang="en-NP" sz="4400" dirty="0"/>
              <a:t>FREEDOM =</a:t>
            </a:r>
            <a:br>
              <a:rPr lang="en-NP" sz="4400" dirty="0"/>
            </a:br>
            <a:br>
              <a:rPr lang="en-NP" sz="4400" dirty="0"/>
            </a:br>
            <a:r>
              <a:rPr lang="en-NP" sz="4400" dirty="0"/>
              <a:t> RESTORATION OF THE HEART</a:t>
            </a:r>
          </a:p>
        </p:txBody>
      </p:sp>
      <p:graphicFrame>
        <p:nvGraphicFramePr>
          <p:cNvPr id="5" name="Content Placeholder 2">
            <a:extLst>
              <a:ext uri="{FF2B5EF4-FFF2-40B4-BE49-F238E27FC236}">
                <a16:creationId xmlns:a16="http://schemas.microsoft.com/office/drawing/2014/main" id="{3DFEA936-DBCA-FB4D-DE86-616DCFE0B283}"/>
              </a:ext>
            </a:extLst>
          </p:cNvPr>
          <p:cNvGraphicFramePr>
            <a:graphicFrameLocks noGrp="1"/>
          </p:cNvGraphicFramePr>
          <p:nvPr>
            <p:ph idx="1"/>
            <p:extLst>
              <p:ext uri="{D42A27DB-BD31-4B8C-83A1-F6EECF244321}">
                <p14:modId xmlns:p14="http://schemas.microsoft.com/office/powerpoint/2010/main" val="278639300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455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F942-707D-605B-95FC-C252A7FD8066}"/>
              </a:ext>
            </a:extLst>
          </p:cNvPr>
          <p:cNvSpPr>
            <a:spLocks noGrp="1"/>
          </p:cNvSpPr>
          <p:nvPr>
            <p:ph type="title"/>
          </p:nvPr>
        </p:nvSpPr>
        <p:spPr/>
        <p:txBody>
          <a:bodyPr/>
          <a:lstStyle/>
          <a:p>
            <a:r>
              <a:rPr lang="en-NP" dirty="0"/>
              <a:t>ROTH Learning Nuggets   P1</a:t>
            </a:r>
          </a:p>
        </p:txBody>
      </p:sp>
      <p:sp>
        <p:nvSpPr>
          <p:cNvPr id="3" name="Content Placeholder 2">
            <a:extLst>
              <a:ext uri="{FF2B5EF4-FFF2-40B4-BE49-F238E27FC236}">
                <a16:creationId xmlns:a16="http://schemas.microsoft.com/office/drawing/2014/main" id="{4B4E97B4-B574-C44D-8F6F-E70B6F3E87F1}"/>
              </a:ext>
            </a:extLst>
          </p:cNvPr>
          <p:cNvSpPr>
            <a:spLocks noGrp="1"/>
          </p:cNvSpPr>
          <p:nvPr>
            <p:ph idx="1"/>
          </p:nvPr>
        </p:nvSpPr>
        <p:spPr>
          <a:xfrm>
            <a:off x="680321" y="1975946"/>
            <a:ext cx="9613861" cy="4550978"/>
          </a:xfrm>
        </p:spPr>
        <p:txBody>
          <a:bodyPr>
            <a:normAutofit fontScale="92500" lnSpcReduction="10000"/>
          </a:bodyPr>
          <a:lstStyle/>
          <a:p>
            <a:r>
              <a:rPr lang="en-NP" dirty="0"/>
              <a:t>Deepening your conviction in the trancendent importance of the healing of your broken heart</a:t>
            </a:r>
          </a:p>
          <a:p>
            <a:endParaRPr lang="en-NP" dirty="0"/>
          </a:p>
          <a:p>
            <a:r>
              <a:rPr lang="en-NP" dirty="0"/>
              <a:t>Understanding the difference between the restoration of your heart and the salvation of your soul</a:t>
            </a:r>
          </a:p>
          <a:p>
            <a:endParaRPr lang="en-NP" dirty="0"/>
          </a:p>
          <a:p>
            <a:r>
              <a:rPr lang="en-NP" dirty="0"/>
              <a:t>Understanding God’s view of your good heart</a:t>
            </a:r>
          </a:p>
          <a:p>
            <a:endParaRPr lang="en-NP" dirty="0"/>
          </a:p>
          <a:p>
            <a:r>
              <a:rPr lang="en-NP" dirty="0"/>
              <a:t>Capturing the vision that God has for your good heart</a:t>
            </a:r>
          </a:p>
          <a:p>
            <a:endParaRPr lang="en-NP" dirty="0"/>
          </a:p>
          <a:p>
            <a:r>
              <a:rPr lang="en-NP" dirty="0"/>
              <a:t>Knowing that your broken places are NOT God’s will, but your opportunity to glorify God</a:t>
            </a:r>
          </a:p>
        </p:txBody>
      </p:sp>
    </p:spTree>
    <p:extLst>
      <p:ext uri="{BB962C8B-B14F-4D97-AF65-F5344CB8AC3E}">
        <p14:creationId xmlns:p14="http://schemas.microsoft.com/office/powerpoint/2010/main" val="61033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004E-3D5B-8EEE-43D4-736E02DDF28C}"/>
              </a:ext>
            </a:extLst>
          </p:cNvPr>
          <p:cNvSpPr>
            <a:spLocks noGrp="1"/>
          </p:cNvSpPr>
          <p:nvPr>
            <p:ph type="title"/>
          </p:nvPr>
        </p:nvSpPr>
        <p:spPr/>
        <p:txBody>
          <a:bodyPr/>
          <a:lstStyle/>
          <a:p>
            <a:r>
              <a:rPr lang="en-NP" dirty="0"/>
              <a:t>ROTH Learning Nuggets   P2</a:t>
            </a:r>
          </a:p>
        </p:txBody>
      </p:sp>
      <p:sp>
        <p:nvSpPr>
          <p:cNvPr id="3" name="Content Placeholder 2">
            <a:extLst>
              <a:ext uri="{FF2B5EF4-FFF2-40B4-BE49-F238E27FC236}">
                <a16:creationId xmlns:a16="http://schemas.microsoft.com/office/drawing/2014/main" id="{2AFCF7A7-CC91-8257-FF02-20F78802D88E}"/>
              </a:ext>
            </a:extLst>
          </p:cNvPr>
          <p:cNvSpPr>
            <a:spLocks noGrp="1"/>
          </p:cNvSpPr>
          <p:nvPr>
            <p:ph idx="1"/>
          </p:nvPr>
        </p:nvSpPr>
        <p:spPr/>
        <p:txBody>
          <a:bodyPr/>
          <a:lstStyle/>
          <a:p>
            <a:r>
              <a:rPr lang="en-NP" dirty="0"/>
              <a:t>Knowing that to have the COURAGE  to go back into your story and go DEEPER into your story by giving a VOICE to the wounds of your broken heart.</a:t>
            </a:r>
          </a:p>
          <a:p>
            <a:endParaRPr lang="en-NP" dirty="0"/>
          </a:p>
          <a:p>
            <a:r>
              <a:rPr lang="en-NP" dirty="0"/>
              <a:t>Understanding that your enemy uses your wounds and brokenness to get you STUCK IN SIN</a:t>
            </a:r>
          </a:p>
          <a:p>
            <a:endParaRPr lang="en-NP" dirty="0"/>
          </a:p>
          <a:p>
            <a:r>
              <a:rPr lang="en-NP" dirty="0"/>
              <a:t>Knowing that “white knuckling” against sin is the enemy’s plot for you to focus on  the symptom and not the real problem or the cure</a:t>
            </a:r>
          </a:p>
        </p:txBody>
      </p:sp>
    </p:spTree>
    <p:extLst>
      <p:ext uri="{BB962C8B-B14F-4D97-AF65-F5344CB8AC3E}">
        <p14:creationId xmlns:p14="http://schemas.microsoft.com/office/powerpoint/2010/main" val="128049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CE31-BB03-F7EC-4010-6EDFD7F8926D}"/>
              </a:ext>
            </a:extLst>
          </p:cNvPr>
          <p:cNvSpPr>
            <a:spLocks noGrp="1"/>
          </p:cNvSpPr>
          <p:nvPr>
            <p:ph type="title"/>
          </p:nvPr>
        </p:nvSpPr>
        <p:spPr/>
        <p:txBody>
          <a:bodyPr/>
          <a:lstStyle/>
          <a:p>
            <a:r>
              <a:rPr lang="en-NP" dirty="0"/>
              <a:t>God made your heart to heal, not stay broken</a:t>
            </a:r>
          </a:p>
        </p:txBody>
      </p:sp>
      <p:pic>
        <p:nvPicPr>
          <p:cNvPr id="5" name="Content Placeholder 4" descr="A sign on a table&#10;&#10;Description automatically generated">
            <a:extLst>
              <a:ext uri="{FF2B5EF4-FFF2-40B4-BE49-F238E27FC236}">
                <a16:creationId xmlns:a16="http://schemas.microsoft.com/office/drawing/2014/main" id="{D24E8405-BF85-324E-7C13-278FAA5629F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0" y="2106561"/>
            <a:ext cx="12180145" cy="4998431"/>
          </a:xfrm>
        </p:spPr>
      </p:pic>
    </p:spTree>
    <p:extLst>
      <p:ext uri="{BB962C8B-B14F-4D97-AF65-F5344CB8AC3E}">
        <p14:creationId xmlns:p14="http://schemas.microsoft.com/office/powerpoint/2010/main" val="156618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05F7-5AB3-3BDB-4E4B-A4D4ADD6D850}"/>
              </a:ext>
            </a:extLst>
          </p:cNvPr>
          <p:cNvSpPr>
            <a:spLocks noGrp="1"/>
          </p:cNvSpPr>
          <p:nvPr>
            <p:ph type="title"/>
          </p:nvPr>
        </p:nvSpPr>
        <p:spPr/>
        <p:txBody>
          <a:bodyPr/>
          <a:lstStyle/>
          <a:p>
            <a:endParaRPr lang="en-NP"/>
          </a:p>
        </p:txBody>
      </p:sp>
      <p:pic>
        <p:nvPicPr>
          <p:cNvPr id="5" name="Content Placeholder 4" descr="Hands holding a broken heart&#10;&#10;Description automatically generated">
            <a:extLst>
              <a:ext uri="{FF2B5EF4-FFF2-40B4-BE49-F238E27FC236}">
                <a16:creationId xmlns:a16="http://schemas.microsoft.com/office/drawing/2014/main" id="{A24F91C1-AB71-96E1-1C75-9A8B942497C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 y="0"/>
            <a:ext cx="12192000" cy="6858000"/>
          </a:xfrm>
        </p:spPr>
      </p:pic>
    </p:spTree>
    <p:extLst>
      <p:ext uri="{BB962C8B-B14F-4D97-AF65-F5344CB8AC3E}">
        <p14:creationId xmlns:p14="http://schemas.microsoft.com/office/powerpoint/2010/main" val="169595552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{0A581F36-78D2-0243-8F23-8D2E90CB99D0}tf10001057</Template>
  <TotalTime>6911</TotalTime>
  <Words>542</Words>
  <Application>Microsoft Office PowerPoint</Application>
  <PresentationFormat>Widescreen</PresentationFormat>
  <Paragraphs>63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Trebuchet MS</vt:lpstr>
      <vt:lpstr>Berlin</vt:lpstr>
      <vt:lpstr>Gratitude for Cornerstone</vt:lpstr>
      <vt:lpstr>Today’s Sermon: Two parts</vt:lpstr>
      <vt:lpstr>  “The story of your life is the story of the long, brutal assault upon your heart by the one who knows what you could be and fears you.”  John Eldredge Waking the Dead </vt:lpstr>
      <vt:lpstr>RESTORATION OF THE HEART</vt:lpstr>
      <vt:lpstr>FREEDOM =   RESTORATION OF THE HEART</vt:lpstr>
      <vt:lpstr>ROTH Learning Nuggets   P1</vt:lpstr>
      <vt:lpstr>ROTH Learning Nuggets   P2</vt:lpstr>
      <vt:lpstr>God made your heart to heal, not stay broken</vt:lpstr>
      <vt:lpstr>PowerPoint Presentation</vt:lpstr>
      <vt:lpstr>God didn’t make your heart to be damaged forever!  (research fact: neuroplasticity)</vt:lpstr>
      <vt:lpstr>Been through a lot?   Too much?   Weary? Have you quit?   Quit dreaming? Changing?</vt:lpstr>
      <vt:lpstr>OUR CHOICES BRING FREEDOM…</vt:lpstr>
      <vt:lpstr>CHOICE</vt:lpstr>
      <vt:lpstr>Escaping the Matrix</vt:lpstr>
      <vt:lpstr>CHOICE….MEANS FREEDOM</vt:lpstr>
      <vt:lpstr>HAVE YOU GONE …</vt:lpstr>
      <vt:lpstr>I. The matrix of western thought  a. Performance trap b. Individualism c. Materialism</vt:lpstr>
      <vt:lpstr>II.  The matrix of being religious… A form of godliness, but denying its power???</vt:lpstr>
      <vt:lpstr>III.  The matrix of legalism GALATIANS 1,2,3</vt:lpstr>
      <vt:lpstr>IV.   The matrix of “family” patterns         1 Peter 1:18…..empty ways handed down to us</vt:lpstr>
      <vt:lpstr>Freedom flows from CHOICE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FREEDOM…FOR ALL!</dc:title>
  <dc:creator>STEVEN D. BRAND</dc:creator>
  <cp:lastModifiedBy>Natasha Gardner</cp:lastModifiedBy>
  <cp:revision>6</cp:revision>
  <cp:lastPrinted>2023-11-05T13:53:36Z</cp:lastPrinted>
  <dcterms:created xsi:type="dcterms:W3CDTF">2023-10-30T14:58:10Z</dcterms:created>
  <dcterms:modified xsi:type="dcterms:W3CDTF">2023-11-05T14:20:40Z</dcterms:modified>
</cp:coreProperties>
</file>