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8" r:id="rId13"/>
    <p:sldId id="269"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91"/>
    <p:restoredTop sz="95781"/>
  </p:normalViewPr>
  <p:slideViewPr>
    <p:cSldViewPr snapToGrid="0" snapToObjects="1">
      <p:cViewPr varScale="1">
        <p:scale>
          <a:sx n="112" d="100"/>
          <a:sy n="112" d="100"/>
        </p:scale>
        <p:origin x="4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11/11/2023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11/11/2023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11/11/2023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11/11/2023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11/11/2023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11/11/2023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11/11/2023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113AA-A72D-264B-A34A-392CFF6D182B}"/>
              </a:ext>
            </a:extLst>
          </p:cNvPr>
          <p:cNvSpPr>
            <a:spLocks noGrp="1"/>
          </p:cNvSpPr>
          <p:nvPr>
            <p:ph type="ctrTitle"/>
          </p:nvPr>
        </p:nvSpPr>
        <p:spPr/>
        <p:txBody>
          <a:bodyPr/>
          <a:lstStyle/>
          <a:p>
            <a:r>
              <a:rPr lang="en-US" dirty="0"/>
              <a:t>Fear, Faith, &amp; Following Jesus</a:t>
            </a:r>
          </a:p>
        </p:txBody>
      </p:sp>
      <p:sp>
        <p:nvSpPr>
          <p:cNvPr id="3" name="Subtitle 2">
            <a:extLst>
              <a:ext uri="{FF2B5EF4-FFF2-40B4-BE49-F238E27FC236}">
                <a16:creationId xmlns:a16="http://schemas.microsoft.com/office/drawing/2014/main" id="{43F25352-A918-7046-AC6D-BB06E0D2C2E9}"/>
              </a:ext>
            </a:extLst>
          </p:cNvPr>
          <p:cNvSpPr>
            <a:spLocks noGrp="1"/>
          </p:cNvSpPr>
          <p:nvPr>
            <p:ph type="subTitle" idx="1"/>
          </p:nvPr>
        </p:nvSpPr>
        <p:spPr/>
        <p:txBody>
          <a:bodyPr/>
          <a:lstStyle/>
          <a:p>
            <a:r>
              <a:rPr lang="en-US" dirty="0" err="1"/>
              <a:t>Ashlenn</a:t>
            </a:r>
            <a:r>
              <a:rPr lang="en-US" dirty="0"/>
              <a:t> Von Wiegand, PhD and Hamilton Von Wiegand</a:t>
            </a:r>
          </a:p>
        </p:txBody>
      </p:sp>
    </p:spTree>
    <p:extLst>
      <p:ext uri="{BB962C8B-B14F-4D97-AF65-F5344CB8AC3E}">
        <p14:creationId xmlns:p14="http://schemas.microsoft.com/office/powerpoint/2010/main" val="1309661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597408" y="0"/>
            <a:ext cx="12015537" cy="1293028"/>
          </a:xfrm>
        </p:spPr>
        <p:txBody>
          <a:bodyPr>
            <a:normAutofit/>
          </a:bodyPr>
          <a:lstStyle/>
          <a:p>
            <a:r>
              <a:rPr lang="en-US" sz="4800" dirty="0"/>
              <a:t>Being Convinced</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Psalm 34:18	</a:t>
            </a:r>
          </a:p>
          <a:p>
            <a:pPr marL="0" indent="0" algn="ctr">
              <a:buNone/>
            </a:pPr>
            <a:r>
              <a:rPr lang="en-US" sz="2400" dirty="0"/>
              <a:t>“The Lord is close to the brokenhearted and saves those who are crushed in spirit.”</a:t>
            </a:r>
          </a:p>
          <a:p>
            <a:r>
              <a:rPr lang="en-US" sz="2400" dirty="0"/>
              <a:t>Psalm 147:3	</a:t>
            </a:r>
          </a:p>
          <a:p>
            <a:pPr marL="0" indent="0" algn="ctr">
              <a:buNone/>
            </a:pPr>
            <a:r>
              <a:rPr lang="en-US" sz="2400" dirty="0"/>
              <a:t>“He heals the brokenhearted and binds up their wounds.”</a:t>
            </a:r>
          </a:p>
          <a:p>
            <a:r>
              <a:rPr lang="en-US" sz="2400" dirty="0"/>
              <a:t>Romans 5:8</a:t>
            </a:r>
          </a:p>
          <a:p>
            <a:pPr marL="0" indent="0" algn="ctr">
              <a:buNone/>
            </a:pPr>
            <a:r>
              <a:rPr lang="en-US" sz="2400" dirty="0"/>
              <a:t>“</a:t>
            </a:r>
            <a:r>
              <a:rPr lang="en-US" sz="2400" b="0" i="0" u="none" strike="noStrike" dirty="0">
                <a:effectLst/>
              </a:rPr>
              <a:t>But God demonstrates his own love for us in this: While we were still sinners, Christ died for us.”</a:t>
            </a:r>
            <a:endParaRPr lang="en-US" sz="2400" dirty="0"/>
          </a:p>
          <a:p>
            <a:r>
              <a:rPr lang="en-US" sz="2400" dirty="0"/>
              <a:t>Hebrews 4:15</a:t>
            </a:r>
          </a:p>
          <a:p>
            <a:pPr marL="0" indent="0" algn="ctr">
              <a:buNone/>
            </a:pPr>
            <a:r>
              <a:rPr lang="en-US" sz="2400" dirty="0"/>
              <a:t>“</a:t>
            </a:r>
            <a:r>
              <a:rPr lang="en-US" sz="2400" b="0" i="0" u="none" strike="noStrike" dirty="0">
                <a:effectLst/>
              </a:rPr>
              <a:t>For we do not have a high priest who is unable to empathize with our weaknesses, but we have one who has been tempted in every way, just as we are—yet he did not sin.”</a:t>
            </a:r>
            <a:endParaRPr lang="en-US" sz="2400" dirty="0"/>
          </a:p>
        </p:txBody>
      </p:sp>
    </p:spTree>
    <p:extLst>
      <p:ext uri="{BB962C8B-B14F-4D97-AF65-F5344CB8AC3E}">
        <p14:creationId xmlns:p14="http://schemas.microsoft.com/office/powerpoint/2010/main" val="2372292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a:bodyPr>
          <a:lstStyle/>
          <a:p>
            <a:r>
              <a:rPr lang="en-US" sz="4800" dirty="0"/>
              <a:t>From Surrender to seeking</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Once we’ve </a:t>
            </a:r>
            <a:r>
              <a:rPr lang="en-US" sz="2400" b="1" dirty="0"/>
              <a:t>SURRENDERED CONTROL</a:t>
            </a:r>
            <a:r>
              <a:rPr lang="en-US" sz="2400" dirty="0"/>
              <a:t>, then we need to </a:t>
            </a:r>
            <a:r>
              <a:rPr lang="en-US" sz="2400" b="1" dirty="0"/>
              <a:t>SEEK THE KINGDOM</a:t>
            </a:r>
          </a:p>
          <a:p>
            <a:pPr marL="0" indent="0" algn="ctr">
              <a:buNone/>
            </a:pPr>
            <a:endParaRPr lang="en-US" sz="2400" dirty="0"/>
          </a:p>
          <a:p>
            <a:pPr marL="0" indent="0" algn="ctr">
              <a:buNone/>
            </a:pPr>
            <a:r>
              <a:rPr lang="en-US" sz="2400" b="1" i="1" u="sng" dirty="0"/>
              <a:t>So how do we do this?</a:t>
            </a:r>
          </a:p>
          <a:p>
            <a:pPr marL="0" indent="0" algn="ctr">
              <a:buNone/>
            </a:pPr>
            <a:endParaRPr lang="en-US" sz="2400" b="1" i="1" u="sng" dirty="0"/>
          </a:p>
          <a:p>
            <a:r>
              <a:rPr lang="en-US" sz="2400" dirty="0"/>
              <a:t>Eyes FIXED on the ONE who designed us to have emotions, who made us human</a:t>
            </a:r>
          </a:p>
          <a:p>
            <a:r>
              <a:rPr lang="en-US" sz="2400" dirty="0"/>
              <a:t>Consider anywhere, any when, and any way God’s life-giving, loving, restorative reign is active</a:t>
            </a:r>
          </a:p>
          <a:p>
            <a:r>
              <a:rPr lang="en-US" sz="2400" dirty="0"/>
              <a:t>Living more and more like God is ruling our life AND building for his rule</a:t>
            </a:r>
          </a:p>
          <a:p>
            <a:r>
              <a:rPr lang="en-US" sz="2400" dirty="0"/>
              <a:t>Shifting from  “why me” to “How is God using this experience for HIS glory and renown?”</a:t>
            </a:r>
          </a:p>
          <a:p>
            <a:pPr marL="0" indent="0">
              <a:buNone/>
            </a:pPr>
            <a:endParaRPr lang="en-US" sz="2400" dirty="0"/>
          </a:p>
        </p:txBody>
      </p:sp>
    </p:spTree>
    <p:extLst>
      <p:ext uri="{BB962C8B-B14F-4D97-AF65-F5344CB8AC3E}">
        <p14:creationId xmlns:p14="http://schemas.microsoft.com/office/powerpoint/2010/main" val="3856222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a:bodyPr>
          <a:lstStyle/>
          <a:p>
            <a:r>
              <a:rPr lang="en-US" sz="4800" dirty="0"/>
              <a:t>Psalm 112:6-9</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2194560"/>
            <a:ext cx="12015537" cy="4663440"/>
          </a:xfrm>
        </p:spPr>
        <p:txBody>
          <a:bodyPr>
            <a:noAutofit/>
          </a:bodyPr>
          <a:lstStyle/>
          <a:p>
            <a:pPr marL="0" marR="0" indent="0" algn="ctr">
              <a:spcBef>
                <a:spcPts val="0"/>
              </a:spcBef>
              <a:spcAft>
                <a:spcPts val="0"/>
              </a:spcAft>
              <a:buNone/>
            </a:pPr>
            <a:r>
              <a:rPr lang="en-US" sz="2800" b="1" baseline="30000" dirty="0">
                <a:effectLst/>
                <a:ea typeface="Times New Roman" panose="02020603050405020304" pitchFamily="18" charset="0"/>
                <a:cs typeface="Times New Roman" panose="02020603050405020304" pitchFamily="18" charset="0"/>
              </a:rPr>
              <a:t>6</a:t>
            </a:r>
            <a:r>
              <a:rPr lang="en-US" sz="2800" dirty="0">
                <a:effectLst/>
                <a:ea typeface="Times New Roman" panose="02020603050405020304" pitchFamily="18" charset="0"/>
                <a:cs typeface="Times New Roman" panose="02020603050405020304" pitchFamily="18" charset="0"/>
              </a:rPr>
              <a:t>Surely the righteous will never be shaken;</a:t>
            </a:r>
            <a:br>
              <a:rPr lang="en-US" sz="2800" dirty="0">
                <a:effectLst/>
                <a:ea typeface="Times New Roman" panose="02020603050405020304" pitchFamily="18" charset="0"/>
                <a:cs typeface="Times New Roman" panose="02020603050405020304" pitchFamily="18" charset="0"/>
              </a:rPr>
            </a:br>
            <a:r>
              <a:rPr lang="en-US" sz="2800" dirty="0">
                <a:effectLst/>
                <a:ea typeface="Times New Roman" panose="02020603050405020304" pitchFamily="18" charset="0"/>
                <a:cs typeface="Times New Roman" panose="02020603050405020304" pitchFamily="18" charset="0"/>
              </a:rPr>
              <a:t>    they will be remembered forever.</a:t>
            </a:r>
            <a:br>
              <a:rPr lang="en-US" sz="2800" dirty="0">
                <a:effectLst/>
                <a:ea typeface="Times New Roman" panose="02020603050405020304" pitchFamily="18" charset="0"/>
                <a:cs typeface="Times New Roman" panose="02020603050405020304" pitchFamily="18" charset="0"/>
              </a:rPr>
            </a:br>
            <a:r>
              <a:rPr lang="en-US" sz="2800" b="1" baseline="30000" dirty="0">
                <a:effectLst/>
                <a:ea typeface="Times New Roman" panose="02020603050405020304" pitchFamily="18" charset="0"/>
                <a:cs typeface="Times New Roman" panose="02020603050405020304" pitchFamily="18" charset="0"/>
              </a:rPr>
              <a:t>7 </a:t>
            </a:r>
            <a:r>
              <a:rPr lang="en-US" sz="2800" dirty="0">
                <a:effectLst/>
                <a:ea typeface="Times New Roman" panose="02020603050405020304" pitchFamily="18" charset="0"/>
                <a:cs typeface="Times New Roman" panose="02020603050405020304" pitchFamily="18" charset="0"/>
              </a:rPr>
              <a:t>They will have no fear of bad news;</a:t>
            </a:r>
            <a:br>
              <a:rPr lang="en-US" sz="2800" dirty="0">
                <a:effectLst/>
                <a:ea typeface="Times New Roman" panose="02020603050405020304" pitchFamily="18" charset="0"/>
                <a:cs typeface="Times New Roman" panose="02020603050405020304" pitchFamily="18" charset="0"/>
              </a:rPr>
            </a:br>
            <a:r>
              <a:rPr lang="en-US" sz="2800" dirty="0">
                <a:effectLst/>
                <a:ea typeface="Times New Roman" panose="02020603050405020304" pitchFamily="18" charset="0"/>
                <a:cs typeface="Times New Roman" panose="02020603050405020304" pitchFamily="18" charset="0"/>
              </a:rPr>
              <a:t>    their hearts are steadfast, trusting in the Lord.</a:t>
            </a:r>
            <a:br>
              <a:rPr lang="en-US" sz="2800" dirty="0">
                <a:effectLst/>
                <a:ea typeface="Times New Roman" panose="02020603050405020304" pitchFamily="18" charset="0"/>
                <a:cs typeface="Times New Roman" panose="02020603050405020304" pitchFamily="18" charset="0"/>
              </a:rPr>
            </a:br>
            <a:r>
              <a:rPr lang="en-US" sz="2800" b="1" baseline="30000" dirty="0">
                <a:effectLst/>
                <a:ea typeface="Times New Roman" panose="02020603050405020304" pitchFamily="18" charset="0"/>
                <a:cs typeface="Times New Roman" panose="02020603050405020304" pitchFamily="18" charset="0"/>
              </a:rPr>
              <a:t>8 </a:t>
            </a:r>
            <a:r>
              <a:rPr lang="en-US" sz="2800" dirty="0">
                <a:effectLst/>
                <a:ea typeface="Times New Roman" panose="02020603050405020304" pitchFamily="18" charset="0"/>
                <a:cs typeface="Times New Roman" panose="02020603050405020304" pitchFamily="18" charset="0"/>
              </a:rPr>
              <a:t>Their hearts are secure, they will have no fear;</a:t>
            </a:r>
            <a:br>
              <a:rPr lang="en-US" sz="2800" dirty="0">
                <a:effectLst/>
                <a:ea typeface="Times New Roman" panose="02020603050405020304" pitchFamily="18" charset="0"/>
                <a:cs typeface="Times New Roman" panose="02020603050405020304" pitchFamily="18" charset="0"/>
              </a:rPr>
            </a:br>
            <a:r>
              <a:rPr lang="en-US" sz="2800" dirty="0">
                <a:effectLst/>
                <a:ea typeface="Times New Roman" panose="02020603050405020304" pitchFamily="18" charset="0"/>
                <a:cs typeface="Times New Roman" panose="02020603050405020304" pitchFamily="18" charset="0"/>
              </a:rPr>
              <a:t>    in the end they will look in triumph on their foes.</a:t>
            </a:r>
            <a:br>
              <a:rPr lang="en-US" sz="2800" dirty="0">
                <a:effectLst/>
                <a:ea typeface="Times New Roman" panose="02020603050405020304" pitchFamily="18" charset="0"/>
                <a:cs typeface="Times New Roman" panose="02020603050405020304" pitchFamily="18" charset="0"/>
              </a:rPr>
            </a:br>
            <a:r>
              <a:rPr lang="en-US" sz="2800" b="1" baseline="30000" dirty="0">
                <a:effectLst/>
                <a:ea typeface="Times New Roman" panose="02020603050405020304" pitchFamily="18" charset="0"/>
                <a:cs typeface="Times New Roman" panose="02020603050405020304" pitchFamily="18" charset="0"/>
              </a:rPr>
              <a:t>9 </a:t>
            </a:r>
            <a:r>
              <a:rPr lang="en-US" sz="2800" dirty="0">
                <a:effectLst/>
                <a:ea typeface="Times New Roman" panose="02020603050405020304" pitchFamily="18" charset="0"/>
                <a:cs typeface="Times New Roman" panose="02020603050405020304" pitchFamily="18" charset="0"/>
              </a:rPr>
              <a:t>They have freely scattered their gifts to the poor,</a:t>
            </a:r>
            <a:br>
              <a:rPr lang="en-US" sz="2800" dirty="0">
                <a:effectLst/>
                <a:ea typeface="Times New Roman" panose="02020603050405020304" pitchFamily="18" charset="0"/>
                <a:cs typeface="Times New Roman" panose="02020603050405020304" pitchFamily="18" charset="0"/>
              </a:rPr>
            </a:br>
            <a:r>
              <a:rPr lang="en-US" sz="2800" dirty="0">
                <a:effectLst/>
                <a:ea typeface="Times New Roman" panose="02020603050405020304" pitchFamily="18" charset="0"/>
                <a:cs typeface="Times New Roman" panose="02020603050405020304" pitchFamily="18" charset="0"/>
              </a:rPr>
              <a:t>    their righteousness endures forever;</a:t>
            </a:r>
            <a:br>
              <a:rPr lang="en-US" sz="2800" dirty="0">
                <a:effectLst/>
                <a:ea typeface="Times New Roman" panose="02020603050405020304" pitchFamily="18" charset="0"/>
                <a:cs typeface="Times New Roman" panose="02020603050405020304" pitchFamily="18" charset="0"/>
              </a:rPr>
            </a:br>
            <a:r>
              <a:rPr lang="en-US" sz="2800" dirty="0">
                <a:effectLst/>
                <a:ea typeface="Times New Roman" panose="02020603050405020304" pitchFamily="18" charset="0"/>
                <a:cs typeface="Times New Roman" panose="02020603050405020304" pitchFamily="18" charset="0"/>
              </a:rPr>
              <a:t>    their horn will be lifted high in honor.</a:t>
            </a:r>
            <a:endParaRPr lang="en-US"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840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a:bodyPr>
          <a:lstStyle/>
          <a:p>
            <a:r>
              <a:rPr lang="en-US" sz="4800" dirty="0"/>
              <a:t>A Deeper Dive</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Are we allowing life’s circumstances and hardships to cast a shade of discontentment over the Word of God?</a:t>
            </a:r>
          </a:p>
          <a:p>
            <a:pPr marL="0" indent="0">
              <a:buNone/>
            </a:pPr>
            <a:endParaRPr lang="en-US" sz="2400" dirty="0"/>
          </a:p>
          <a:p>
            <a:r>
              <a:rPr lang="en-US" sz="2400" dirty="0"/>
              <a:t>Be cautious to not let our human nature discount the power of the Word of God</a:t>
            </a:r>
          </a:p>
          <a:p>
            <a:endParaRPr lang="en-US" sz="2400" dirty="0"/>
          </a:p>
          <a:p>
            <a:r>
              <a:rPr lang="en-US" sz="2400" dirty="0"/>
              <a:t>Live as “Citizens of Heaven”</a:t>
            </a:r>
          </a:p>
          <a:p>
            <a:pPr marL="0" indent="0">
              <a:buNone/>
            </a:pPr>
            <a:endParaRPr lang="en-US" sz="2400" dirty="0"/>
          </a:p>
          <a:p>
            <a:r>
              <a:rPr lang="en-US" sz="2400" dirty="0"/>
              <a:t>Remember WHOSE we are in spite of our ever shifting circumstances and emotional experiences</a:t>
            </a:r>
          </a:p>
          <a:p>
            <a:endParaRPr lang="en-US" sz="2400" dirty="0"/>
          </a:p>
          <a:p>
            <a:r>
              <a:rPr lang="en-US" sz="2400" dirty="0"/>
              <a:t>Cling to our Cornerstone, not our circumstances</a:t>
            </a:r>
          </a:p>
        </p:txBody>
      </p:sp>
    </p:spTree>
    <p:extLst>
      <p:ext uri="{BB962C8B-B14F-4D97-AF65-F5344CB8AC3E}">
        <p14:creationId xmlns:p14="http://schemas.microsoft.com/office/powerpoint/2010/main" val="52960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88230" y="298028"/>
            <a:ext cx="12015537" cy="1293028"/>
          </a:xfrm>
        </p:spPr>
        <p:txBody>
          <a:bodyPr>
            <a:normAutofit/>
          </a:bodyPr>
          <a:lstStyle/>
          <a:p>
            <a:r>
              <a:rPr lang="en-US" sz="4800" dirty="0" err="1"/>
              <a:t>Practicals</a:t>
            </a:r>
            <a:r>
              <a:rPr lang="en-US" sz="4800" dirty="0"/>
              <a:t> to Practice</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88231" y="1591056"/>
            <a:ext cx="12015537" cy="5266944"/>
          </a:xfrm>
        </p:spPr>
        <p:txBody>
          <a:bodyPr>
            <a:noAutofit/>
          </a:bodyPr>
          <a:lstStyle/>
          <a:p>
            <a:r>
              <a:rPr lang="en-US" sz="2400" dirty="0"/>
              <a:t>God is good AND I may or may not ___________.</a:t>
            </a:r>
          </a:p>
          <a:p>
            <a:r>
              <a:rPr lang="en-US" sz="2400" dirty="0"/>
              <a:t>Embrace uncertainty to build resilience</a:t>
            </a:r>
          </a:p>
          <a:p>
            <a:r>
              <a:rPr lang="en-US" sz="2400" dirty="0"/>
              <a:t>Pray the Psalms</a:t>
            </a:r>
          </a:p>
          <a:p>
            <a:r>
              <a:rPr lang="en-US" sz="2400" dirty="0"/>
              <a:t>Learn to meditate</a:t>
            </a:r>
          </a:p>
          <a:p>
            <a:r>
              <a:rPr lang="en-US" sz="2400" dirty="0"/>
              <a:t>Serving others</a:t>
            </a:r>
          </a:p>
          <a:p>
            <a:r>
              <a:rPr lang="en-US" sz="2400" dirty="0"/>
              <a:t>Remove “Yes, but…” from your vocabulary.  It’s only “Yes, AND” from now on</a:t>
            </a:r>
          </a:p>
          <a:p>
            <a:r>
              <a:rPr lang="en-US" sz="2400" dirty="0"/>
              <a:t>Unplug &amp; be present</a:t>
            </a:r>
          </a:p>
          <a:p>
            <a:r>
              <a:rPr lang="en-US" sz="2400" dirty="0"/>
              <a:t>Look out for God’s goodness in all shapes and sizes</a:t>
            </a:r>
          </a:p>
          <a:p>
            <a:r>
              <a:rPr lang="en-US" sz="2400" dirty="0"/>
              <a:t>Notice when you pick up the paddle</a:t>
            </a:r>
          </a:p>
          <a:p>
            <a:r>
              <a:rPr lang="en-US" sz="2400" dirty="0"/>
              <a:t>You may not be able to control your circumstance or situation, but you can control your response</a:t>
            </a:r>
          </a:p>
        </p:txBody>
      </p:sp>
    </p:spTree>
    <p:extLst>
      <p:ext uri="{BB962C8B-B14F-4D97-AF65-F5344CB8AC3E}">
        <p14:creationId xmlns:p14="http://schemas.microsoft.com/office/powerpoint/2010/main" val="885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1" y="764373"/>
            <a:ext cx="12015537" cy="1293028"/>
          </a:xfrm>
        </p:spPr>
        <p:txBody>
          <a:bodyPr/>
          <a:lstStyle/>
          <a:p>
            <a:r>
              <a:rPr lang="en-US" dirty="0"/>
              <a:t>Prevalence Rates of Mental Health Struggles</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1825591"/>
            <a:ext cx="11554326" cy="4863967"/>
          </a:xfrm>
        </p:spPr>
        <p:txBody>
          <a:bodyPr>
            <a:noAutofit/>
          </a:bodyPr>
          <a:lstStyle/>
          <a:p>
            <a:r>
              <a:rPr lang="en-US" sz="3600" dirty="0"/>
              <a:t>~ 20% of the population at any given time</a:t>
            </a:r>
          </a:p>
          <a:p>
            <a:r>
              <a:rPr lang="en-US" sz="3600" dirty="0"/>
              <a:t>~ 45%-50% lifetime prevalence</a:t>
            </a:r>
          </a:p>
          <a:p>
            <a:r>
              <a:rPr lang="en-US" sz="3600" dirty="0"/>
              <a:t>~ 30% for lifetime anxiety disorder</a:t>
            </a:r>
          </a:p>
          <a:p>
            <a:r>
              <a:rPr lang="en-US" sz="3600" dirty="0"/>
              <a:t>~20% for lifetime mood disorder</a:t>
            </a:r>
          </a:p>
          <a:p>
            <a:endParaRPr lang="en-US" sz="3600" dirty="0"/>
          </a:p>
          <a:p>
            <a:pPr marL="0" indent="0" algn="ctr">
              <a:buNone/>
            </a:pPr>
            <a:r>
              <a:rPr lang="en-US" sz="3600" dirty="0"/>
              <a:t>Struggling is common!!!</a:t>
            </a:r>
          </a:p>
          <a:p>
            <a:endParaRPr lang="en-US" sz="2400" dirty="0"/>
          </a:p>
        </p:txBody>
      </p:sp>
    </p:spTree>
    <p:extLst>
      <p:ext uri="{BB962C8B-B14F-4D97-AF65-F5344CB8AC3E}">
        <p14:creationId xmlns:p14="http://schemas.microsoft.com/office/powerpoint/2010/main" val="2936145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1" y="764373"/>
            <a:ext cx="12015537" cy="1293028"/>
          </a:xfrm>
        </p:spPr>
        <p:txBody>
          <a:bodyPr>
            <a:normAutofit/>
          </a:bodyPr>
          <a:lstStyle/>
          <a:p>
            <a:r>
              <a:rPr lang="en-US" sz="4800" b="1" dirty="0"/>
              <a:t>A Thought to Ponder</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pPr marL="0" indent="0" algn="ctr">
              <a:buNone/>
            </a:pPr>
            <a:r>
              <a:rPr lang="en-US" sz="3200" dirty="0"/>
              <a:t>“If we add up all those humans who are or have been depressed, addicted, anxious, angry, self-destructive, alienated, worried, compulsive, workaholic, insecure, painfully shy, divorced, avoidant of intimacy, and stressed, we are compelled to reach a startling conclusion, namely, that psychological suffering is a basic characteristic of human life.”</a:t>
            </a:r>
          </a:p>
          <a:p>
            <a:pPr marL="0" indent="0" algn="ctr">
              <a:buNone/>
            </a:pPr>
            <a:r>
              <a:rPr lang="en-US" sz="3200" dirty="0"/>
              <a:t>- Steven Hayes</a:t>
            </a:r>
          </a:p>
        </p:txBody>
      </p:sp>
    </p:spTree>
    <p:extLst>
      <p:ext uri="{BB962C8B-B14F-4D97-AF65-F5344CB8AC3E}">
        <p14:creationId xmlns:p14="http://schemas.microsoft.com/office/powerpoint/2010/main" val="340224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1" y="764373"/>
            <a:ext cx="12015537" cy="1293028"/>
          </a:xfrm>
        </p:spPr>
        <p:txBody>
          <a:bodyPr>
            <a:normAutofit/>
          </a:bodyPr>
          <a:lstStyle/>
          <a:p>
            <a:r>
              <a:rPr lang="en-US" sz="4800" b="1" dirty="0"/>
              <a:t>News flash</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230604" y="1805892"/>
            <a:ext cx="11554326" cy="4716827"/>
          </a:xfrm>
        </p:spPr>
        <p:txBody>
          <a:bodyPr>
            <a:noAutofit/>
          </a:bodyPr>
          <a:lstStyle/>
          <a:p>
            <a:pPr marL="0" indent="0">
              <a:buNone/>
            </a:pPr>
            <a:r>
              <a:rPr lang="en-US" sz="2000" dirty="0"/>
              <a:t>It’s OKAY to struggle!</a:t>
            </a:r>
          </a:p>
          <a:p>
            <a:pPr marL="0" indent="0">
              <a:buNone/>
            </a:pPr>
            <a:endParaRPr lang="en-US" sz="2000" dirty="0"/>
          </a:p>
          <a:p>
            <a:pPr marL="0" indent="0">
              <a:buNone/>
            </a:pPr>
            <a:r>
              <a:rPr lang="en-US" sz="2000" dirty="0"/>
              <a:t>“A bruised reed he will not break and a smoldering wick he will not snuff out.” </a:t>
            </a:r>
          </a:p>
          <a:p>
            <a:pPr marL="0" indent="0">
              <a:buNone/>
            </a:pPr>
            <a:r>
              <a:rPr lang="en-US" sz="2000" dirty="0"/>
              <a:t>– Matthew 12:20</a:t>
            </a:r>
          </a:p>
          <a:p>
            <a:pPr marL="0" indent="0">
              <a:buNone/>
            </a:pPr>
            <a:r>
              <a:rPr lang="en-US" sz="2000" dirty="0"/>
              <a:t>“Come to me all you who are weary and burdened and I will give you rest.”</a:t>
            </a:r>
          </a:p>
          <a:p>
            <a:pPr marL="0" indent="0">
              <a:buNone/>
            </a:pPr>
            <a:r>
              <a:rPr lang="en-US" sz="2000" dirty="0"/>
              <a:t>-Matthew 11:28</a:t>
            </a:r>
          </a:p>
          <a:p>
            <a:pPr marL="0" indent="0">
              <a:buNone/>
            </a:pPr>
            <a:endParaRPr lang="en-US" sz="2000" dirty="0"/>
          </a:p>
          <a:p>
            <a:pPr marL="0" indent="0">
              <a:buNone/>
            </a:pPr>
            <a:r>
              <a:rPr lang="en-US" sz="2000" dirty="0"/>
              <a:t>In fact, should we dare to even say that through the struggle, God makes us stronger!</a:t>
            </a:r>
          </a:p>
          <a:p>
            <a:pPr marL="0" indent="0">
              <a:buNone/>
            </a:pPr>
            <a:endParaRPr lang="en-US" sz="2000" dirty="0"/>
          </a:p>
          <a:p>
            <a:pPr marL="0" indent="0">
              <a:buNone/>
            </a:pPr>
            <a:r>
              <a:rPr lang="en-US" sz="2000" b="1" baseline="30000" dirty="0"/>
              <a:t>“</a:t>
            </a:r>
            <a:r>
              <a:rPr lang="en-US" sz="2000" dirty="0"/>
              <a:t>Consider it pure joy, my brothers and sisters,</a:t>
            </a:r>
            <a:r>
              <a:rPr lang="en-US" sz="2000" baseline="30000" dirty="0"/>
              <a:t> </a:t>
            </a:r>
            <a:r>
              <a:rPr lang="en-US" sz="2000" dirty="0"/>
              <a:t>whenever you face trials of many kinds,</a:t>
            </a:r>
            <a:r>
              <a:rPr lang="en-US" sz="2000" b="1" i="0" u="none" strike="noStrike" baseline="30000" dirty="0">
                <a:solidFill>
                  <a:srgbClr val="000000"/>
                </a:solidFill>
                <a:effectLst/>
              </a:rPr>
              <a:t>  </a:t>
            </a:r>
            <a:r>
              <a:rPr lang="en-US" sz="2000" b="0" i="0" u="none" strike="noStrike" dirty="0">
                <a:effectLst/>
              </a:rPr>
              <a:t>because you know that the testing of your faith produces perseverance.”</a:t>
            </a:r>
          </a:p>
          <a:p>
            <a:pPr marL="0" indent="0">
              <a:buNone/>
            </a:pPr>
            <a:r>
              <a:rPr lang="en-US" sz="2000" dirty="0"/>
              <a:t>-James 1:2-3</a:t>
            </a:r>
          </a:p>
          <a:p>
            <a:pPr marL="0" indent="0">
              <a:buNone/>
            </a:pPr>
            <a:endParaRPr lang="en-US" sz="2000" dirty="0"/>
          </a:p>
        </p:txBody>
      </p:sp>
    </p:spTree>
    <p:extLst>
      <p:ext uri="{BB962C8B-B14F-4D97-AF65-F5344CB8AC3E}">
        <p14:creationId xmlns:p14="http://schemas.microsoft.com/office/powerpoint/2010/main" val="150317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1" y="764373"/>
            <a:ext cx="12015537" cy="1293028"/>
          </a:xfrm>
        </p:spPr>
        <p:txBody>
          <a:bodyPr>
            <a:normAutofit/>
          </a:bodyPr>
          <a:lstStyle/>
          <a:p>
            <a:r>
              <a:rPr lang="en-US" sz="4800" b="1" dirty="0"/>
              <a:t>Matthew 6:25-34</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pPr marL="0" indent="0">
              <a:buNone/>
            </a:pPr>
            <a:r>
              <a:rPr lang="en-US" sz="2000" dirty="0"/>
              <a:t>25</a:t>
            </a:r>
            <a:r>
              <a:rPr lang="en-US" sz="3200" dirty="0"/>
              <a:t> “For this reason I say to you, do not be worried about your life, as to what you will eat or what you will drink; nor for your body, as to what you will put on. Is life not more than food, and the body more than clothing? </a:t>
            </a:r>
            <a:r>
              <a:rPr lang="en-US" sz="2000" dirty="0"/>
              <a:t>26</a:t>
            </a:r>
            <a:r>
              <a:rPr lang="en-US" sz="3200" dirty="0"/>
              <a:t> “Look at the birds of the sky, that they do not sow, nor reap, nor gather crops into barns, and yet your heavenly Father feeds them. Are you not much more important than they? </a:t>
            </a:r>
            <a:r>
              <a:rPr lang="en-US" sz="2000" dirty="0"/>
              <a:t>27</a:t>
            </a:r>
            <a:r>
              <a:rPr lang="en-US" sz="3200" dirty="0"/>
              <a:t> “And which of you by worrying can add a single day to his life’s span? </a:t>
            </a:r>
          </a:p>
        </p:txBody>
      </p:sp>
    </p:spTree>
    <p:extLst>
      <p:ext uri="{BB962C8B-B14F-4D97-AF65-F5344CB8AC3E}">
        <p14:creationId xmlns:p14="http://schemas.microsoft.com/office/powerpoint/2010/main" val="3586953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1" y="764373"/>
            <a:ext cx="12015537" cy="1293028"/>
          </a:xfrm>
        </p:spPr>
        <p:txBody>
          <a:bodyPr>
            <a:normAutofit/>
          </a:bodyPr>
          <a:lstStyle/>
          <a:p>
            <a:r>
              <a:rPr lang="en-US" sz="4800" b="1" dirty="0"/>
              <a:t>Matthew 6:25-34</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pPr marL="0" indent="0">
              <a:buNone/>
            </a:pPr>
            <a:r>
              <a:rPr lang="en-US" sz="2000" dirty="0"/>
              <a:t>28</a:t>
            </a:r>
            <a:r>
              <a:rPr lang="en-US" sz="3200" dirty="0"/>
              <a:t> “And why are you worried about clothing? Notice how the lilies of the field grow; they do not labor nor do they spin thread for cloth, </a:t>
            </a:r>
            <a:r>
              <a:rPr lang="en-US" sz="2000" dirty="0"/>
              <a:t>29</a:t>
            </a:r>
            <a:r>
              <a:rPr lang="en-US" sz="3200" dirty="0"/>
              <a:t> yet I say to you that not even Solomon in all his glory clothed himself like one of these. </a:t>
            </a:r>
            <a:r>
              <a:rPr lang="en-US" sz="2000" dirty="0"/>
              <a:t>30</a:t>
            </a:r>
            <a:r>
              <a:rPr lang="en-US" sz="3200" dirty="0"/>
              <a:t> “But if God so clothes the grass of the field, which is alive today and tomorrow is thrown into the furnace, will He not much more clothe you? You of little faith! </a:t>
            </a:r>
          </a:p>
        </p:txBody>
      </p:sp>
    </p:spTree>
    <p:extLst>
      <p:ext uri="{BB962C8B-B14F-4D97-AF65-F5344CB8AC3E}">
        <p14:creationId xmlns:p14="http://schemas.microsoft.com/office/powerpoint/2010/main" val="266858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1" y="764373"/>
            <a:ext cx="12015537" cy="1293028"/>
          </a:xfrm>
        </p:spPr>
        <p:txBody>
          <a:bodyPr>
            <a:normAutofit/>
          </a:bodyPr>
          <a:lstStyle/>
          <a:p>
            <a:r>
              <a:rPr lang="en-US" sz="4800" b="1" dirty="0"/>
              <a:t>Matthew 6:25-34</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pPr marL="0" indent="0">
              <a:buNone/>
            </a:pPr>
            <a:r>
              <a:rPr lang="en-US" sz="2000" dirty="0"/>
              <a:t>31</a:t>
            </a:r>
            <a:r>
              <a:rPr lang="en-US" sz="3200" dirty="0"/>
              <a:t> “Do not worry then, saying, ‘What are we to eat?’ or ‘What are we to drink?’ or ‘What are we to wear for clothing?’ </a:t>
            </a:r>
            <a:r>
              <a:rPr lang="en-US" sz="2000" dirty="0"/>
              <a:t>32</a:t>
            </a:r>
            <a:r>
              <a:rPr lang="en-US" sz="3200" dirty="0"/>
              <a:t> “For the Gentiles eagerly seek all these things; for your heavenly Father knows that you need all these things. </a:t>
            </a:r>
            <a:r>
              <a:rPr lang="en-US" sz="2000" dirty="0"/>
              <a:t>33</a:t>
            </a:r>
            <a:r>
              <a:rPr lang="en-US" sz="3200" dirty="0"/>
              <a:t> “But seek first His kingdom and His righteousness, and all these things will be provided to you. </a:t>
            </a:r>
            <a:r>
              <a:rPr lang="en-US" sz="2000" dirty="0"/>
              <a:t>34</a:t>
            </a:r>
            <a:r>
              <a:rPr lang="en-US" sz="3200" dirty="0"/>
              <a:t> “So do not worry about tomorrow; for tomorrow will worry about itself. Each day has enough trouble of its own.</a:t>
            </a:r>
          </a:p>
        </p:txBody>
      </p:sp>
    </p:spTree>
    <p:extLst>
      <p:ext uri="{BB962C8B-B14F-4D97-AF65-F5344CB8AC3E}">
        <p14:creationId xmlns:p14="http://schemas.microsoft.com/office/powerpoint/2010/main" val="13260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0" y="1108796"/>
            <a:ext cx="12015537" cy="1293028"/>
          </a:xfrm>
        </p:spPr>
        <p:txBody>
          <a:bodyPr>
            <a:normAutofit fontScale="90000"/>
          </a:bodyPr>
          <a:lstStyle/>
          <a:p>
            <a:r>
              <a:rPr lang="en-US" sz="4800" dirty="0"/>
              <a:t>What do you want your life to be about?</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r>
              <a:rPr lang="en-US" sz="3200" dirty="0"/>
              <a:t>“Being” vs. “Feeling”</a:t>
            </a:r>
          </a:p>
          <a:p>
            <a:r>
              <a:rPr lang="en-US" sz="3200" dirty="0"/>
              <a:t>“Having an experience” vs. “I am” (identity)</a:t>
            </a:r>
          </a:p>
          <a:p>
            <a:r>
              <a:rPr lang="en-US" sz="3200" dirty="0"/>
              <a:t>What we focus on/feed gets bigger</a:t>
            </a:r>
          </a:p>
          <a:p>
            <a:r>
              <a:rPr lang="en-US" sz="3200" dirty="0"/>
              <a:t>Worry = attempt to control</a:t>
            </a:r>
          </a:p>
          <a:p>
            <a:endParaRPr lang="en-US" sz="3200" dirty="0"/>
          </a:p>
          <a:p>
            <a:pPr marL="0" indent="0" algn="ctr">
              <a:buNone/>
            </a:pPr>
            <a:r>
              <a:rPr lang="en-US" sz="3200" i="1" u="sng" dirty="0">
                <a:effectLst/>
                <a:ea typeface="Calibri" panose="020F0502020204030204" pitchFamily="34" charset="0"/>
                <a:cs typeface="Times New Roman" panose="02020603050405020304" pitchFamily="18" charset="0"/>
              </a:rPr>
              <a:t>Worrying is an active process, an attempt to take control of your life and eliminate uncertainty, which is not trusting God</a:t>
            </a:r>
          </a:p>
          <a:p>
            <a:endParaRPr lang="en-US" sz="3200" dirty="0"/>
          </a:p>
        </p:txBody>
      </p:sp>
    </p:spTree>
    <p:extLst>
      <p:ext uri="{BB962C8B-B14F-4D97-AF65-F5344CB8AC3E}">
        <p14:creationId xmlns:p14="http://schemas.microsoft.com/office/powerpoint/2010/main" val="2040033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FF3-D739-D04F-B1F5-3A613AC2F6D8}"/>
              </a:ext>
            </a:extLst>
          </p:cNvPr>
          <p:cNvSpPr>
            <a:spLocks noGrp="1"/>
          </p:cNvSpPr>
          <p:nvPr>
            <p:ph type="title"/>
          </p:nvPr>
        </p:nvSpPr>
        <p:spPr>
          <a:xfrm>
            <a:off x="0" y="1108796"/>
            <a:ext cx="12015537" cy="1293028"/>
          </a:xfrm>
        </p:spPr>
        <p:txBody>
          <a:bodyPr>
            <a:normAutofit/>
          </a:bodyPr>
          <a:lstStyle/>
          <a:p>
            <a:r>
              <a:rPr lang="en-US" sz="4800" dirty="0"/>
              <a:t>What does Jesus Say</a:t>
            </a:r>
          </a:p>
        </p:txBody>
      </p:sp>
      <p:sp>
        <p:nvSpPr>
          <p:cNvPr id="3" name="Content Placeholder 2">
            <a:extLst>
              <a:ext uri="{FF2B5EF4-FFF2-40B4-BE49-F238E27FC236}">
                <a16:creationId xmlns:a16="http://schemas.microsoft.com/office/drawing/2014/main" id="{09A724B0-A617-704A-8187-409C9923BB01}"/>
              </a:ext>
            </a:extLst>
          </p:cNvPr>
          <p:cNvSpPr>
            <a:spLocks noGrp="1"/>
          </p:cNvSpPr>
          <p:nvPr>
            <p:ph idx="1"/>
          </p:nvPr>
        </p:nvSpPr>
        <p:spPr>
          <a:xfrm>
            <a:off x="318837" y="2401824"/>
            <a:ext cx="11554326" cy="4287734"/>
          </a:xfrm>
        </p:spPr>
        <p:txBody>
          <a:bodyPr>
            <a:noAutofit/>
          </a:bodyPr>
          <a:lstStyle/>
          <a:p>
            <a:r>
              <a:rPr lang="en-US" sz="3200" dirty="0"/>
              <a:t>Look at the birds, the flowers, and other parts of creation…they have what they need…</a:t>
            </a:r>
          </a:p>
          <a:p>
            <a:r>
              <a:rPr lang="en-US" sz="3200" dirty="0"/>
              <a:t>Matthew 6:26,28-30,32</a:t>
            </a:r>
          </a:p>
          <a:p>
            <a:r>
              <a:rPr lang="en-US" sz="3200" dirty="0"/>
              <a:t>Gaze upon, observe fixedly, pay attention</a:t>
            </a:r>
          </a:p>
          <a:p>
            <a:r>
              <a:rPr lang="en-US" sz="3200" dirty="0"/>
              <a:t>Letting go of worry is about </a:t>
            </a:r>
            <a:r>
              <a:rPr lang="en-US" sz="3200" b="1" u="sng" dirty="0"/>
              <a:t>BEING CONVINCED </a:t>
            </a:r>
            <a:r>
              <a:rPr lang="en-US" sz="3200" dirty="0"/>
              <a:t>that God is good and will always provide for us</a:t>
            </a:r>
          </a:p>
          <a:p>
            <a:r>
              <a:rPr lang="en-US" sz="3200" dirty="0"/>
              <a:t>What does it for you?</a:t>
            </a:r>
          </a:p>
        </p:txBody>
      </p:sp>
    </p:spTree>
    <p:extLst>
      <p:ext uri="{BB962C8B-B14F-4D97-AF65-F5344CB8AC3E}">
        <p14:creationId xmlns:p14="http://schemas.microsoft.com/office/powerpoint/2010/main" val="383475947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154</TotalTime>
  <Words>1121</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Vapor Trail</vt:lpstr>
      <vt:lpstr>Fear, Faith, &amp; Following Jesus</vt:lpstr>
      <vt:lpstr>Prevalence Rates of Mental Health Struggles</vt:lpstr>
      <vt:lpstr>A Thought to Ponder</vt:lpstr>
      <vt:lpstr>News flash</vt:lpstr>
      <vt:lpstr>Matthew 6:25-34</vt:lpstr>
      <vt:lpstr>Matthew 6:25-34</vt:lpstr>
      <vt:lpstr>Matthew 6:25-34</vt:lpstr>
      <vt:lpstr>What do you want your life to be about?</vt:lpstr>
      <vt:lpstr>What does Jesus Say</vt:lpstr>
      <vt:lpstr>Being Convinced</vt:lpstr>
      <vt:lpstr>From Surrender to seeking</vt:lpstr>
      <vt:lpstr>Psalm 112:6-9</vt:lpstr>
      <vt:lpstr>A Deeper Dive</vt:lpstr>
      <vt:lpstr>Practicals to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liberatingcounselingservices@gmail.com</dc:creator>
  <cp:lastModifiedBy>AV Team</cp:lastModifiedBy>
  <cp:revision>8</cp:revision>
  <dcterms:created xsi:type="dcterms:W3CDTF">2023-11-07T00:34:04Z</dcterms:created>
  <dcterms:modified xsi:type="dcterms:W3CDTF">2023-11-11T16:41:37Z</dcterms:modified>
</cp:coreProperties>
</file>