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9" r:id="rId3"/>
    <p:sldId id="260" r:id="rId4"/>
    <p:sldId id="261" r:id="rId5"/>
    <p:sldId id="263" r:id="rId6"/>
    <p:sldId id="270" r:id="rId7"/>
    <p:sldId id="265" r:id="rId8"/>
    <p:sldId id="266" r:id="rId9"/>
    <p:sldId id="271" r:id="rId10"/>
    <p:sldId id="272" r:id="rId11"/>
    <p:sldId id="273" r:id="rId12"/>
    <p:sldId id="276"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p:restoredTop sz="86406"/>
  </p:normalViewPr>
  <p:slideViewPr>
    <p:cSldViewPr snapToGrid="0" snapToObjects="1">
      <p:cViewPr varScale="1">
        <p:scale>
          <a:sx n="93" d="100"/>
          <a:sy n="93" d="100"/>
        </p:scale>
        <p:origin x="232" y="2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4" d="100"/>
          <a:sy n="84" d="100"/>
        </p:scale>
        <p:origin x="3960"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02FD1E-3733-0E46-8740-74F954B34E27}" type="datetimeFigureOut">
              <a:rPr lang="en-US" smtClean="0"/>
              <a:t>11/25/23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DB764F-FF03-2948-A3AA-522688943186}" type="slidenum">
              <a:rPr lang="en-US" smtClean="0"/>
              <a:t>‹#›</a:t>
            </a:fld>
            <a:endParaRPr lang="en-US"/>
          </a:p>
        </p:txBody>
      </p:sp>
    </p:spTree>
    <p:extLst>
      <p:ext uri="{BB962C8B-B14F-4D97-AF65-F5344CB8AC3E}">
        <p14:creationId xmlns:p14="http://schemas.microsoft.com/office/powerpoint/2010/main" val="232284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1</a:t>
            </a:fld>
            <a:endParaRPr lang="en-US"/>
          </a:p>
        </p:txBody>
      </p:sp>
    </p:spTree>
    <p:extLst>
      <p:ext uri="{BB962C8B-B14F-4D97-AF65-F5344CB8AC3E}">
        <p14:creationId xmlns:p14="http://schemas.microsoft.com/office/powerpoint/2010/main" val="813220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10</a:t>
            </a:fld>
            <a:endParaRPr lang="en-US"/>
          </a:p>
        </p:txBody>
      </p:sp>
    </p:spTree>
    <p:extLst>
      <p:ext uri="{BB962C8B-B14F-4D97-AF65-F5344CB8AC3E}">
        <p14:creationId xmlns:p14="http://schemas.microsoft.com/office/powerpoint/2010/main" val="2800258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11</a:t>
            </a:fld>
            <a:endParaRPr lang="en-US"/>
          </a:p>
        </p:txBody>
      </p:sp>
    </p:spTree>
    <p:extLst>
      <p:ext uri="{BB962C8B-B14F-4D97-AF65-F5344CB8AC3E}">
        <p14:creationId xmlns:p14="http://schemas.microsoft.com/office/powerpoint/2010/main" val="106192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12</a:t>
            </a:fld>
            <a:endParaRPr lang="en-US"/>
          </a:p>
        </p:txBody>
      </p:sp>
    </p:spTree>
    <p:extLst>
      <p:ext uri="{BB962C8B-B14F-4D97-AF65-F5344CB8AC3E}">
        <p14:creationId xmlns:p14="http://schemas.microsoft.com/office/powerpoint/2010/main" val="891380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13</a:t>
            </a:fld>
            <a:endParaRPr lang="en-US"/>
          </a:p>
        </p:txBody>
      </p:sp>
    </p:spTree>
    <p:extLst>
      <p:ext uri="{BB962C8B-B14F-4D97-AF65-F5344CB8AC3E}">
        <p14:creationId xmlns:p14="http://schemas.microsoft.com/office/powerpoint/2010/main" val="1171741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2</a:t>
            </a:fld>
            <a:endParaRPr lang="en-US"/>
          </a:p>
        </p:txBody>
      </p:sp>
    </p:spTree>
    <p:extLst>
      <p:ext uri="{BB962C8B-B14F-4D97-AF65-F5344CB8AC3E}">
        <p14:creationId xmlns:p14="http://schemas.microsoft.com/office/powerpoint/2010/main" val="1844201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3</a:t>
            </a:fld>
            <a:endParaRPr lang="en-US"/>
          </a:p>
        </p:txBody>
      </p:sp>
    </p:spTree>
    <p:extLst>
      <p:ext uri="{BB962C8B-B14F-4D97-AF65-F5344CB8AC3E}">
        <p14:creationId xmlns:p14="http://schemas.microsoft.com/office/powerpoint/2010/main" val="261420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4</a:t>
            </a:fld>
            <a:endParaRPr lang="en-US"/>
          </a:p>
        </p:txBody>
      </p:sp>
    </p:spTree>
    <p:extLst>
      <p:ext uri="{BB962C8B-B14F-4D97-AF65-F5344CB8AC3E}">
        <p14:creationId xmlns:p14="http://schemas.microsoft.com/office/powerpoint/2010/main" val="147589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DB764F-FF03-2948-A3AA-522688943186}" type="slidenum">
              <a:rPr lang="en-US" smtClean="0"/>
              <a:t>5</a:t>
            </a:fld>
            <a:endParaRPr lang="en-US"/>
          </a:p>
        </p:txBody>
      </p:sp>
    </p:spTree>
    <p:extLst>
      <p:ext uri="{BB962C8B-B14F-4D97-AF65-F5344CB8AC3E}">
        <p14:creationId xmlns:p14="http://schemas.microsoft.com/office/powerpoint/2010/main" val="933215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DB764F-FF03-2948-A3AA-522688943186}" type="slidenum">
              <a:rPr lang="en-US" smtClean="0"/>
              <a:t>6</a:t>
            </a:fld>
            <a:endParaRPr lang="en-US"/>
          </a:p>
        </p:txBody>
      </p:sp>
    </p:spTree>
    <p:extLst>
      <p:ext uri="{BB962C8B-B14F-4D97-AF65-F5344CB8AC3E}">
        <p14:creationId xmlns:p14="http://schemas.microsoft.com/office/powerpoint/2010/main" val="16659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 was in college, I originally wanted to go to med school to become a neonatologist.  I went to Georgia and double majored in biology and psychology.  Science was my JAM in high school, but college was a whole new world.  I just knew God wanted me to be a doctor…I felt I was created to help tiny humans.</a:t>
            </a:r>
          </a:p>
          <a:p>
            <a:endParaRPr lang="en-US" dirty="0"/>
          </a:p>
          <a:p>
            <a:r>
              <a:rPr lang="en-US" dirty="0"/>
              <a:t>When I realized the door was quickly closing in my face due to being unsuccessful at organic chemistry (I mean, what kind of language is that anyway?!?) I was brokenhearted.  I felt I was letting God down.  I knew I was letting myself down because this homegirl does not quit if she has made her mind up on something.  I was crushed and spent many of nights in my apartment crying (which, I’m not a crier).  </a:t>
            </a:r>
          </a:p>
          <a:p>
            <a:endParaRPr lang="en-US" dirty="0"/>
          </a:p>
          <a:p>
            <a:r>
              <a:rPr lang="en-US" dirty="0"/>
              <a:t>I remember reading this passage and it was as if a whisper from the Holy Spirit reminded me that He wanted to carry me through this because this was not going to be the end of my story.  This was going to be part of my story (the guilt, failure, broken heartedness), but it would not BE my story.  So I decided to take a leap and drop the biology part of my major and keep my psychology part.  </a:t>
            </a:r>
          </a:p>
          <a:p>
            <a:endParaRPr lang="en-US" dirty="0"/>
          </a:p>
          <a:p>
            <a:r>
              <a:rPr lang="en-US" dirty="0"/>
              <a:t>You see, I had jumped to the conclusion that the only way I was going to be a doctor was if I was saving tiny human’s lives in the NICU…but I was completely missing out that His plan for me was for me to get my Ph.D. and in some ways save everyday human’s lives by being their therapist through really hard times.  </a:t>
            </a:r>
          </a:p>
        </p:txBody>
      </p:sp>
      <p:sp>
        <p:nvSpPr>
          <p:cNvPr id="4" name="Slide Number Placeholder 3"/>
          <p:cNvSpPr>
            <a:spLocks noGrp="1"/>
          </p:cNvSpPr>
          <p:nvPr>
            <p:ph type="sldNum" sz="quarter" idx="5"/>
          </p:nvPr>
        </p:nvSpPr>
        <p:spPr/>
        <p:txBody>
          <a:bodyPr/>
          <a:lstStyle/>
          <a:p>
            <a:fld id="{AADB764F-FF03-2948-A3AA-522688943186}" type="slidenum">
              <a:rPr lang="en-US" smtClean="0"/>
              <a:t>7</a:t>
            </a:fld>
            <a:endParaRPr lang="en-US"/>
          </a:p>
        </p:txBody>
      </p:sp>
    </p:spTree>
    <p:extLst>
      <p:ext uri="{BB962C8B-B14F-4D97-AF65-F5344CB8AC3E}">
        <p14:creationId xmlns:p14="http://schemas.microsoft.com/office/powerpoint/2010/main" val="277592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8</a:t>
            </a:fld>
            <a:endParaRPr lang="en-US"/>
          </a:p>
        </p:txBody>
      </p:sp>
    </p:spTree>
    <p:extLst>
      <p:ext uri="{BB962C8B-B14F-4D97-AF65-F5344CB8AC3E}">
        <p14:creationId xmlns:p14="http://schemas.microsoft.com/office/powerpoint/2010/main" val="1779692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DB764F-FF03-2948-A3AA-522688943186}" type="slidenum">
              <a:rPr lang="en-US" smtClean="0"/>
              <a:t>9</a:t>
            </a:fld>
            <a:endParaRPr lang="en-US"/>
          </a:p>
        </p:txBody>
      </p:sp>
    </p:spTree>
    <p:extLst>
      <p:ext uri="{BB962C8B-B14F-4D97-AF65-F5344CB8AC3E}">
        <p14:creationId xmlns:p14="http://schemas.microsoft.com/office/powerpoint/2010/main" val="1244538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11/25/23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11/25/23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11/25/23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11/25/23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11/25/23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11/25/23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11/25/23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13AA-A72D-264B-A34A-392CFF6D182B}"/>
              </a:ext>
            </a:extLst>
          </p:cNvPr>
          <p:cNvSpPr>
            <a:spLocks noGrp="1"/>
          </p:cNvSpPr>
          <p:nvPr>
            <p:ph type="ctrTitle"/>
          </p:nvPr>
        </p:nvSpPr>
        <p:spPr/>
        <p:txBody>
          <a:bodyPr/>
          <a:lstStyle/>
          <a:p>
            <a:r>
              <a:rPr lang="en-US" dirty="0"/>
              <a:t>Fear, Faith, &amp; following Jesus, pt. 2</a:t>
            </a:r>
          </a:p>
        </p:txBody>
      </p:sp>
      <p:sp>
        <p:nvSpPr>
          <p:cNvPr id="3" name="Subtitle 2">
            <a:extLst>
              <a:ext uri="{FF2B5EF4-FFF2-40B4-BE49-F238E27FC236}">
                <a16:creationId xmlns:a16="http://schemas.microsoft.com/office/drawing/2014/main" id="{43F25352-A918-7046-AC6D-BB06E0D2C2E9}"/>
              </a:ext>
            </a:extLst>
          </p:cNvPr>
          <p:cNvSpPr>
            <a:spLocks noGrp="1"/>
          </p:cNvSpPr>
          <p:nvPr>
            <p:ph type="subTitle" idx="1"/>
          </p:nvPr>
        </p:nvSpPr>
        <p:spPr/>
        <p:txBody>
          <a:bodyPr/>
          <a:lstStyle/>
          <a:p>
            <a:r>
              <a:rPr lang="en-US" dirty="0" err="1"/>
              <a:t>Ashlenn</a:t>
            </a:r>
            <a:r>
              <a:rPr lang="en-US" dirty="0"/>
              <a:t> Von Wiegand, PhD and Hamilton Von Wiegand</a:t>
            </a:r>
          </a:p>
        </p:txBody>
      </p:sp>
    </p:spTree>
    <p:extLst>
      <p:ext uri="{BB962C8B-B14F-4D97-AF65-F5344CB8AC3E}">
        <p14:creationId xmlns:p14="http://schemas.microsoft.com/office/powerpoint/2010/main" val="130966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fontScale="90000"/>
          </a:bodyPr>
          <a:lstStyle/>
          <a:p>
            <a:r>
              <a:rPr lang="en-US" sz="4800" dirty="0"/>
              <a:t>Embracing Uncertainty and Dialectics</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God is good AND I may or may not ___________.</a:t>
            </a:r>
          </a:p>
          <a:p>
            <a:r>
              <a:rPr lang="en-US" sz="2400" dirty="0"/>
              <a:t>Remove “Yes, but…” from your vocabulary.  It’s only “Yes, AND” from now on</a:t>
            </a:r>
          </a:p>
          <a:p>
            <a:r>
              <a:rPr lang="en-US" sz="2400" dirty="0"/>
              <a:t>Embrace uncertainty to build resilience</a:t>
            </a:r>
          </a:p>
          <a:p>
            <a:r>
              <a:rPr lang="en-US" sz="2400" dirty="0"/>
              <a:t>Notice when you pick up the paddle</a:t>
            </a:r>
          </a:p>
          <a:p>
            <a:pPr lvl="1"/>
            <a:r>
              <a:rPr lang="en-US" sz="2200" dirty="0"/>
              <a:t>The ball only stays in motion as you hit it back and forth on the table. </a:t>
            </a:r>
          </a:p>
          <a:p>
            <a:pPr lvl="1"/>
            <a:r>
              <a:rPr lang="en-US" sz="2200" dirty="0"/>
              <a:t>Emotions and thoughts are like the ball…the paddle is our engagement with our emotions and thoughts. Just letting them be means we are able to drop the paddle and just allow the human experience to unfold without trying to control it or change it  </a:t>
            </a:r>
          </a:p>
          <a:p>
            <a:r>
              <a:rPr lang="en-US" sz="2400" dirty="0"/>
              <a:t>You may not be able to control your circumstance or situation, but you can control your response</a:t>
            </a:r>
          </a:p>
          <a:p>
            <a:pPr lvl="1"/>
            <a:r>
              <a:rPr lang="en-US" sz="2200" dirty="0"/>
              <a:t>There is a difference between reaction and response.  Reaction is impulsive and often swayed by emotions…response is much more calculated and calibrated to our values and identity</a:t>
            </a:r>
          </a:p>
          <a:p>
            <a:endParaRPr lang="en-US" sz="2400" dirty="0"/>
          </a:p>
          <a:p>
            <a:endParaRPr lang="en-US" sz="2400" dirty="0"/>
          </a:p>
        </p:txBody>
      </p:sp>
    </p:spTree>
    <p:extLst>
      <p:ext uri="{BB962C8B-B14F-4D97-AF65-F5344CB8AC3E}">
        <p14:creationId xmlns:p14="http://schemas.microsoft.com/office/powerpoint/2010/main" val="277103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Presence with God</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Unplug &amp; be present – Jesus an many people of faith were keen observers.</a:t>
            </a:r>
          </a:p>
          <a:p>
            <a:pPr lvl="1"/>
            <a:r>
              <a:rPr lang="en-US" dirty="0"/>
              <a:t>They had </a:t>
            </a:r>
            <a:r>
              <a:rPr lang="en-US" i="1" dirty="0"/>
              <a:t>few </a:t>
            </a:r>
            <a:r>
              <a:rPr lang="en-US" dirty="0"/>
              <a:t>distractions, we have </a:t>
            </a:r>
            <a:r>
              <a:rPr lang="en-US" i="1" dirty="0"/>
              <a:t>many</a:t>
            </a:r>
          </a:p>
          <a:p>
            <a:pPr lvl="1"/>
            <a:r>
              <a:rPr lang="en-US" dirty="0"/>
              <a:t>Note that many men and women of faith have unique experiences of God in solitude and the wilderness</a:t>
            </a:r>
          </a:p>
          <a:p>
            <a:pPr lvl="1"/>
            <a:r>
              <a:rPr lang="en-US" dirty="0"/>
              <a:t>Companies make millions if not billions by deliberately creating products to suck you in and distract you</a:t>
            </a:r>
          </a:p>
          <a:p>
            <a:pPr lvl="1"/>
            <a:r>
              <a:rPr lang="en-US" dirty="0"/>
              <a:t>A-muse – to divert attention, distract, beguile</a:t>
            </a:r>
          </a:p>
          <a:p>
            <a:r>
              <a:rPr lang="en-US" sz="2400" dirty="0"/>
              <a:t>Pray the Psalms – especially Psalms of discouragement, lament, and fear</a:t>
            </a:r>
          </a:p>
          <a:p>
            <a:pPr lvl="1"/>
            <a:r>
              <a:rPr lang="en-US" dirty="0"/>
              <a:t>Emotions are given to us for a purpose, they aren’t symptoms, but they aren’t perfect. They aren’t to be ignored, nor are they to be embraced as ultimate truth. </a:t>
            </a:r>
          </a:p>
          <a:p>
            <a:pPr lvl="1"/>
            <a:r>
              <a:rPr lang="en-US" dirty="0"/>
              <a:t>Philippians 4:6-7 “Do not be anxious about anything, but in every situation, by prayer and petition, with thanksgiving, present your requests to God.</a:t>
            </a:r>
            <a:r>
              <a:rPr lang="en-US" b="1" i="0" u="none" strike="noStrike" baseline="30000" dirty="0">
                <a:effectLst/>
              </a:rPr>
              <a:t> </a:t>
            </a:r>
            <a:r>
              <a:rPr lang="en-US" b="0" i="0" u="none" strike="noStrike" dirty="0">
                <a:effectLst/>
              </a:rPr>
              <a:t>And the peace of God, which transcends all understanding, will guard your hearts and your minds in Christ</a:t>
            </a:r>
            <a:r>
              <a:rPr lang="en-US" dirty="0"/>
              <a:t> Jesus.”</a:t>
            </a:r>
            <a:endParaRPr lang="en-US" sz="2400" dirty="0"/>
          </a:p>
        </p:txBody>
      </p:sp>
    </p:spTree>
    <p:extLst>
      <p:ext uri="{BB962C8B-B14F-4D97-AF65-F5344CB8AC3E}">
        <p14:creationId xmlns:p14="http://schemas.microsoft.com/office/powerpoint/2010/main" val="2317823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Presence with God</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Learn to meditate</a:t>
            </a:r>
          </a:p>
          <a:p>
            <a:pPr lvl="1"/>
            <a:r>
              <a:rPr lang="en-US" dirty="0"/>
              <a:t>What is meditation anyways?</a:t>
            </a:r>
          </a:p>
          <a:p>
            <a:pPr lvl="1"/>
            <a:r>
              <a:rPr lang="en-US" dirty="0"/>
              <a:t>Philippians 4:8 </a:t>
            </a:r>
            <a:r>
              <a:rPr lang="en-US" b="0" i="0" u="none" strike="noStrike" dirty="0">
                <a:effectLst/>
              </a:rPr>
              <a:t>Finally, brothers and sisters, whatever is true, whatever is noble, whatever is right, whatever is pure, whatever is lovely, whatever is admirable—if anything is excellent or praiseworthy—think about such things</a:t>
            </a:r>
          </a:p>
          <a:p>
            <a:pPr lvl="1"/>
            <a:r>
              <a:rPr lang="en-US" dirty="0"/>
              <a:t>Brain training – your brain does well what it does often</a:t>
            </a:r>
            <a:endParaRPr lang="en-US" b="0" i="0" u="none" strike="noStrike" dirty="0">
              <a:effectLst/>
            </a:endParaRPr>
          </a:p>
          <a:p>
            <a:pPr lvl="1"/>
            <a:endParaRPr lang="en-US" dirty="0"/>
          </a:p>
          <a:p>
            <a:r>
              <a:rPr lang="en-US" sz="2400" dirty="0"/>
              <a:t>What can we meditate on?</a:t>
            </a:r>
          </a:p>
          <a:p>
            <a:pPr lvl="1"/>
            <a:r>
              <a:rPr lang="en-US" dirty="0"/>
              <a:t>Scripture </a:t>
            </a:r>
          </a:p>
          <a:p>
            <a:pPr lvl="2"/>
            <a:r>
              <a:rPr lang="en-US" sz="2000" dirty="0"/>
              <a:t>Hourly mini-meditations</a:t>
            </a:r>
          </a:p>
          <a:p>
            <a:pPr lvl="2"/>
            <a:r>
              <a:rPr lang="en-US" sz="2000" dirty="0"/>
              <a:t>A single Bible chapter for a week or even a month</a:t>
            </a:r>
          </a:p>
          <a:p>
            <a:pPr lvl="2"/>
            <a:r>
              <a:rPr lang="en-US" sz="2000" dirty="0"/>
              <a:t>See Psalm 1</a:t>
            </a:r>
          </a:p>
          <a:p>
            <a:pPr lvl="1"/>
            <a:r>
              <a:rPr lang="en-US" dirty="0"/>
              <a:t>Nature and Creation – See Psalm 19</a:t>
            </a:r>
          </a:p>
          <a:p>
            <a:pPr lvl="1"/>
            <a:r>
              <a:rPr lang="en-US" dirty="0"/>
              <a:t>God and His Attributes</a:t>
            </a:r>
          </a:p>
          <a:p>
            <a:pPr lvl="1"/>
            <a:r>
              <a:rPr lang="en-US" dirty="0"/>
              <a:t>Blessings</a:t>
            </a:r>
          </a:p>
          <a:p>
            <a:pPr lvl="1"/>
            <a:endParaRPr lang="en-US" sz="2200" dirty="0">
              <a:latin typeface="system-ui"/>
            </a:endParaRPr>
          </a:p>
          <a:p>
            <a:pPr lvl="1"/>
            <a:endParaRPr lang="en-US" sz="2200" dirty="0"/>
          </a:p>
          <a:p>
            <a:endParaRPr lang="en-US" sz="2400" dirty="0"/>
          </a:p>
          <a:p>
            <a:pPr marL="0" indent="0">
              <a:buNone/>
            </a:pPr>
            <a:r>
              <a:rPr lang="en-US" sz="2400" dirty="0"/>
              <a:t>	</a:t>
            </a:r>
          </a:p>
          <a:p>
            <a:endParaRPr lang="en-US" sz="2400" dirty="0"/>
          </a:p>
        </p:txBody>
      </p:sp>
    </p:spTree>
    <p:extLst>
      <p:ext uri="{BB962C8B-B14F-4D97-AF65-F5344CB8AC3E}">
        <p14:creationId xmlns:p14="http://schemas.microsoft.com/office/powerpoint/2010/main" val="1539141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Thankful Service</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Serving others</a:t>
            </a:r>
          </a:p>
          <a:p>
            <a:pPr lvl="1"/>
            <a:r>
              <a:rPr lang="en-US" b="0" i="0" u="none" strike="noStrike" dirty="0">
                <a:effectLst/>
              </a:rPr>
              <a:t>Proverbs 11:24-25 “One person gives freely, yet gains even more;</a:t>
            </a:r>
            <a:r>
              <a:rPr lang="en-US" dirty="0"/>
              <a:t> </a:t>
            </a:r>
            <a:r>
              <a:rPr lang="en-US" b="0" i="0" u="none" strike="noStrike" dirty="0">
                <a:effectLst/>
              </a:rPr>
              <a:t>another withholds unduly, but comes to poverty. A generous person will prosper; whoever refreshes others will be refreshed.”</a:t>
            </a:r>
          </a:p>
          <a:p>
            <a:pPr lvl="1"/>
            <a:r>
              <a:rPr lang="en-US" b="0" i="0" u="none" strike="noStrike" dirty="0">
                <a:effectLst/>
              </a:rPr>
              <a:t>Acts 20:35a “Remembering the words the Lord Jesus himself said: ‘It is more blessed to give than to receive.’” </a:t>
            </a:r>
          </a:p>
          <a:p>
            <a:pPr marL="0" indent="0" algn="l">
              <a:buNone/>
            </a:pPr>
            <a:endParaRPr lang="en-US" sz="2400" dirty="0"/>
          </a:p>
          <a:p>
            <a:r>
              <a:rPr lang="en-US" sz="2400" dirty="0"/>
              <a:t>Gratitude - Look out for God’s goodness in all shapes and sizes</a:t>
            </a:r>
          </a:p>
          <a:p>
            <a:pPr lvl="1"/>
            <a:r>
              <a:rPr lang="en-US" dirty="0"/>
              <a:t>1 </a:t>
            </a:r>
            <a:r>
              <a:rPr lang="en-US" dirty="0" err="1"/>
              <a:t>Thess</a:t>
            </a:r>
            <a:r>
              <a:rPr lang="en-US" dirty="0"/>
              <a:t> 5:16-18 “Rejoice always, pray continually, </a:t>
            </a:r>
            <a:r>
              <a:rPr lang="en-US" b="1" baseline="30000" dirty="0">
                <a:effectLst/>
              </a:rPr>
              <a:t> </a:t>
            </a:r>
            <a:r>
              <a:rPr lang="en-US" dirty="0"/>
              <a:t>give thanks in all circumstances; for this is God’s will for you in Christ Jesus.”</a:t>
            </a:r>
          </a:p>
          <a:p>
            <a:pPr lvl="1"/>
            <a:r>
              <a:rPr lang="en-US" b="0" i="0" u="none" strike="noStrike" dirty="0">
                <a:effectLst/>
              </a:rPr>
              <a:t>James 1:17 “Every good and perfect gift is from above, coming down from the Father of the heavenly lights, who does not change like shifting shadows.”</a:t>
            </a:r>
          </a:p>
          <a:p>
            <a:pPr marL="0" indent="0">
              <a:buNone/>
            </a:pPr>
            <a:endParaRPr lang="en-US" sz="2400" dirty="0"/>
          </a:p>
        </p:txBody>
      </p:sp>
    </p:spTree>
    <p:extLst>
      <p:ext uri="{BB962C8B-B14F-4D97-AF65-F5344CB8AC3E}">
        <p14:creationId xmlns:p14="http://schemas.microsoft.com/office/powerpoint/2010/main" val="226121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Matthew 6:25-34</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buNone/>
            </a:pPr>
            <a:r>
              <a:rPr lang="en-US" sz="2000" dirty="0"/>
              <a:t>25</a:t>
            </a:r>
            <a:r>
              <a:rPr lang="en-US" sz="3200" dirty="0"/>
              <a:t> “For this reason I say to you, do not be worried about your life, as to what you will eat or what you will drink; nor for your body, as to what you will put on. Is life not more than food, and the body more than clothing? </a:t>
            </a:r>
            <a:r>
              <a:rPr lang="en-US" sz="2000" dirty="0"/>
              <a:t>26</a:t>
            </a:r>
            <a:r>
              <a:rPr lang="en-US" sz="3200" dirty="0"/>
              <a:t> “Look at the birds of the sky, that they do not sow, nor reap, nor gather crops into barns, and yet your heavenly Father feeds them. Are you not much more important than they? </a:t>
            </a:r>
            <a:r>
              <a:rPr lang="en-US" sz="2000" dirty="0"/>
              <a:t>27</a:t>
            </a:r>
            <a:r>
              <a:rPr lang="en-US" sz="3200" dirty="0"/>
              <a:t> “And which of you by worrying can add a single day to his life’s span? </a:t>
            </a:r>
          </a:p>
        </p:txBody>
      </p:sp>
    </p:spTree>
    <p:extLst>
      <p:ext uri="{BB962C8B-B14F-4D97-AF65-F5344CB8AC3E}">
        <p14:creationId xmlns:p14="http://schemas.microsoft.com/office/powerpoint/2010/main" val="3586953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Matthew 6:25-34</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buNone/>
            </a:pPr>
            <a:r>
              <a:rPr lang="en-US" sz="2000" dirty="0"/>
              <a:t>28</a:t>
            </a:r>
            <a:r>
              <a:rPr lang="en-US" sz="3200" dirty="0"/>
              <a:t> “And why are you worried about clothing? Notice how the lilies of the field grow; they do not labor nor do they spin thread for cloth, </a:t>
            </a:r>
            <a:r>
              <a:rPr lang="en-US" sz="2000" dirty="0"/>
              <a:t>29</a:t>
            </a:r>
            <a:r>
              <a:rPr lang="en-US" sz="3200" dirty="0"/>
              <a:t> yet I say to you that not even Solomon in all his glory clothed himself like one of these. </a:t>
            </a:r>
            <a:r>
              <a:rPr lang="en-US" sz="2000" dirty="0"/>
              <a:t>30</a:t>
            </a:r>
            <a:r>
              <a:rPr lang="en-US" sz="3200" dirty="0"/>
              <a:t> “But if God so clothes the grass of the field, which is alive today and tomorrow is thrown into the furnace, will He not much more clothe you? You of little faith! </a:t>
            </a:r>
          </a:p>
        </p:txBody>
      </p:sp>
    </p:spTree>
    <p:extLst>
      <p:ext uri="{BB962C8B-B14F-4D97-AF65-F5344CB8AC3E}">
        <p14:creationId xmlns:p14="http://schemas.microsoft.com/office/powerpoint/2010/main" val="266858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Matthew 6:25-34</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buNone/>
            </a:pPr>
            <a:r>
              <a:rPr lang="en-US" sz="2000" dirty="0"/>
              <a:t>31</a:t>
            </a:r>
            <a:r>
              <a:rPr lang="en-US" sz="3200" dirty="0"/>
              <a:t> “Do not worry then, saying, ‘What are we to eat?’ or ‘What are we to drink?’ or ‘What are we to wear for clothing?’ </a:t>
            </a:r>
            <a:r>
              <a:rPr lang="en-US" sz="2000" dirty="0"/>
              <a:t>32</a:t>
            </a:r>
            <a:r>
              <a:rPr lang="en-US" sz="3200" dirty="0"/>
              <a:t> “For the Gentiles eagerly seek all these things; for your heavenly Father knows that you need all these things. </a:t>
            </a:r>
            <a:r>
              <a:rPr lang="en-US" sz="2000" dirty="0"/>
              <a:t>33</a:t>
            </a:r>
            <a:r>
              <a:rPr lang="en-US" sz="3200" dirty="0"/>
              <a:t> “But seek first His kingdom and His righteousness, and all these things will be provided to you. </a:t>
            </a:r>
            <a:r>
              <a:rPr lang="en-US" sz="2000" dirty="0"/>
              <a:t>34</a:t>
            </a:r>
            <a:r>
              <a:rPr lang="en-US" sz="3200" dirty="0"/>
              <a:t> “So do not worry about tomorrow; for tomorrow will worry about itself. Each day has enough trouble of its own.</a:t>
            </a:r>
          </a:p>
        </p:txBody>
      </p:sp>
    </p:spTree>
    <p:extLst>
      <p:ext uri="{BB962C8B-B14F-4D97-AF65-F5344CB8AC3E}">
        <p14:creationId xmlns:p14="http://schemas.microsoft.com/office/powerpoint/2010/main" val="1326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0" y="1108796"/>
            <a:ext cx="12015537" cy="1293028"/>
          </a:xfrm>
        </p:spPr>
        <p:txBody>
          <a:bodyPr>
            <a:normAutofit/>
          </a:bodyPr>
          <a:lstStyle/>
          <a:p>
            <a:r>
              <a:rPr lang="en-US" sz="4800" dirty="0"/>
              <a:t>It’s okay to Struggle</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r>
              <a:rPr lang="en-US" sz="2400" dirty="0">
                <a:effectLst/>
                <a:ea typeface="Calibri" panose="020F0502020204030204" pitchFamily="34" charset="0"/>
                <a:cs typeface="Times New Roman" panose="02020603050405020304" pitchFamily="18" charset="0"/>
              </a:rPr>
              <a:t>To be human is to </a:t>
            </a:r>
            <a:r>
              <a:rPr lang="en-US" sz="2400" dirty="0">
                <a:ea typeface="Calibri" panose="020F0502020204030204" pitchFamily="34" charset="0"/>
                <a:cs typeface="Times New Roman" panose="02020603050405020304" pitchFamily="18" charset="0"/>
              </a:rPr>
              <a:t>experience pain and struggle – perhaps this is why God named his people Israel</a:t>
            </a:r>
          </a:p>
          <a:p>
            <a:r>
              <a:rPr lang="en-US" sz="2400" dirty="0">
                <a:effectLst/>
                <a:ea typeface="Calibri" panose="020F0502020204030204" pitchFamily="34" charset="0"/>
                <a:cs typeface="Times New Roman" panose="02020603050405020304" pitchFamily="18" charset="0"/>
              </a:rPr>
              <a:t>Mental health problems are very common</a:t>
            </a:r>
          </a:p>
          <a:p>
            <a:r>
              <a:rPr lang="en-US" sz="2400" dirty="0">
                <a:ea typeface="Calibri" panose="020F0502020204030204" pitchFamily="34" charset="0"/>
                <a:cs typeface="Times New Roman" panose="02020603050405020304" pitchFamily="18" charset="0"/>
              </a:rPr>
              <a:t>God/Jesus is not disappointed.</a:t>
            </a:r>
          </a:p>
          <a:p>
            <a:r>
              <a:rPr lang="en-US" sz="2400" dirty="0">
                <a:effectLst/>
                <a:ea typeface="Calibri" panose="020F0502020204030204" pitchFamily="34" charset="0"/>
                <a:cs typeface="Times New Roman" panose="02020603050405020304" pitchFamily="18" charset="0"/>
              </a:rPr>
              <a:t>Worry is an active attempt at control, not just a feeling</a:t>
            </a:r>
          </a:p>
          <a:p>
            <a:r>
              <a:rPr lang="en-US" sz="2400" dirty="0">
                <a:cs typeface="Times New Roman" panose="02020603050405020304" pitchFamily="18" charset="0"/>
              </a:rPr>
              <a:t>Heb 4:15-16 </a:t>
            </a:r>
            <a:r>
              <a:rPr lang="en-US" sz="2400" dirty="0"/>
              <a:t>For we do not have a high priest who is unable to empathize with our weaknesses, but we have one who has been tempted in every way, just as we are—yet he did not sin.</a:t>
            </a:r>
            <a:r>
              <a:rPr lang="en-US" sz="2400" b="0" i="0" u="none" strike="noStrike" dirty="0">
                <a:solidFill>
                  <a:srgbClr val="000000"/>
                </a:solidFill>
                <a:effectLst/>
              </a:rPr>
              <a:t> </a:t>
            </a:r>
            <a:r>
              <a:rPr lang="en-US" sz="2400" b="1" i="0" u="none" strike="noStrike" baseline="30000" dirty="0">
                <a:effectLst/>
              </a:rPr>
              <a:t> </a:t>
            </a:r>
            <a:r>
              <a:rPr lang="en-US" sz="2400" b="0" i="0" u="none" strike="noStrike" dirty="0">
                <a:effectLst/>
              </a:rPr>
              <a:t>Let us then approach God’s throne of grace with confidence, so that we may receive mercy and find grace to help us in our time of need.</a:t>
            </a:r>
            <a:endParaRPr lang="en-US" sz="3200" dirty="0"/>
          </a:p>
        </p:txBody>
      </p:sp>
    </p:spTree>
    <p:extLst>
      <p:ext uri="{BB962C8B-B14F-4D97-AF65-F5344CB8AC3E}">
        <p14:creationId xmlns:p14="http://schemas.microsoft.com/office/powerpoint/2010/main" val="204003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0" y="1108796"/>
            <a:ext cx="12015537" cy="1293028"/>
          </a:xfrm>
        </p:spPr>
        <p:txBody>
          <a:bodyPr>
            <a:normAutofit fontScale="90000"/>
          </a:bodyPr>
          <a:lstStyle/>
          <a:p>
            <a:r>
              <a:rPr lang="en-US" sz="4800" dirty="0"/>
              <a:t>You aren’t your emotions or experiences</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r>
              <a:rPr lang="en-US" sz="3200" i="1" dirty="0">
                <a:effectLst/>
                <a:ea typeface="Calibri" panose="020F0502020204030204" pitchFamily="34" charset="0"/>
                <a:cs typeface="Times New Roman" panose="02020603050405020304" pitchFamily="18" charset="0"/>
              </a:rPr>
              <a:t>Your identity is in Christ, not your struggle</a:t>
            </a:r>
          </a:p>
          <a:p>
            <a:pPr lvl="1"/>
            <a:r>
              <a:rPr lang="en-US" sz="1800" i="1" dirty="0">
                <a:ea typeface="Calibri" panose="020F0502020204030204" pitchFamily="34" charset="0"/>
                <a:cs typeface="Times New Roman" panose="02020603050405020304" pitchFamily="18" charset="0"/>
              </a:rPr>
              <a:t>Scripture tells us that we are citizens of heaven</a:t>
            </a:r>
          </a:p>
          <a:p>
            <a:pPr lvl="1"/>
            <a:r>
              <a:rPr lang="en-US" sz="1800" i="1" dirty="0">
                <a:effectLst/>
                <a:ea typeface="Calibri" panose="020F0502020204030204" pitchFamily="34" charset="0"/>
                <a:cs typeface="Times New Roman" panose="02020603050405020304" pitchFamily="18" charset="0"/>
              </a:rPr>
              <a:t>Our feelings are not the same as our </a:t>
            </a:r>
            <a:r>
              <a:rPr lang="en-US" sz="1800" i="1" dirty="0">
                <a:ea typeface="Calibri" panose="020F0502020204030204" pitchFamily="34" charset="0"/>
                <a:cs typeface="Times New Roman" panose="02020603050405020304" pitchFamily="18" charset="0"/>
              </a:rPr>
              <a:t>identity.  </a:t>
            </a:r>
          </a:p>
          <a:p>
            <a:pPr lvl="1"/>
            <a:r>
              <a:rPr lang="en-US" sz="1800" i="1" dirty="0">
                <a:effectLst/>
                <a:ea typeface="Calibri" panose="020F0502020204030204" pitchFamily="34" charset="0"/>
                <a:cs typeface="Times New Roman" panose="02020603050405020304" pitchFamily="18" charset="0"/>
              </a:rPr>
              <a:t>Feelings change constantly, our being a son or daughter of the King of Kings does not change</a:t>
            </a:r>
          </a:p>
          <a:p>
            <a:r>
              <a:rPr lang="en-US" sz="3200" i="1" dirty="0">
                <a:effectLst/>
                <a:ea typeface="Calibri" panose="020F0502020204030204" pitchFamily="34" charset="0"/>
                <a:cs typeface="Times New Roman" panose="02020603050405020304" pitchFamily="18" charset="0"/>
              </a:rPr>
              <a:t>What you focus on and feed gets bigger</a:t>
            </a:r>
          </a:p>
          <a:p>
            <a:pPr lvl="1"/>
            <a:r>
              <a:rPr lang="en-US" sz="1800" dirty="0"/>
              <a:t>Our focus often determines our direction</a:t>
            </a:r>
          </a:p>
          <a:p>
            <a:pPr lvl="1"/>
            <a:r>
              <a:rPr lang="en-US" sz="1800" i="1" dirty="0">
                <a:effectLst/>
                <a:ea typeface="Calibri" panose="020F0502020204030204" pitchFamily="34" charset="0"/>
                <a:cs typeface="Times New Roman" panose="02020603050405020304" pitchFamily="18" charset="0"/>
              </a:rPr>
              <a:t>What are we allowing to take up </a:t>
            </a:r>
            <a:r>
              <a:rPr lang="en-US" sz="1800" i="1" dirty="0" err="1">
                <a:effectLst/>
                <a:ea typeface="Calibri" panose="020F0502020204030204" pitchFamily="34" charset="0"/>
                <a:cs typeface="Times New Roman" panose="02020603050405020304" pitchFamily="18" charset="0"/>
              </a:rPr>
              <a:t>realestate</a:t>
            </a:r>
            <a:r>
              <a:rPr lang="en-US" sz="1800" i="1" dirty="0">
                <a:ea typeface="Calibri" panose="020F0502020204030204" pitchFamily="34" charset="0"/>
                <a:cs typeface="Times New Roman" panose="02020603050405020304" pitchFamily="18" charset="0"/>
              </a:rPr>
              <a:t> in our minds? (is it worship or worry?)</a:t>
            </a:r>
          </a:p>
          <a:p>
            <a:pPr lvl="1"/>
            <a:r>
              <a:rPr lang="en-US" sz="1800" i="1" dirty="0">
                <a:effectLst/>
                <a:ea typeface="Calibri" panose="020F0502020204030204" pitchFamily="34" charset="0"/>
                <a:cs typeface="Times New Roman" panose="02020603050405020304" pitchFamily="18" charset="0"/>
              </a:rPr>
              <a:t>Worship and worry cannot exist at the same time</a:t>
            </a:r>
            <a:endParaRPr lang="en-US" sz="3000" i="1" dirty="0">
              <a:effectLst/>
              <a:ea typeface="Calibri" panose="020F0502020204030204" pitchFamily="34" charset="0"/>
              <a:cs typeface="Times New Roman" panose="02020603050405020304" pitchFamily="18" charset="0"/>
            </a:endParaRPr>
          </a:p>
          <a:p>
            <a:endParaRPr lang="en-US" sz="3000" i="1" dirty="0">
              <a:effectLst/>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158437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0" y="124691"/>
            <a:ext cx="12015537" cy="1293028"/>
          </a:xfrm>
        </p:spPr>
        <p:txBody>
          <a:bodyPr>
            <a:normAutofit/>
          </a:bodyPr>
          <a:lstStyle/>
          <a:p>
            <a:r>
              <a:rPr lang="en-US" sz="4800" dirty="0"/>
              <a:t>Being Convinced that God is good</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Be convinced that the Ultimate Truth behind all things is a Loving Father and you are His beloved child</a:t>
            </a:r>
          </a:p>
          <a:p>
            <a:r>
              <a:rPr lang="en-US" sz="2400" dirty="0"/>
              <a:t>This allows us to let go of our attempts to control through worry</a:t>
            </a:r>
          </a:p>
          <a:p>
            <a:r>
              <a:rPr lang="en-US" sz="2400" dirty="0"/>
              <a:t>Romans 5:8</a:t>
            </a:r>
          </a:p>
          <a:p>
            <a:pPr marL="0" indent="0" algn="ctr">
              <a:buNone/>
            </a:pPr>
            <a:r>
              <a:rPr lang="en-US" sz="2400" dirty="0"/>
              <a:t>“</a:t>
            </a:r>
            <a:r>
              <a:rPr lang="en-US" sz="2400" b="0" i="0" u="none" strike="noStrike" dirty="0">
                <a:effectLst/>
              </a:rPr>
              <a:t>But God demonstrates his own love for us in this: While we were still sinners, Christ died for us.”</a:t>
            </a:r>
            <a:endParaRPr lang="en-US" sz="2400" dirty="0"/>
          </a:p>
        </p:txBody>
      </p:sp>
    </p:spTree>
    <p:extLst>
      <p:ext uri="{BB962C8B-B14F-4D97-AF65-F5344CB8AC3E}">
        <p14:creationId xmlns:p14="http://schemas.microsoft.com/office/powerpoint/2010/main" val="237229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From Surrender to seeking</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Once we’ve </a:t>
            </a:r>
            <a:r>
              <a:rPr lang="en-US" sz="2400" b="1" dirty="0"/>
              <a:t>SURRENDERED CONTROL</a:t>
            </a:r>
            <a:r>
              <a:rPr lang="en-US" sz="2400" dirty="0"/>
              <a:t>, then we need to </a:t>
            </a:r>
            <a:r>
              <a:rPr lang="en-US" sz="2400" b="1" dirty="0"/>
              <a:t>SEEK THE KINGDOM</a:t>
            </a:r>
          </a:p>
          <a:p>
            <a:pPr marL="0" indent="0" algn="ctr">
              <a:buNone/>
            </a:pPr>
            <a:endParaRPr lang="en-US" sz="2400" dirty="0"/>
          </a:p>
          <a:p>
            <a:pPr marL="0" indent="0" algn="ctr">
              <a:buNone/>
            </a:pPr>
            <a:r>
              <a:rPr lang="en-US" sz="2400" b="1" i="1" u="sng" dirty="0"/>
              <a:t>So how do we do this?</a:t>
            </a:r>
          </a:p>
          <a:p>
            <a:r>
              <a:rPr lang="en-US" sz="2400" dirty="0"/>
              <a:t>Eyes FIXED on the ONE who designed us to have emotions, who made us human</a:t>
            </a:r>
          </a:p>
          <a:p>
            <a:r>
              <a:rPr lang="en-US" sz="2400" dirty="0"/>
              <a:t>Our emotions help us to connect with others and God…look at David.  He had all sorts of emotions!</a:t>
            </a:r>
          </a:p>
          <a:p>
            <a:r>
              <a:rPr lang="en-US" sz="2400" dirty="0"/>
              <a:t>Focusing more on God’s rule rather than our white knuckling attempts to control</a:t>
            </a:r>
          </a:p>
          <a:p>
            <a:r>
              <a:rPr lang="en-US" sz="2400" dirty="0"/>
              <a:t>Shifting from  “why me” to “How is God using this experience for HIS glory and renown?”</a:t>
            </a:r>
          </a:p>
          <a:p>
            <a:pPr marL="0" indent="0">
              <a:buNone/>
            </a:pPr>
            <a:endParaRPr lang="en-US" sz="2400" dirty="0"/>
          </a:p>
        </p:txBody>
      </p:sp>
    </p:spTree>
    <p:extLst>
      <p:ext uri="{BB962C8B-B14F-4D97-AF65-F5344CB8AC3E}">
        <p14:creationId xmlns:p14="http://schemas.microsoft.com/office/powerpoint/2010/main" val="385622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Live in the Present</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pPr marL="0" indent="0" algn="ctr">
              <a:buNone/>
            </a:pPr>
            <a:r>
              <a:rPr lang="en-US" sz="2400" dirty="0"/>
              <a:t>Mt 6:34 “So do not worry about tomorrow, for tomorrow will worry about itself. Each day has enough trouble of its own.”</a:t>
            </a:r>
          </a:p>
          <a:p>
            <a:pPr marL="0" indent="0" algn="ctr">
              <a:buNone/>
            </a:pPr>
            <a:endParaRPr lang="en-US" sz="2400" dirty="0"/>
          </a:p>
          <a:p>
            <a:r>
              <a:rPr lang="en-US" sz="2400" dirty="0"/>
              <a:t>”We find a new relationship with life when we treat every moment as sacred. It is not what we get from each moment, but what we bring to it. We make each moment count.”</a:t>
            </a:r>
          </a:p>
          <a:p>
            <a:r>
              <a:rPr lang="en-US" sz="2400" dirty="0"/>
              <a:t>Living in the moment vs. Living for the moment</a:t>
            </a:r>
          </a:p>
          <a:p>
            <a:r>
              <a:rPr lang="en-US" sz="2400" dirty="0"/>
              <a:t>Life is only lived </a:t>
            </a:r>
            <a:r>
              <a:rPr lang="en-US" sz="2400" i="1" dirty="0"/>
              <a:t>now</a:t>
            </a:r>
            <a:r>
              <a:rPr lang="en-US" sz="2400" dirty="0"/>
              <a:t>, God is only experienced </a:t>
            </a:r>
            <a:r>
              <a:rPr lang="en-US" sz="2400" i="1" dirty="0"/>
              <a:t>now</a:t>
            </a:r>
          </a:p>
          <a:p>
            <a:r>
              <a:rPr lang="en-US" sz="2400" dirty="0"/>
              <a:t>Being present in the here and now and soaking in moments God has created for us to grow and flourish in and through</a:t>
            </a:r>
          </a:p>
          <a:p>
            <a:r>
              <a:rPr lang="en-US" sz="2400" dirty="0"/>
              <a:t>Worry takes us out of the present and causes us to ”Time Travel” (worrying about the past or the future)</a:t>
            </a:r>
          </a:p>
          <a:p>
            <a:endParaRPr lang="en-US" sz="2400" dirty="0"/>
          </a:p>
          <a:p>
            <a:pPr marL="0" indent="0" algn="ctr">
              <a:buNone/>
            </a:pPr>
            <a:endParaRPr lang="en-US" sz="2400" dirty="0"/>
          </a:p>
          <a:p>
            <a:pPr marL="0" indent="0">
              <a:buNone/>
            </a:pPr>
            <a:endParaRPr lang="en-US" sz="2400" dirty="0"/>
          </a:p>
        </p:txBody>
      </p:sp>
    </p:spTree>
    <p:extLst>
      <p:ext uri="{BB962C8B-B14F-4D97-AF65-F5344CB8AC3E}">
        <p14:creationId xmlns:p14="http://schemas.microsoft.com/office/powerpoint/2010/main" val="134829190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376</TotalTime>
  <Words>1723</Words>
  <Application>Microsoft Macintosh PowerPoint</Application>
  <PresentationFormat>Widescreen</PresentationFormat>
  <Paragraphs>109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system-ui</vt:lpstr>
      <vt:lpstr>Vapor Trail</vt:lpstr>
      <vt:lpstr>Fear, Faith, &amp; following Jesus, pt. 2</vt:lpstr>
      <vt:lpstr>Matthew 6:25-34</vt:lpstr>
      <vt:lpstr>Matthew 6:25-34</vt:lpstr>
      <vt:lpstr>Matthew 6:25-34</vt:lpstr>
      <vt:lpstr>It’s okay to Struggle</vt:lpstr>
      <vt:lpstr>You aren’t your emotions or experiences</vt:lpstr>
      <vt:lpstr>Being Convinced that God is good</vt:lpstr>
      <vt:lpstr>From Surrender to seeking</vt:lpstr>
      <vt:lpstr>Live in the Present</vt:lpstr>
      <vt:lpstr>Embracing Uncertainty and Dialectics</vt:lpstr>
      <vt:lpstr>Presence with God</vt:lpstr>
      <vt:lpstr>Presence with God</vt:lpstr>
      <vt:lpstr>Thankful Service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liberatingcounselingservices@gmail.com</dc:creator>
  <cp:lastModifiedBy>liberatingcounselingservices@gmail.com</cp:lastModifiedBy>
  <cp:revision>19</cp:revision>
  <cp:lastPrinted>2023-11-12T01:09:59Z</cp:lastPrinted>
  <dcterms:created xsi:type="dcterms:W3CDTF">2023-11-07T00:34:04Z</dcterms:created>
  <dcterms:modified xsi:type="dcterms:W3CDTF">2023-11-25T23:40:05Z</dcterms:modified>
</cp:coreProperties>
</file>