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75" r:id="rId4"/>
    <p:sldId id="276" r:id="rId5"/>
    <p:sldId id="277" r:id="rId6"/>
    <p:sldId id="272" r:id="rId7"/>
    <p:sldId id="264" r:id="rId8"/>
    <p:sldId id="259" r:id="rId9"/>
    <p:sldId id="258" r:id="rId10"/>
    <p:sldId id="269" r:id="rId11"/>
    <p:sldId id="270" r:id="rId12"/>
    <p:sldId id="261" r:id="rId13"/>
    <p:sldId id="278" r:id="rId14"/>
    <p:sldId id="280" r:id="rId15"/>
    <p:sldId id="267"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E72F-D7AD-A948-96C8-7F5A8F981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BD423A-8677-7A00-32CF-8690EDF27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826C7-936D-FC69-8C8C-670BE9C10169}"/>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4956D958-27C9-FE44-01B3-7026CC7BD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D9E97-F0C7-E065-C357-C4CE2A2A249C}"/>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404652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44B9-4833-C587-0EE8-0000775438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971279-38DF-8DBA-ADD8-193816393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9CFB3-5902-6FBF-4A9D-30F53CCEF260}"/>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36E2CD01-3377-D818-3D95-E002B658C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A2144-11C7-7F83-52E5-97F000DF767D}"/>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112475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72859-86AC-47F7-ECA5-1A6ADE4E2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9951F6-74FB-0180-B812-B4393AA26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94B38-1C74-39D9-430A-11F70AB6663E}"/>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36981F3E-33BA-69FC-1360-395FF91A3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4FC4A-2F6C-D6C1-6496-9F6B9B1B8313}"/>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428605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CE11-DC34-BD4B-CD77-B217F3BEF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B01784-21E0-543B-C589-3520021DE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2C447-473F-DE6B-5685-D83FC2163CDA}"/>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6B31818D-268D-6148-8ED6-DCDB59EFA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78BC5-6BD1-430F-F743-BEF58BA808F0}"/>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368816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327B-9BB0-5E9F-F6AB-33823F5F9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6FB3D-309F-86B6-8064-8C5FD252A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4207A-771A-08C9-4D31-D8BC1F3B557A}"/>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011C2667-A0BA-349C-3F17-7489428B8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29FA9-EE34-4432-33C1-D8F93A00D3F0}"/>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424700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DDE7-C257-CA66-0837-BAA981319B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E718E-793F-EA10-08D5-B6AD0F2AB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B076E-3DA6-C26C-52CA-9979C4F59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E1C1F4-019C-87F4-68CE-45D9C2A4E91B}"/>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6" name="Footer Placeholder 5">
            <a:extLst>
              <a:ext uri="{FF2B5EF4-FFF2-40B4-BE49-F238E27FC236}">
                <a16:creationId xmlns:a16="http://schemas.microsoft.com/office/drawing/2014/main" id="{C7E13330-F644-3C81-7122-D328C88CE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D5ABA-BCE2-1DA8-77AE-3D88360F2C52}"/>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155267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4919-AD27-E662-A6D0-3ECDCC14B7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C9A52-E621-D376-D66F-64C013D40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F899F-7248-1020-C12E-34AB8FD8D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5EFDA4-0DAB-ED38-EF6B-895E8E01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5746B-FE33-4414-A44C-A44CD66A7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499D-5149-76E6-50AE-49FE2D373BE6}"/>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8" name="Footer Placeholder 7">
            <a:extLst>
              <a:ext uri="{FF2B5EF4-FFF2-40B4-BE49-F238E27FC236}">
                <a16:creationId xmlns:a16="http://schemas.microsoft.com/office/drawing/2014/main" id="{3FD3C926-EF78-4B34-5D71-21A5CECF8B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FEE0C-822C-24BC-6942-43A8814A3E84}"/>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52298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1F58-8F4F-E66C-55A2-85622D830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493397-82B4-C53E-C8AB-BFF1A364B355}"/>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4" name="Footer Placeholder 3">
            <a:extLst>
              <a:ext uri="{FF2B5EF4-FFF2-40B4-BE49-F238E27FC236}">
                <a16:creationId xmlns:a16="http://schemas.microsoft.com/office/drawing/2014/main" id="{3E3BCEFF-8F5E-176D-1ADB-D13E68E6B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79D33-91C0-602E-227D-4C974B919E5C}"/>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415465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107BB-5BB2-A6BD-229D-7E2E070F383E}"/>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3" name="Footer Placeholder 2">
            <a:extLst>
              <a:ext uri="{FF2B5EF4-FFF2-40B4-BE49-F238E27FC236}">
                <a16:creationId xmlns:a16="http://schemas.microsoft.com/office/drawing/2014/main" id="{D8866ED1-E5F6-4BDE-3C84-958BBBB93A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68675-71EC-908F-8169-B8F0D6629230}"/>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288343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E400-D037-8062-237F-E049C6538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FCB0AB-609C-A4B8-820C-3FC1F03D2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CCA3D-10CE-1683-8FAD-BBCF202DA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731AD-7117-B096-9C67-6D0EE659F717}"/>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6" name="Footer Placeholder 5">
            <a:extLst>
              <a:ext uri="{FF2B5EF4-FFF2-40B4-BE49-F238E27FC236}">
                <a16:creationId xmlns:a16="http://schemas.microsoft.com/office/drawing/2014/main" id="{5B18BA7C-42E6-89B2-05EF-DBD0F060E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488FA-8BFB-AE1A-CD64-B6D603AE5D6C}"/>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9207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DFBB-FD4C-626B-05F0-49EA15908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B2914-B28A-7704-BC49-BCFEAD3D9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FF22F-78F4-1E07-90F4-7CB385129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885C-89D1-B7DF-7B9B-5EA20C91F6EE}"/>
              </a:ext>
            </a:extLst>
          </p:cNvPr>
          <p:cNvSpPr>
            <a:spLocks noGrp="1"/>
          </p:cNvSpPr>
          <p:nvPr>
            <p:ph type="dt" sz="half" idx="10"/>
          </p:nvPr>
        </p:nvSpPr>
        <p:spPr/>
        <p:txBody>
          <a:bodyPr/>
          <a:lstStyle/>
          <a:p>
            <a:fld id="{07AFC8EC-4F9E-4D1C-A79C-60AAC5622832}" type="datetimeFigureOut">
              <a:rPr lang="en-US" smtClean="0"/>
              <a:t>2/16/2024</a:t>
            </a:fld>
            <a:endParaRPr lang="en-US"/>
          </a:p>
        </p:txBody>
      </p:sp>
      <p:sp>
        <p:nvSpPr>
          <p:cNvPr id="6" name="Footer Placeholder 5">
            <a:extLst>
              <a:ext uri="{FF2B5EF4-FFF2-40B4-BE49-F238E27FC236}">
                <a16:creationId xmlns:a16="http://schemas.microsoft.com/office/drawing/2014/main" id="{BC065AC9-3229-F567-0DFD-E02550A57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5B98B-DEA5-C9CC-7CA0-1775C339E8B0}"/>
              </a:ext>
            </a:extLst>
          </p:cNvPr>
          <p:cNvSpPr>
            <a:spLocks noGrp="1"/>
          </p:cNvSpPr>
          <p:nvPr>
            <p:ph type="sldNum" sz="quarter" idx="12"/>
          </p:nvPr>
        </p:nvSpPr>
        <p:spPr/>
        <p:txBody>
          <a:bodyPr/>
          <a:lstStyle/>
          <a:p>
            <a:fld id="{FA82A978-7697-4EAA-97A9-3EA6BD9AB9AC}" type="slidenum">
              <a:rPr lang="en-US" smtClean="0"/>
              <a:t>‹#›</a:t>
            </a:fld>
            <a:endParaRPr lang="en-US"/>
          </a:p>
        </p:txBody>
      </p:sp>
    </p:spTree>
    <p:extLst>
      <p:ext uri="{BB962C8B-B14F-4D97-AF65-F5344CB8AC3E}">
        <p14:creationId xmlns:p14="http://schemas.microsoft.com/office/powerpoint/2010/main" val="25010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43AF9-C1AE-B909-2F7E-422205B42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79CEF-B719-3F75-7643-8CB48F063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EC0E5-D565-740A-897D-C610F0F3F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C8EC-4F9E-4D1C-A79C-60AAC5622832}" type="datetimeFigureOut">
              <a:rPr lang="en-US" smtClean="0"/>
              <a:t>2/16/2024</a:t>
            </a:fld>
            <a:endParaRPr lang="en-US"/>
          </a:p>
        </p:txBody>
      </p:sp>
      <p:sp>
        <p:nvSpPr>
          <p:cNvPr id="5" name="Footer Placeholder 4">
            <a:extLst>
              <a:ext uri="{FF2B5EF4-FFF2-40B4-BE49-F238E27FC236}">
                <a16:creationId xmlns:a16="http://schemas.microsoft.com/office/drawing/2014/main" id="{BDF84AF0-79EA-BAAA-4F0A-4E729E08B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17D8F-66CB-37C9-31D7-880C83AD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2A978-7697-4EAA-97A9-3EA6BD9AB9AC}" type="slidenum">
              <a:rPr lang="en-US" smtClean="0"/>
              <a:t>‹#›</a:t>
            </a:fld>
            <a:endParaRPr lang="en-US"/>
          </a:p>
        </p:txBody>
      </p:sp>
    </p:spTree>
    <p:extLst>
      <p:ext uri="{BB962C8B-B14F-4D97-AF65-F5344CB8AC3E}">
        <p14:creationId xmlns:p14="http://schemas.microsoft.com/office/powerpoint/2010/main" val="299492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blegateway.com/passage/?search=Matthew%2025%3A21&amp;version=NI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3D87-7FE5-7F71-7DE0-492C07F36383}"/>
              </a:ext>
            </a:extLst>
          </p:cNvPr>
          <p:cNvSpPr>
            <a:spLocks noGrp="1"/>
          </p:cNvSpPr>
          <p:nvPr>
            <p:ph type="title"/>
          </p:nvPr>
        </p:nvSpPr>
        <p:spPr/>
        <p:txBody>
          <a:bodyPr>
            <a:normAutofit fontScale="90000"/>
          </a:bodyPr>
          <a:lstStyle/>
          <a:p>
            <a:r>
              <a:rPr lang="en-US" dirty="0"/>
              <a:t>Complementarian </a:t>
            </a:r>
            <a:br>
              <a:rPr lang="en-US" dirty="0"/>
            </a:br>
            <a:r>
              <a:rPr lang="en-US" dirty="0"/>
              <a:t>The Who, What, When, Where and Why and How</a:t>
            </a:r>
          </a:p>
        </p:txBody>
      </p:sp>
      <p:pic>
        <p:nvPicPr>
          <p:cNvPr id="5" name="Content Placeholder 4">
            <a:extLst>
              <a:ext uri="{FF2B5EF4-FFF2-40B4-BE49-F238E27FC236}">
                <a16:creationId xmlns:a16="http://schemas.microsoft.com/office/drawing/2014/main" id="{7C639DEF-780B-4728-A6B7-8DEF56BC7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579" y="1825625"/>
            <a:ext cx="7728841" cy="4351338"/>
          </a:xfrm>
        </p:spPr>
      </p:pic>
    </p:spTree>
    <p:extLst>
      <p:ext uri="{BB962C8B-B14F-4D97-AF65-F5344CB8AC3E}">
        <p14:creationId xmlns:p14="http://schemas.microsoft.com/office/powerpoint/2010/main" val="383122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1B0F-1734-E6A7-32C0-4636A159D893}"/>
              </a:ext>
            </a:extLst>
          </p:cNvPr>
          <p:cNvSpPr>
            <a:spLocks noGrp="1"/>
          </p:cNvSpPr>
          <p:nvPr>
            <p:ph type="title"/>
          </p:nvPr>
        </p:nvSpPr>
        <p:spPr/>
        <p:txBody>
          <a:bodyPr/>
          <a:lstStyle/>
          <a:p>
            <a:r>
              <a:rPr lang="en-US" dirty="0"/>
              <a:t>Read Ecclesiastes, </a:t>
            </a:r>
            <a:br>
              <a:rPr lang="en-US" dirty="0"/>
            </a:br>
            <a:r>
              <a:rPr lang="en-US" dirty="0"/>
              <a:t>A man writes from a mans view point</a:t>
            </a:r>
          </a:p>
        </p:txBody>
      </p:sp>
      <p:sp>
        <p:nvSpPr>
          <p:cNvPr id="3" name="Content Placeholder 2">
            <a:extLst>
              <a:ext uri="{FF2B5EF4-FFF2-40B4-BE49-F238E27FC236}">
                <a16:creationId xmlns:a16="http://schemas.microsoft.com/office/drawing/2014/main" id="{436A6C36-715A-93F2-2B15-C99C9415F1C0}"/>
              </a:ext>
            </a:extLst>
          </p:cNvPr>
          <p:cNvSpPr>
            <a:spLocks noGrp="1"/>
          </p:cNvSpPr>
          <p:nvPr>
            <p:ph idx="1"/>
          </p:nvPr>
        </p:nvSpPr>
        <p:spPr/>
        <p:txBody>
          <a:bodyPr>
            <a:normAutofit/>
          </a:bodyPr>
          <a:lstStyle/>
          <a:p>
            <a:r>
              <a:rPr lang="en-US" dirty="0" err="1"/>
              <a:t>Ecc</a:t>
            </a:r>
            <a:r>
              <a:rPr lang="en-US" dirty="0"/>
              <a:t> 3:22 </a:t>
            </a:r>
            <a:r>
              <a:rPr lang="en-US" b="0" i="0" dirty="0">
                <a:solidFill>
                  <a:srgbClr val="202124"/>
                </a:solidFill>
                <a:effectLst/>
                <a:latin typeface="Google Sans"/>
              </a:rPr>
              <a:t>22 So I saw that there is nothing better than that a man should rejoice in his work, for that is his lot.</a:t>
            </a:r>
          </a:p>
          <a:p>
            <a:r>
              <a:rPr lang="en-US" dirty="0">
                <a:solidFill>
                  <a:srgbClr val="202124"/>
                </a:solidFill>
                <a:latin typeface="Google Sans"/>
              </a:rPr>
              <a:t>This alludes to there is something inside a man that is a drive to work.</a:t>
            </a:r>
          </a:p>
          <a:p>
            <a:r>
              <a:rPr lang="en-US" dirty="0">
                <a:solidFill>
                  <a:srgbClr val="202124"/>
                </a:solidFill>
                <a:latin typeface="Google Sans"/>
              </a:rPr>
              <a:t>Solomon is discussing a mans fulfillment in life</a:t>
            </a:r>
          </a:p>
          <a:p>
            <a:r>
              <a:rPr lang="en-US" dirty="0">
                <a:solidFill>
                  <a:srgbClr val="202124"/>
                </a:solidFill>
                <a:latin typeface="Google Sans"/>
              </a:rPr>
              <a:t>What he should be doing and giving his energy to</a:t>
            </a:r>
          </a:p>
        </p:txBody>
      </p:sp>
    </p:spTree>
    <p:extLst>
      <p:ext uri="{BB962C8B-B14F-4D97-AF65-F5344CB8AC3E}">
        <p14:creationId xmlns:p14="http://schemas.microsoft.com/office/powerpoint/2010/main" val="147000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1D81A-1146-81CA-70C4-BCFB1924B5CF}"/>
              </a:ext>
            </a:extLst>
          </p:cNvPr>
          <p:cNvSpPr>
            <a:spLocks noGrp="1"/>
          </p:cNvSpPr>
          <p:nvPr>
            <p:ph idx="4294967295"/>
          </p:nvPr>
        </p:nvSpPr>
        <p:spPr>
          <a:xfrm>
            <a:off x="0" y="228600"/>
            <a:ext cx="10515600" cy="6236855"/>
          </a:xfrm>
        </p:spPr>
        <p:txBody>
          <a:bodyPr>
            <a:normAutofit fontScale="92500" lnSpcReduction="10000"/>
          </a:bodyPr>
          <a:lstStyle/>
          <a:p>
            <a:r>
              <a:rPr lang="en-US" dirty="0"/>
              <a:t>A </a:t>
            </a:r>
            <a:r>
              <a:rPr lang="en-US" dirty="0" err="1"/>
              <a:t>Womans</a:t>
            </a:r>
            <a:r>
              <a:rPr lang="en-US" dirty="0"/>
              <a:t> fulfillment 	Also her purpose</a:t>
            </a:r>
          </a:p>
          <a:p>
            <a:r>
              <a:rPr lang="en-US" dirty="0"/>
              <a:t>Prov 31</a:t>
            </a:r>
          </a:p>
          <a:p>
            <a:endParaRPr lang="en-US" dirty="0"/>
          </a:p>
          <a:p>
            <a:r>
              <a:rPr lang="en-US" dirty="0"/>
              <a:t>Trustworthiness</a:t>
            </a:r>
          </a:p>
          <a:p>
            <a:r>
              <a:rPr lang="en-US" dirty="0"/>
              <a:t>Being a blessing to others</a:t>
            </a:r>
          </a:p>
          <a:p>
            <a:r>
              <a:rPr lang="en-US" dirty="0" err="1"/>
              <a:t>Hardwork</a:t>
            </a:r>
            <a:endParaRPr lang="en-US" dirty="0"/>
          </a:p>
          <a:p>
            <a:r>
              <a:rPr lang="en-US" dirty="0"/>
              <a:t>Resourcefulness</a:t>
            </a:r>
          </a:p>
          <a:p>
            <a:r>
              <a:rPr lang="en-US" dirty="0"/>
              <a:t>Diligence</a:t>
            </a:r>
          </a:p>
          <a:p>
            <a:r>
              <a:rPr lang="en-US" dirty="0"/>
              <a:t>Generosity</a:t>
            </a:r>
          </a:p>
          <a:p>
            <a:r>
              <a:rPr lang="en-US" dirty="0"/>
              <a:t>Having a business acumen</a:t>
            </a:r>
          </a:p>
          <a:p>
            <a:r>
              <a:rPr lang="en-US" dirty="0"/>
              <a:t>Strength</a:t>
            </a:r>
          </a:p>
          <a:p>
            <a:r>
              <a:rPr lang="en-US" dirty="0"/>
              <a:t>Dignity</a:t>
            </a:r>
          </a:p>
          <a:p>
            <a:r>
              <a:rPr lang="en-US" dirty="0"/>
              <a:t>Clothed in beauty</a:t>
            </a:r>
          </a:p>
          <a:p>
            <a:r>
              <a:rPr lang="en-US" dirty="0"/>
              <a:t>Full of wisdom</a:t>
            </a:r>
          </a:p>
        </p:txBody>
      </p:sp>
      <p:sp>
        <p:nvSpPr>
          <p:cNvPr id="4" name="TextBox 3">
            <a:extLst>
              <a:ext uri="{FF2B5EF4-FFF2-40B4-BE49-F238E27FC236}">
                <a16:creationId xmlns:a16="http://schemas.microsoft.com/office/drawing/2014/main" id="{B4065032-8AC9-912B-DCD5-17D426EA377A}"/>
              </a:ext>
            </a:extLst>
          </p:cNvPr>
          <p:cNvSpPr txBox="1"/>
          <p:nvPr/>
        </p:nvSpPr>
        <p:spPr>
          <a:xfrm>
            <a:off x="5257800" y="832961"/>
            <a:ext cx="6143624" cy="1631216"/>
          </a:xfrm>
          <a:prstGeom prst="rect">
            <a:avLst/>
          </a:prstGeom>
          <a:noFill/>
        </p:spPr>
        <p:txBody>
          <a:bodyPr wrap="square">
            <a:spAutoFit/>
          </a:bodyPr>
          <a:lstStyle/>
          <a:p>
            <a:r>
              <a:rPr lang="en-US" sz="2000" dirty="0"/>
              <a:t>Honestly there is no passage about men like that</a:t>
            </a:r>
          </a:p>
          <a:p>
            <a:r>
              <a:rPr lang="en-US" sz="2000" dirty="0"/>
              <a:t>In scripture there is a pattern of men leading</a:t>
            </a:r>
          </a:p>
          <a:p>
            <a:r>
              <a:rPr lang="en-US" sz="2000" dirty="0"/>
              <a:t>Men what is our role.</a:t>
            </a:r>
          </a:p>
          <a:p>
            <a:r>
              <a:rPr lang="en-US" sz="2000" dirty="0"/>
              <a:t>The pattern is leading, and leading in the church</a:t>
            </a:r>
          </a:p>
          <a:p>
            <a:r>
              <a:rPr lang="en-US" sz="2000" dirty="0"/>
              <a:t>Spiritually, servanthood, decision making</a:t>
            </a:r>
          </a:p>
        </p:txBody>
      </p:sp>
    </p:spTree>
    <p:extLst>
      <p:ext uri="{BB962C8B-B14F-4D97-AF65-F5344CB8AC3E}">
        <p14:creationId xmlns:p14="http://schemas.microsoft.com/office/powerpoint/2010/main" val="347179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2E56-DA75-8CED-2FB4-CCF01147BF34}"/>
              </a:ext>
            </a:extLst>
          </p:cNvPr>
          <p:cNvSpPr>
            <a:spLocks noGrp="1"/>
          </p:cNvSpPr>
          <p:nvPr>
            <p:ph type="title"/>
          </p:nvPr>
        </p:nvSpPr>
        <p:spPr/>
        <p:txBody>
          <a:bodyPr/>
          <a:lstStyle/>
          <a:p>
            <a:pPr algn="ctr"/>
            <a:r>
              <a:rPr lang="en-US" dirty="0"/>
              <a:t>Complementarian </a:t>
            </a:r>
            <a:br>
              <a:rPr lang="en-US" dirty="0"/>
            </a:br>
            <a:r>
              <a:rPr lang="en-US" dirty="0"/>
              <a:t>When		</a:t>
            </a:r>
            <a:r>
              <a:rPr lang="en-US" sz="3200" dirty="0"/>
              <a:t>Making each other better</a:t>
            </a:r>
          </a:p>
        </p:txBody>
      </p:sp>
      <p:pic>
        <p:nvPicPr>
          <p:cNvPr id="7170" name="Picture 2" descr="Why Eve Was Made from Adam's Rib - Creation Moments">
            <a:extLst>
              <a:ext uri="{FF2B5EF4-FFF2-40B4-BE49-F238E27FC236}">
                <a16:creationId xmlns:a16="http://schemas.microsoft.com/office/drawing/2014/main" id="{11AB2BB4-7927-2102-AC48-FBDA25BF4B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948" y="2490787"/>
            <a:ext cx="1819275"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956530-BF31-3D85-72CF-4C28B70B79B4}"/>
              </a:ext>
            </a:extLst>
          </p:cNvPr>
          <p:cNvSpPr txBox="1"/>
          <p:nvPr/>
        </p:nvSpPr>
        <p:spPr>
          <a:xfrm>
            <a:off x="3048000" y="2690336"/>
            <a:ext cx="6096000" cy="1754326"/>
          </a:xfrm>
          <a:prstGeom prst="rect">
            <a:avLst/>
          </a:prstGeom>
          <a:noFill/>
        </p:spPr>
        <p:txBody>
          <a:bodyPr wrap="square">
            <a:spAutoFit/>
          </a:bodyPr>
          <a:lstStyle/>
          <a:p>
            <a:r>
              <a:rPr lang="en-US" b="0" i="0" dirty="0" err="1">
                <a:solidFill>
                  <a:srgbClr val="000000"/>
                </a:solidFill>
                <a:effectLst/>
                <a:latin typeface="system-ui"/>
              </a:rPr>
              <a:t>Ecc</a:t>
            </a:r>
            <a:r>
              <a:rPr lang="en-US" b="0" i="0" dirty="0">
                <a:solidFill>
                  <a:srgbClr val="000000"/>
                </a:solidFill>
                <a:effectLst/>
                <a:latin typeface="system-ui"/>
              </a:rPr>
              <a:t> 4:12</a:t>
            </a:r>
          </a:p>
          <a:p>
            <a:r>
              <a:rPr lang="en-US" b="0" i="0" dirty="0">
                <a:solidFill>
                  <a:srgbClr val="000000"/>
                </a:solidFill>
                <a:effectLst/>
                <a:latin typeface="system-ui"/>
              </a:rPr>
              <a:t>Also, if two lie down together, they will keep warm.</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But how can one keep warm alone?</a:t>
            </a:r>
            <a:br>
              <a:rPr lang="en-US" dirty="0"/>
            </a:br>
            <a:r>
              <a:rPr lang="en-US" b="1" i="0" baseline="30000" dirty="0">
                <a:solidFill>
                  <a:srgbClr val="000000"/>
                </a:solidFill>
                <a:effectLst/>
                <a:latin typeface="system-ui"/>
              </a:rPr>
              <a:t>12 </a:t>
            </a:r>
            <a:r>
              <a:rPr lang="en-US" b="0" i="0" dirty="0">
                <a:solidFill>
                  <a:srgbClr val="000000"/>
                </a:solidFill>
                <a:effectLst/>
                <a:latin typeface="system-ui"/>
              </a:rPr>
              <a:t>Though one may be overpowered,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two can defend themselves.</a:t>
            </a:r>
            <a:br>
              <a:rPr lang="en-US" dirty="0"/>
            </a:br>
            <a:r>
              <a:rPr lang="en-US" b="0" i="0" dirty="0">
                <a:solidFill>
                  <a:srgbClr val="000000"/>
                </a:solidFill>
                <a:effectLst/>
                <a:latin typeface="system-ui"/>
              </a:rPr>
              <a:t>A cord of three strands is not quickly broken</a:t>
            </a:r>
            <a:endParaRPr lang="en-US" dirty="0"/>
          </a:p>
        </p:txBody>
      </p:sp>
    </p:spTree>
    <p:extLst>
      <p:ext uri="{BB962C8B-B14F-4D97-AF65-F5344CB8AC3E}">
        <p14:creationId xmlns:p14="http://schemas.microsoft.com/office/powerpoint/2010/main" val="249169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DDCE-6023-BAC9-415F-16A3278CCAA4}"/>
              </a:ext>
            </a:extLst>
          </p:cNvPr>
          <p:cNvSpPr>
            <a:spLocks noGrp="1"/>
          </p:cNvSpPr>
          <p:nvPr>
            <p:ph type="title"/>
          </p:nvPr>
        </p:nvSpPr>
        <p:spPr>
          <a:xfrm>
            <a:off x="838200" y="267854"/>
            <a:ext cx="10515600" cy="4756727"/>
          </a:xfrm>
        </p:spPr>
        <p:txBody>
          <a:bodyPr>
            <a:noAutofit/>
          </a:bodyPr>
          <a:lstStyle/>
          <a:p>
            <a:r>
              <a:rPr lang="en-US" sz="2800" b="0" i="0" dirty="0">
                <a:solidFill>
                  <a:srgbClr val="000000"/>
                </a:solidFill>
                <a:effectLst/>
                <a:latin typeface="system-ui"/>
              </a:rPr>
              <a:t>		</a:t>
            </a:r>
            <a:r>
              <a:rPr lang="en-US" sz="3600" b="0" i="0" dirty="0">
                <a:solidFill>
                  <a:srgbClr val="000000"/>
                </a:solidFill>
                <a:effectLst/>
                <a:latin typeface="system-ui"/>
              </a:rPr>
              <a:t>	Complementarian View </a:t>
            </a:r>
            <a:br>
              <a:rPr lang="en-US" sz="3600" b="0" i="0" dirty="0">
                <a:solidFill>
                  <a:srgbClr val="000000"/>
                </a:solidFill>
                <a:effectLst/>
                <a:latin typeface="system-ui"/>
              </a:rPr>
            </a:br>
            <a:r>
              <a:rPr lang="en-US" sz="3600" b="0" i="0" dirty="0">
                <a:solidFill>
                  <a:srgbClr val="000000"/>
                </a:solidFill>
                <a:effectLst/>
                <a:latin typeface="system-ui"/>
              </a:rPr>
              <a:t>		The Where 	 It Comes from our Heart</a:t>
            </a:r>
            <a:br>
              <a:rPr lang="en-US" sz="2800" b="0" i="0" dirty="0">
                <a:solidFill>
                  <a:srgbClr val="000000"/>
                </a:solidFill>
                <a:effectLst/>
                <a:latin typeface="system-ui"/>
              </a:rPr>
            </a:br>
            <a:br>
              <a:rPr lang="en-US" sz="2800" b="0" i="0" dirty="0">
                <a:solidFill>
                  <a:srgbClr val="000000"/>
                </a:solidFill>
                <a:effectLst/>
                <a:latin typeface="system-ui"/>
              </a:rPr>
            </a:br>
            <a:br>
              <a:rPr lang="en-US" sz="2800" b="0" i="0" dirty="0">
                <a:solidFill>
                  <a:srgbClr val="000000"/>
                </a:solidFill>
                <a:effectLst/>
                <a:latin typeface="system-ui"/>
              </a:rPr>
            </a:br>
            <a:br>
              <a:rPr lang="en-US" sz="2800" b="0" i="0" dirty="0">
                <a:solidFill>
                  <a:srgbClr val="000000"/>
                </a:solidFill>
                <a:effectLst/>
                <a:latin typeface="system-ui"/>
              </a:rPr>
            </a:br>
            <a:r>
              <a:rPr lang="en-US" sz="2800" b="0" i="0" u="none" strike="noStrike" dirty="0">
                <a:solidFill>
                  <a:srgbClr val="952004"/>
                </a:solidFill>
                <a:effectLst/>
                <a:latin typeface="system-ui"/>
                <a:hlinkClick r:id="rId2"/>
              </a:rPr>
              <a:t>Matthew 25:21</a:t>
            </a:r>
            <a:br>
              <a:rPr lang="en-US" sz="2800" dirty="0"/>
            </a:br>
            <a:r>
              <a:rPr lang="en-US" sz="2800" b="0" i="0" dirty="0">
                <a:solidFill>
                  <a:srgbClr val="000000"/>
                </a:solidFill>
                <a:effectLst/>
                <a:latin typeface="system-ui"/>
              </a:rPr>
              <a:t>“His master replied, ‘</a:t>
            </a:r>
            <a:r>
              <a:rPr lang="en-US" sz="2800" b="1" i="0" dirty="0">
                <a:solidFill>
                  <a:srgbClr val="000000"/>
                </a:solidFill>
                <a:effectLst/>
                <a:latin typeface="system-ui"/>
              </a:rPr>
              <a:t>Well</a:t>
            </a:r>
            <a:r>
              <a:rPr lang="en-US" sz="2800" b="0" i="0" dirty="0">
                <a:solidFill>
                  <a:srgbClr val="000000"/>
                </a:solidFill>
                <a:effectLst/>
                <a:latin typeface="system-ui"/>
              </a:rPr>
              <a:t> </a:t>
            </a:r>
            <a:r>
              <a:rPr lang="en-US" sz="2800" b="1" i="0" dirty="0">
                <a:solidFill>
                  <a:srgbClr val="000000"/>
                </a:solidFill>
                <a:effectLst/>
                <a:latin typeface="system-ui"/>
              </a:rPr>
              <a:t>done</a:t>
            </a:r>
            <a:r>
              <a:rPr lang="en-US" sz="2800" b="0" i="0" dirty="0">
                <a:solidFill>
                  <a:srgbClr val="000000"/>
                </a:solidFill>
                <a:effectLst/>
                <a:latin typeface="system-ui"/>
              </a:rPr>
              <a:t>, good and faithful servant! You have been faithful with a few things; I will put you in charge of many things. Come and share your master’s happiness!’</a:t>
            </a:r>
            <a:br>
              <a:rPr lang="en-US" sz="2800" b="0" i="0" dirty="0">
                <a:solidFill>
                  <a:srgbClr val="000000"/>
                </a:solidFill>
                <a:effectLst/>
                <a:latin typeface="system-ui"/>
              </a:rPr>
            </a:br>
            <a:r>
              <a:rPr lang="en-US" sz="2800" dirty="0">
                <a:solidFill>
                  <a:srgbClr val="000000"/>
                </a:solidFill>
                <a:latin typeface="system-ui"/>
              </a:rPr>
              <a:t>Servant</a:t>
            </a:r>
            <a:br>
              <a:rPr lang="en-US" sz="2800" dirty="0">
                <a:solidFill>
                  <a:srgbClr val="000000"/>
                </a:solidFill>
                <a:latin typeface="system-ui"/>
              </a:rPr>
            </a:br>
            <a:r>
              <a:rPr lang="en-US" sz="2800" b="0" i="0" dirty="0" err="1">
                <a:solidFill>
                  <a:srgbClr val="000000"/>
                </a:solidFill>
                <a:effectLst/>
                <a:latin typeface="system-ui"/>
              </a:rPr>
              <a:t>Phillipians</a:t>
            </a:r>
            <a:r>
              <a:rPr lang="en-US" sz="2800" b="0" i="0" dirty="0">
                <a:solidFill>
                  <a:srgbClr val="000000"/>
                </a:solidFill>
                <a:effectLst/>
                <a:latin typeface="system-ui"/>
              </a:rPr>
              <a:t> 2 who being very nature of God did not consider equality with God but made himself nothing taking on the very nature of a SERVANT</a:t>
            </a:r>
            <a:br>
              <a:rPr lang="en-US" sz="2800" b="0" i="0" dirty="0">
                <a:solidFill>
                  <a:srgbClr val="000000"/>
                </a:solidFill>
                <a:effectLst/>
                <a:latin typeface="system-ui"/>
              </a:rPr>
            </a:br>
            <a:endParaRPr lang="en-US" sz="2800" dirty="0"/>
          </a:p>
        </p:txBody>
      </p:sp>
      <p:pic>
        <p:nvPicPr>
          <p:cNvPr id="6146" name="Picture 2" descr="How to hear 'Well done, my good and faithful servant' | Voice">
            <a:extLst>
              <a:ext uri="{FF2B5EF4-FFF2-40B4-BE49-F238E27FC236}">
                <a16:creationId xmlns:a16="http://schemas.microsoft.com/office/drawing/2014/main" id="{7B57DD64-073B-A15B-3D47-E70A40684F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35056" y="4588123"/>
            <a:ext cx="2848696" cy="226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0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17D3-D4CC-A07A-567B-8F3688D200A7}"/>
              </a:ext>
            </a:extLst>
          </p:cNvPr>
          <p:cNvSpPr>
            <a:spLocks noGrp="1"/>
          </p:cNvSpPr>
          <p:nvPr>
            <p:ph type="title"/>
          </p:nvPr>
        </p:nvSpPr>
        <p:spPr/>
        <p:txBody>
          <a:bodyPr/>
          <a:lstStyle/>
          <a:p>
            <a:r>
              <a:rPr lang="en-US" dirty="0"/>
              <a:t>In conclusion</a:t>
            </a:r>
            <a:br>
              <a:rPr lang="en-US" dirty="0"/>
            </a:br>
            <a:r>
              <a:rPr lang="en-US" dirty="0"/>
              <a:t>Wherever your study takes you</a:t>
            </a:r>
          </a:p>
        </p:txBody>
      </p:sp>
      <p:sp>
        <p:nvSpPr>
          <p:cNvPr id="3" name="Content Placeholder 2">
            <a:extLst>
              <a:ext uri="{FF2B5EF4-FFF2-40B4-BE49-F238E27FC236}">
                <a16:creationId xmlns:a16="http://schemas.microsoft.com/office/drawing/2014/main" id="{FA43427B-67DF-738D-F174-8DF9D5BD899E}"/>
              </a:ext>
            </a:extLst>
          </p:cNvPr>
          <p:cNvSpPr>
            <a:spLocks noGrp="1"/>
          </p:cNvSpPr>
          <p:nvPr>
            <p:ph idx="1"/>
          </p:nvPr>
        </p:nvSpPr>
        <p:spPr/>
        <p:txBody>
          <a:bodyPr/>
          <a:lstStyle/>
          <a:p>
            <a:r>
              <a:rPr lang="en-US" dirty="0"/>
              <a:t>I </a:t>
            </a:r>
            <a:r>
              <a:rPr lang="en-US" dirty="0" err="1"/>
              <a:t>cor</a:t>
            </a:r>
            <a:r>
              <a:rPr lang="en-US" dirty="0"/>
              <a:t> 10:23 </a:t>
            </a:r>
            <a:r>
              <a:rPr lang="en-US" b="0" i="0" dirty="0">
                <a:solidFill>
                  <a:srgbClr val="000000"/>
                </a:solidFill>
                <a:effectLst/>
                <a:latin typeface="system-ui"/>
              </a:rPr>
              <a:t>I have the right to do anything,” you say—but not everything is </a:t>
            </a:r>
            <a:r>
              <a:rPr lang="en-US" b="1" i="0" dirty="0">
                <a:solidFill>
                  <a:srgbClr val="000000"/>
                </a:solidFill>
                <a:effectLst/>
                <a:latin typeface="system-ui"/>
              </a:rPr>
              <a:t>beneficial</a:t>
            </a:r>
            <a:r>
              <a:rPr lang="en-US" b="0" i="0" dirty="0">
                <a:solidFill>
                  <a:srgbClr val="000000"/>
                </a:solidFill>
                <a:effectLst/>
                <a:latin typeface="system-ui"/>
              </a:rPr>
              <a:t>. “I have the right to do anything”—but not everything is constructive.</a:t>
            </a:r>
          </a:p>
          <a:p>
            <a:endParaRPr lang="en-US" dirty="0"/>
          </a:p>
        </p:txBody>
      </p:sp>
    </p:spTree>
    <p:extLst>
      <p:ext uri="{BB962C8B-B14F-4D97-AF65-F5344CB8AC3E}">
        <p14:creationId xmlns:p14="http://schemas.microsoft.com/office/powerpoint/2010/main" val="421950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EFC3-8FB7-ABD5-20CF-493B65D5A3BA}"/>
              </a:ext>
            </a:extLst>
          </p:cNvPr>
          <p:cNvSpPr>
            <a:spLocks noGrp="1"/>
          </p:cNvSpPr>
          <p:nvPr>
            <p:ph type="title"/>
          </p:nvPr>
        </p:nvSpPr>
        <p:spPr>
          <a:xfrm>
            <a:off x="838200" y="203201"/>
            <a:ext cx="10515600" cy="1487488"/>
          </a:xfrm>
        </p:spPr>
        <p:txBody>
          <a:bodyPr>
            <a:normAutofit fontScale="90000"/>
          </a:bodyPr>
          <a:lstStyle/>
          <a:p>
            <a:r>
              <a:rPr lang="en-US" dirty="0"/>
              <a:t>			</a:t>
            </a:r>
            <a:r>
              <a:rPr lang="en-US" dirty="0" err="1"/>
              <a:t>Complentarian</a:t>
            </a:r>
            <a:r>
              <a:rPr lang="en-US" dirty="0"/>
              <a:t> View</a:t>
            </a:r>
            <a:br>
              <a:rPr lang="en-US" dirty="0"/>
            </a:br>
            <a:r>
              <a:rPr lang="en-US" dirty="0"/>
              <a:t>					How</a:t>
            </a:r>
            <a:br>
              <a:rPr lang="en-US" dirty="0"/>
            </a:br>
            <a:r>
              <a:rPr lang="en-US" dirty="0"/>
              <a:t>			Thinking with both hands</a:t>
            </a:r>
          </a:p>
        </p:txBody>
      </p:sp>
      <p:sp>
        <p:nvSpPr>
          <p:cNvPr id="3" name="Content Placeholder 2">
            <a:extLst>
              <a:ext uri="{FF2B5EF4-FFF2-40B4-BE49-F238E27FC236}">
                <a16:creationId xmlns:a16="http://schemas.microsoft.com/office/drawing/2014/main" id="{11B7FE80-E5F8-9BB1-C720-8E21B37AD215}"/>
              </a:ext>
            </a:extLst>
          </p:cNvPr>
          <p:cNvSpPr>
            <a:spLocks noGrp="1"/>
          </p:cNvSpPr>
          <p:nvPr>
            <p:ph idx="1"/>
          </p:nvPr>
        </p:nvSpPr>
        <p:spPr/>
        <p:txBody>
          <a:bodyPr>
            <a:normAutofit fontScale="92500" lnSpcReduction="10000"/>
          </a:bodyPr>
          <a:lstStyle/>
          <a:p>
            <a:r>
              <a:rPr lang="en-US" dirty="0"/>
              <a:t>In theologians there can be a contrast of thought</a:t>
            </a:r>
          </a:p>
          <a:p>
            <a:r>
              <a:rPr lang="en-US" dirty="0"/>
              <a:t>Augustine and Immanuel Kant</a:t>
            </a:r>
          </a:p>
          <a:p>
            <a:r>
              <a:rPr lang="en-US" dirty="0"/>
              <a:t>“</a:t>
            </a:r>
            <a:r>
              <a:rPr lang="en-US" dirty="0" err="1"/>
              <a:t>Pikuach</a:t>
            </a:r>
            <a:r>
              <a:rPr lang="en-US" dirty="0"/>
              <a:t> Nephesh” 	</a:t>
            </a:r>
          </a:p>
          <a:p>
            <a:r>
              <a:rPr lang="en-US" dirty="0"/>
              <a:t>preservation of Life</a:t>
            </a:r>
          </a:p>
          <a:p>
            <a:endParaRPr lang="en-US" dirty="0"/>
          </a:p>
          <a:p>
            <a:r>
              <a:rPr lang="en-US" dirty="0"/>
              <a:t>Jesus healed on the Sabbath. The disciples ate grain on Sabbath</a:t>
            </a:r>
          </a:p>
          <a:p>
            <a:endParaRPr lang="en-US" dirty="0"/>
          </a:p>
          <a:p>
            <a:r>
              <a:rPr lang="en-US" i="1" dirty="0"/>
              <a:t>“ this is wise advice for us in terms of discerning what to do when two commandments conflict with each other. If you choose one over the other chose the one that shows the most love.”</a:t>
            </a:r>
          </a:p>
        </p:txBody>
      </p:sp>
    </p:spTree>
    <p:extLst>
      <p:ext uri="{BB962C8B-B14F-4D97-AF65-F5344CB8AC3E}">
        <p14:creationId xmlns:p14="http://schemas.microsoft.com/office/powerpoint/2010/main" val="312409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ove is patient, love is kind - Themillennialprints - Paintings &amp; Prints,  Humor &amp; Satire, Signs &amp; Sayings - ArtPal">
            <a:extLst>
              <a:ext uri="{FF2B5EF4-FFF2-40B4-BE49-F238E27FC236}">
                <a16:creationId xmlns:a16="http://schemas.microsoft.com/office/drawing/2014/main" id="{68DE4200-55B7-7D21-AD5A-7A00C2A1A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036" y="61082"/>
            <a:ext cx="5430982" cy="678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6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s Your Plank?">
            <a:extLst>
              <a:ext uri="{FF2B5EF4-FFF2-40B4-BE49-F238E27FC236}">
                <a16:creationId xmlns:a16="http://schemas.microsoft.com/office/drawing/2014/main" id="{D577B13F-BFF6-9DE5-6027-DC313942E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38" y="1219200"/>
            <a:ext cx="7438911" cy="42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8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D8FB-F2D3-3D1A-9C17-BDD69DA1F22C}"/>
              </a:ext>
            </a:extLst>
          </p:cNvPr>
          <p:cNvSpPr>
            <a:spLocks noGrp="1"/>
          </p:cNvSpPr>
          <p:nvPr>
            <p:ph type="title"/>
          </p:nvPr>
        </p:nvSpPr>
        <p:spPr/>
        <p:txBody>
          <a:bodyPr/>
          <a:lstStyle/>
          <a:p>
            <a:r>
              <a:rPr lang="en-US" dirty="0"/>
              <a:t>Honor / Accountability</a:t>
            </a:r>
          </a:p>
        </p:txBody>
      </p:sp>
      <p:sp>
        <p:nvSpPr>
          <p:cNvPr id="3" name="Content Placeholder 2">
            <a:extLst>
              <a:ext uri="{FF2B5EF4-FFF2-40B4-BE49-F238E27FC236}">
                <a16:creationId xmlns:a16="http://schemas.microsoft.com/office/drawing/2014/main" id="{6DB7034F-880F-BCA6-E732-E8CE6890A41B}"/>
              </a:ext>
            </a:extLst>
          </p:cNvPr>
          <p:cNvSpPr>
            <a:spLocks noGrp="1"/>
          </p:cNvSpPr>
          <p:nvPr>
            <p:ph idx="1"/>
          </p:nvPr>
        </p:nvSpPr>
        <p:spPr/>
        <p:txBody>
          <a:bodyPr/>
          <a:lstStyle/>
          <a:p>
            <a:r>
              <a:rPr lang="en-US" dirty="0"/>
              <a:t>Matt 12:36 </a:t>
            </a:r>
            <a:r>
              <a:rPr lang="en-US" b="1" i="0" baseline="30000" dirty="0">
                <a:solidFill>
                  <a:srgbClr val="000000"/>
                </a:solidFill>
                <a:effectLst/>
                <a:latin typeface="system-ui"/>
              </a:rPr>
              <a:t>36 </a:t>
            </a:r>
            <a:r>
              <a:rPr lang="en-US" b="0" i="0" dirty="0">
                <a:solidFill>
                  <a:srgbClr val="000000"/>
                </a:solidFill>
                <a:effectLst/>
                <a:latin typeface="system-ui"/>
              </a:rPr>
              <a:t>But I tell you that everyone will have to give account on the day of judgment for every empty word they have spoken. </a:t>
            </a:r>
            <a:r>
              <a:rPr lang="en-US" b="1" i="0" baseline="30000" dirty="0">
                <a:solidFill>
                  <a:srgbClr val="000000"/>
                </a:solidFill>
                <a:effectLst/>
                <a:latin typeface="system-ui"/>
              </a:rPr>
              <a:t>37 </a:t>
            </a:r>
            <a:r>
              <a:rPr lang="en-US" b="0" i="0" dirty="0">
                <a:solidFill>
                  <a:srgbClr val="000000"/>
                </a:solidFill>
                <a:effectLst/>
                <a:latin typeface="system-ui"/>
              </a:rPr>
              <a:t>For by your words you will be acquitted, and by your words you will be condemned.”</a:t>
            </a:r>
          </a:p>
          <a:p>
            <a:r>
              <a:rPr lang="en-US" dirty="0">
                <a:solidFill>
                  <a:srgbClr val="000000"/>
                </a:solidFill>
                <a:latin typeface="system-ui"/>
              </a:rPr>
              <a:t>James 3:1 </a:t>
            </a:r>
            <a:r>
              <a:rPr lang="en-US" b="0" i="0" dirty="0">
                <a:solidFill>
                  <a:srgbClr val="4D5156"/>
                </a:solidFill>
                <a:effectLst/>
                <a:latin typeface="Roboto" panose="020F0502020204030204" pitchFamily="2" charset="0"/>
              </a:rPr>
              <a:t>We people who teach </a:t>
            </a:r>
            <a:r>
              <a:rPr lang="en-US" b="1" i="0" dirty="0">
                <a:solidFill>
                  <a:srgbClr val="5F6368"/>
                </a:solidFill>
                <a:effectLst/>
                <a:latin typeface="Roboto" panose="020F0502020204030204" pitchFamily="2" charset="0"/>
              </a:rPr>
              <a:t>God's</a:t>
            </a:r>
            <a:r>
              <a:rPr lang="en-US" b="0" i="0" dirty="0">
                <a:solidFill>
                  <a:srgbClr val="4D5156"/>
                </a:solidFill>
                <a:effectLst/>
                <a:latin typeface="Roboto" panose="020F0502020204030204" pitchFamily="2" charset="0"/>
              </a:rPr>
              <a:t> message must be very careful. When </a:t>
            </a:r>
            <a:r>
              <a:rPr lang="en-US" b="1" i="0" dirty="0">
                <a:solidFill>
                  <a:srgbClr val="5F6368"/>
                </a:solidFill>
                <a:effectLst/>
                <a:latin typeface="Roboto" panose="020F0502020204030204" pitchFamily="2" charset="0"/>
              </a:rPr>
              <a:t>God</a:t>
            </a:r>
            <a:r>
              <a:rPr lang="en-US" b="0" i="0" dirty="0">
                <a:solidFill>
                  <a:srgbClr val="4D5156"/>
                </a:solidFill>
                <a:effectLst/>
                <a:latin typeface="Roboto" panose="020F0502020204030204" pitchFamily="2" charset="0"/>
              </a:rPr>
              <a:t> judges everybody, he will demand more from </a:t>
            </a:r>
            <a:r>
              <a:rPr lang="en-US" b="1" i="0" dirty="0">
                <a:solidFill>
                  <a:srgbClr val="5F6368"/>
                </a:solidFill>
                <a:effectLst/>
                <a:latin typeface="Roboto" panose="020F0502020204030204" pitchFamily="2" charset="0"/>
              </a:rPr>
              <a:t>us</a:t>
            </a:r>
            <a:r>
              <a:rPr lang="en-US" b="0" i="0" dirty="0">
                <a:solidFill>
                  <a:srgbClr val="4D5156"/>
                </a:solidFill>
                <a:effectLst/>
                <a:latin typeface="Roboto" panose="020F0502020204030204" pitchFamily="2" charset="0"/>
              </a:rPr>
              <a:t> than from other people</a:t>
            </a:r>
          </a:p>
          <a:p>
            <a:endParaRPr lang="en-US" dirty="0"/>
          </a:p>
        </p:txBody>
      </p:sp>
    </p:spTree>
    <p:extLst>
      <p:ext uri="{BB962C8B-B14F-4D97-AF65-F5344CB8AC3E}">
        <p14:creationId xmlns:p14="http://schemas.microsoft.com/office/powerpoint/2010/main" val="203550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7A2E-0486-38DC-7797-AD280C6C1D2A}"/>
              </a:ext>
            </a:extLst>
          </p:cNvPr>
          <p:cNvSpPr>
            <a:spLocks noGrp="1"/>
          </p:cNvSpPr>
          <p:nvPr>
            <p:ph type="title"/>
          </p:nvPr>
        </p:nvSpPr>
        <p:spPr>
          <a:xfrm>
            <a:off x="838200" y="365125"/>
            <a:ext cx="10515600" cy="3264765"/>
          </a:xfrm>
        </p:spPr>
        <p:txBody>
          <a:bodyPr>
            <a:normAutofit fontScale="90000"/>
          </a:bodyPr>
          <a:lstStyle/>
          <a:p>
            <a:br>
              <a:rPr lang="en-US" sz="4400" dirty="0"/>
            </a:br>
            <a:br>
              <a:rPr lang="en-US" sz="4400" dirty="0"/>
            </a:br>
            <a:br>
              <a:rPr lang="en-US" sz="4400" dirty="0"/>
            </a:br>
            <a:r>
              <a:rPr lang="en-US" sz="4400" dirty="0"/>
              <a:t>Complementarian or Egalitarian</a:t>
            </a:r>
            <a:br>
              <a:rPr lang="en-US" sz="4400" dirty="0"/>
            </a:br>
            <a:r>
              <a:rPr lang="en-US" sz="4400" dirty="0"/>
              <a:t>The Why</a:t>
            </a:r>
            <a:br>
              <a:rPr lang="en-US" sz="4400" dirty="0"/>
            </a:br>
            <a:br>
              <a:rPr lang="en-US" sz="4400" dirty="0"/>
            </a:br>
            <a:br>
              <a:rPr lang="en-US" sz="4400" dirty="0"/>
            </a:br>
            <a:r>
              <a:rPr lang="en-US" sz="3600" dirty="0"/>
              <a:t>What is the goal. Why are we going through these studies</a:t>
            </a:r>
            <a:br>
              <a:rPr lang="en-US" sz="3600" dirty="0"/>
            </a:br>
            <a:br>
              <a:rPr lang="en-US" sz="2700" dirty="0"/>
            </a:br>
            <a:r>
              <a:rPr lang="en-US" sz="2700" b="1" dirty="0"/>
              <a:t>That everyone is using their gift from God to its fullest potential</a:t>
            </a:r>
            <a:br>
              <a:rPr lang="en-US" sz="2700" b="1" dirty="0"/>
            </a:br>
            <a:r>
              <a:rPr lang="en-US" sz="2700" b="1" dirty="0"/>
              <a:t>That women feel confident and competent that they can be used by God just as much as a man</a:t>
            </a:r>
            <a:br>
              <a:rPr lang="en-US" sz="2700" b="1" dirty="0"/>
            </a:br>
            <a:r>
              <a:rPr lang="en-US" sz="2700" b="1" dirty="0"/>
              <a:t>That we are hearing the direction that God is sending us</a:t>
            </a:r>
            <a:br>
              <a:rPr lang="en-US" dirty="0"/>
            </a:br>
            <a:endParaRPr lang="en-US" dirty="0"/>
          </a:p>
        </p:txBody>
      </p:sp>
      <p:pic>
        <p:nvPicPr>
          <p:cNvPr id="3074" name="Picture 2" descr="Values, Conflict, Emotions, and Empathy">
            <a:extLst>
              <a:ext uri="{FF2B5EF4-FFF2-40B4-BE49-F238E27FC236}">
                <a16:creationId xmlns:a16="http://schemas.microsoft.com/office/drawing/2014/main" id="{E168B2D0-2041-F81E-5140-633670F381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1901" y="193553"/>
            <a:ext cx="3586018" cy="199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89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s In A Label? | Stress Reduction at Work - Bill Scheinman Mindfulness">
            <a:extLst>
              <a:ext uri="{FF2B5EF4-FFF2-40B4-BE49-F238E27FC236}">
                <a16:creationId xmlns:a16="http://schemas.microsoft.com/office/drawing/2014/main" id="{3745FB5F-4FB8-08FC-FE71-5BEB6A006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382" y="2022764"/>
            <a:ext cx="4118012" cy="31689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4B1E0B8-269D-F802-38F4-D6F125A44159}"/>
              </a:ext>
            </a:extLst>
          </p:cNvPr>
          <p:cNvSpPr>
            <a:spLocks noGrp="1"/>
          </p:cNvSpPr>
          <p:nvPr>
            <p:ph type="title"/>
          </p:nvPr>
        </p:nvSpPr>
        <p:spPr>
          <a:xfrm>
            <a:off x="838200" y="175491"/>
            <a:ext cx="10515600" cy="1515197"/>
          </a:xfrm>
        </p:spPr>
        <p:txBody>
          <a:bodyPr>
            <a:normAutofit fontScale="90000"/>
          </a:bodyPr>
          <a:lstStyle/>
          <a:p>
            <a:r>
              <a:rPr lang="en-US" dirty="0"/>
              <a:t>Complementarian View </a:t>
            </a:r>
            <a:br>
              <a:rPr lang="en-US" dirty="0"/>
            </a:br>
            <a:r>
              <a:rPr lang="en-US" dirty="0"/>
              <a:t> The What  </a:t>
            </a:r>
            <a:br>
              <a:rPr lang="en-US" dirty="0"/>
            </a:br>
            <a:r>
              <a:rPr lang="en-US" dirty="0"/>
              <a:t>It is not a one size fits all 		Labeling</a:t>
            </a:r>
          </a:p>
        </p:txBody>
      </p:sp>
      <p:sp>
        <p:nvSpPr>
          <p:cNvPr id="5" name="Content Placeholder 4">
            <a:extLst>
              <a:ext uri="{FF2B5EF4-FFF2-40B4-BE49-F238E27FC236}">
                <a16:creationId xmlns:a16="http://schemas.microsoft.com/office/drawing/2014/main" id="{FD27D8E8-088F-B96D-EF88-A7D5517520B3}"/>
              </a:ext>
            </a:extLst>
          </p:cNvPr>
          <p:cNvSpPr>
            <a:spLocks noGrp="1"/>
          </p:cNvSpPr>
          <p:nvPr>
            <p:ph idx="1"/>
          </p:nvPr>
        </p:nvSpPr>
        <p:spPr>
          <a:xfrm>
            <a:off x="838200" y="2022764"/>
            <a:ext cx="10515600" cy="4154199"/>
          </a:xfrm>
        </p:spPr>
        <p:txBody>
          <a:bodyPr/>
          <a:lstStyle/>
          <a:p>
            <a:endParaRPr lang="en-US" dirty="0"/>
          </a:p>
        </p:txBody>
      </p:sp>
    </p:spTree>
    <p:extLst>
      <p:ext uri="{BB962C8B-B14F-4D97-AF65-F5344CB8AC3E}">
        <p14:creationId xmlns:p14="http://schemas.microsoft.com/office/powerpoint/2010/main" val="221020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peye - Wikipedia">
            <a:extLst>
              <a:ext uri="{FF2B5EF4-FFF2-40B4-BE49-F238E27FC236}">
                <a16:creationId xmlns:a16="http://schemas.microsoft.com/office/drawing/2014/main" id="{0B58FBCD-26C2-6895-1D00-0AF0DAAE823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18642" y="554182"/>
            <a:ext cx="3715309" cy="553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1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3F55-4968-495E-E159-2BA8643EFC8B}"/>
              </a:ext>
            </a:extLst>
          </p:cNvPr>
          <p:cNvSpPr>
            <a:spLocks noGrp="1"/>
          </p:cNvSpPr>
          <p:nvPr>
            <p:ph type="title"/>
          </p:nvPr>
        </p:nvSpPr>
        <p:spPr>
          <a:xfrm>
            <a:off x="838200" y="266701"/>
            <a:ext cx="10515600" cy="1558923"/>
          </a:xfrm>
        </p:spPr>
        <p:txBody>
          <a:bodyPr>
            <a:normAutofit fontScale="90000"/>
          </a:bodyPr>
          <a:lstStyle/>
          <a:p>
            <a:r>
              <a:rPr lang="en-US" dirty="0"/>
              <a:t>		Complementarian </a:t>
            </a:r>
            <a:br>
              <a:rPr lang="en-US" dirty="0"/>
            </a:br>
            <a:r>
              <a:rPr lang="en-US" dirty="0"/>
              <a:t>The Who 		</a:t>
            </a:r>
            <a:r>
              <a:rPr lang="en-US" dirty="0" err="1"/>
              <a:t>Ezer</a:t>
            </a:r>
            <a:r>
              <a:rPr lang="en-US" dirty="0"/>
              <a:t> not Ezra</a:t>
            </a:r>
            <a:br>
              <a:rPr lang="en-US" dirty="0"/>
            </a:br>
            <a:r>
              <a:rPr lang="en-US" dirty="0"/>
              <a:t>Genesis 2:18 		Helper not subordinate</a:t>
            </a:r>
          </a:p>
        </p:txBody>
      </p:sp>
      <p:sp>
        <p:nvSpPr>
          <p:cNvPr id="3" name="Content Placeholder 2">
            <a:extLst>
              <a:ext uri="{FF2B5EF4-FFF2-40B4-BE49-F238E27FC236}">
                <a16:creationId xmlns:a16="http://schemas.microsoft.com/office/drawing/2014/main" id="{593FC89B-D9B6-D465-F9A4-21E22D6F347A}"/>
              </a:ext>
            </a:extLst>
          </p:cNvPr>
          <p:cNvSpPr>
            <a:spLocks noGrp="1"/>
          </p:cNvSpPr>
          <p:nvPr>
            <p:ph idx="1"/>
          </p:nvPr>
        </p:nvSpPr>
        <p:spPr>
          <a:xfrm>
            <a:off x="838200" y="1825624"/>
            <a:ext cx="10515600" cy="4765675"/>
          </a:xfrm>
        </p:spPr>
        <p:txBody>
          <a:bodyPr>
            <a:normAutofit fontScale="70000" lnSpcReduction="20000"/>
          </a:bodyPr>
          <a:lstStyle/>
          <a:p>
            <a:r>
              <a:rPr lang="en-US" b="0" i="0" dirty="0">
                <a:solidFill>
                  <a:srgbClr val="000000"/>
                </a:solidFill>
                <a:effectLst/>
                <a:latin typeface="arno-pro"/>
              </a:rPr>
              <a:t>When God creates Eve, he calls her an </a:t>
            </a:r>
            <a:r>
              <a:rPr lang="en-US" b="0" i="1" dirty="0" err="1">
                <a:solidFill>
                  <a:srgbClr val="000000"/>
                </a:solidFill>
                <a:effectLst/>
                <a:latin typeface="arno-pro"/>
              </a:rPr>
              <a:t>ezer</a:t>
            </a:r>
            <a:r>
              <a:rPr lang="en-US" b="0" i="1" dirty="0">
                <a:solidFill>
                  <a:srgbClr val="000000"/>
                </a:solidFill>
                <a:effectLst/>
                <a:latin typeface="arno-pro"/>
              </a:rPr>
              <a:t> </a:t>
            </a:r>
            <a:r>
              <a:rPr lang="en-US" b="0" i="1" dirty="0" err="1">
                <a:solidFill>
                  <a:srgbClr val="000000"/>
                </a:solidFill>
                <a:effectLst/>
                <a:latin typeface="arno-pro"/>
              </a:rPr>
              <a:t>kenegdo</a:t>
            </a:r>
            <a:r>
              <a:rPr lang="en-US" b="0" i="0" dirty="0">
                <a:solidFill>
                  <a:srgbClr val="000000"/>
                </a:solidFill>
                <a:effectLst/>
                <a:latin typeface="arno-pro"/>
              </a:rPr>
              <a:t>. “It is not good for the man to be alone, I shall make him [an </a:t>
            </a:r>
            <a:r>
              <a:rPr lang="en-US" b="0" i="0" dirty="0" err="1">
                <a:solidFill>
                  <a:srgbClr val="000000"/>
                </a:solidFill>
                <a:effectLst/>
                <a:latin typeface="arno-pro"/>
              </a:rPr>
              <a:t>ezer</a:t>
            </a:r>
            <a:r>
              <a:rPr lang="en-US" b="0" i="0" dirty="0">
                <a:solidFill>
                  <a:srgbClr val="000000"/>
                </a:solidFill>
                <a:effectLst/>
                <a:latin typeface="arno-pro"/>
              </a:rPr>
              <a:t> </a:t>
            </a:r>
            <a:r>
              <a:rPr lang="en-US" b="0" i="0" dirty="0" err="1">
                <a:solidFill>
                  <a:srgbClr val="000000"/>
                </a:solidFill>
                <a:effectLst/>
                <a:latin typeface="arno-pro"/>
              </a:rPr>
              <a:t>kenegdo</a:t>
            </a:r>
            <a:r>
              <a:rPr lang="en-US" b="0" i="0" dirty="0">
                <a:solidFill>
                  <a:srgbClr val="000000"/>
                </a:solidFill>
                <a:effectLst/>
                <a:latin typeface="arno-pro"/>
              </a:rPr>
              <a:t>]” (Genesis 2:18 Alter).</a:t>
            </a:r>
          </a:p>
          <a:p>
            <a:pPr algn="l" fontAlgn="base"/>
            <a:r>
              <a:rPr lang="en-US" b="0" i="0" dirty="0">
                <a:solidFill>
                  <a:srgbClr val="000000"/>
                </a:solidFill>
                <a:effectLst/>
                <a:latin typeface="arno-pro"/>
              </a:rPr>
              <a:t>The word </a:t>
            </a:r>
            <a:r>
              <a:rPr lang="en-US" b="0" i="1" dirty="0" err="1">
                <a:solidFill>
                  <a:srgbClr val="000000"/>
                </a:solidFill>
                <a:effectLst/>
                <a:latin typeface="inherit"/>
              </a:rPr>
              <a:t>ezer</a:t>
            </a:r>
            <a:r>
              <a:rPr lang="en-US" b="0" i="0" dirty="0">
                <a:solidFill>
                  <a:srgbClr val="000000"/>
                </a:solidFill>
                <a:effectLst/>
                <a:latin typeface="arno-pro"/>
              </a:rPr>
              <a:t> is used only twenty other places in the entire Old Testament. And in every other instance the person being described is God himself, when you need him to come through for you </a:t>
            </a:r>
            <a:r>
              <a:rPr lang="en-US" b="0" i="1" dirty="0">
                <a:solidFill>
                  <a:srgbClr val="000000"/>
                </a:solidFill>
                <a:effectLst/>
                <a:latin typeface="inherit"/>
              </a:rPr>
              <a:t>desperately</a:t>
            </a:r>
            <a:r>
              <a:rPr lang="en-US" b="0" i="0" dirty="0">
                <a:solidFill>
                  <a:srgbClr val="000000"/>
                </a:solidFill>
                <a:effectLst/>
                <a:latin typeface="arno-pro"/>
              </a:rPr>
              <a:t>.</a:t>
            </a:r>
          </a:p>
          <a:p>
            <a:pPr algn="l" fontAlgn="base"/>
            <a:r>
              <a:rPr lang="en-US" b="0" i="0" dirty="0">
                <a:solidFill>
                  <a:srgbClr val="000000"/>
                </a:solidFill>
                <a:effectLst/>
                <a:latin typeface="arno-pro"/>
              </a:rPr>
              <a:t>There is no one like the God of Jeshurun, who rides on the heavens to help you ... Blessed are you, O Israel! Who is like you, a people saved by the LORD? He is your shield and </a:t>
            </a:r>
            <a:r>
              <a:rPr lang="en-US" b="0" i="1" dirty="0">
                <a:solidFill>
                  <a:srgbClr val="000000"/>
                </a:solidFill>
                <a:effectLst/>
                <a:latin typeface="inherit"/>
              </a:rPr>
              <a:t>helper</a:t>
            </a:r>
            <a:r>
              <a:rPr lang="en-US" b="0" i="0" dirty="0">
                <a:solidFill>
                  <a:srgbClr val="000000"/>
                </a:solidFill>
                <a:effectLst/>
                <a:latin typeface="arno-pro"/>
              </a:rPr>
              <a:t> and your glorious sword. (Deuteronomy 33:26, 29, emphasis added)</a:t>
            </a:r>
          </a:p>
          <a:p>
            <a:pPr algn="l" fontAlgn="base"/>
            <a:r>
              <a:rPr lang="en-US" b="1" i="0" dirty="0">
                <a:solidFill>
                  <a:srgbClr val="000000"/>
                </a:solidFill>
                <a:effectLst/>
                <a:latin typeface="arno-pro"/>
              </a:rPr>
              <a:t>I lift up my eyes to the hills — where does my </a:t>
            </a:r>
            <a:r>
              <a:rPr lang="en-US" b="1" i="1" dirty="0">
                <a:solidFill>
                  <a:srgbClr val="000000"/>
                </a:solidFill>
                <a:effectLst/>
                <a:latin typeface="inherit"/>
              </a:rPr>
              <a:t>help</a:t>
            </a:r>
            <a:r>
              <a:rPr lang="en-US" b="1" i="0" dirty="0">
                <a:solidFill>
                  <a:srgbClr val="000000"/>
                </a:solidFill>
                <a:effectLst/>
                <a:latin typeface="arno-pro"/>
              </a:rPr>
              <a:t> come from? My help comes from the LORD, the Maker of heaven and earth. (Psalm 121:1–2, emphasis added)</a:t>
            </a:r>
          </a:p>
          <a:p>
            <a:pPr algn="l" fontAlgn="base"/>
            <a:r>
              <a:rPr lang="en-US" b="0" i="0" dirty="0">
                <a:solidFill>
                  <a:srgbClr val="000000"/>
                </a:solidFill>
                <a:effectLst/>
                <a:latin typeface="arno-pro"/>
              </a:rPr>
              <a:t>May the LORD answer you when you are in distress; may the name of the God of Jacob protect you. May he send you </a:t>
            </a:r>
            <a:r>
              <a:rPr lang="en-US" b="0" i="1" dirty="0">
                <a:solidFill>
                  <a:srgbClr val="000000"/>
                </a:solidFill>
                <a:effectLst/>
                <a:latin typeface="inherit"/>
              </a:rPr>
              <a:t>help</a:t>
            </a:r>
            <a:r>
              <a:rPr lang="en-US" b="0" i="0" dirty="0">
                <a:solidFill>
                  <a:srgbClr val="000000"/>
                </a:solidFill>
                <a:effectLst/>
                <a:latin typeface="arno-pro"/>
              </a:rPr>
              <a:t>. (Psalm 20:1–2, emphasis added)</a:t>
            </a:r>
          </a:p>
          <a:p>
            <a:pPr algn="l" fontAlgn="base"/>
            <a:r>
              <a:rPr lang="en-US" b="0" i="0" dirty="0">
                <a:solidFill>
                  <a:srgbClr val="000000"/>
                </a:solidFill>
                <a:effectLst/>
                <a:latin typeface="arno-pro"/>
              </a:rPr>
              <a:t>We wait in hope for the LORD; he is our </a:t>
            </a:r>
            <a:r>
              <a:rPr lang="en-US" b="0" i="1" dirty="0">
                <a:solidFill>
                  <a:srgbClr val="000000"/>
                </a:solidFill>
                <a:effectLst/>
                <a:latin typeface="inherit"/>
              </a:rPr>
              <a:t>help</a:t>
            </a:r>
            <a:r>
              <a:rPr lang="en-US" b="0" i="0" dirty="0">
                <a:solidFill>
                  <a:srgbClr val="000000"/>
                </a:solidFill>
                <a:effectLst/>
                <a:latin typeface="arno-pro"/>
              </a:rPr>
              <a:t> and our shield. (Psalm 33:20, emphasis added)</a:t>
            </a:r>
          </a:p>
          <a:p>
            <a:pPr algn="l" fontAlgn="base"/>
            <a:br>
              <a:rPr lang="en-US" b="0" i="0" dirty="0">
                <a:solidFill>
                  <a:srgbClr val="000000"/>
                </a:solidFill>
                <a:effectLst/>
                <a:latin typeface="arno-pro"/>
              </a:rPr>
            </a:br>
            <a:r>
              <a:rPr lang="en-US" b="0" i="0" dirty="0">
                <a:solidFill>
                  <a:srgbClr val="000000"/>
                </a:solidFill>
                <a:effectLst/>
                <a:latin typeface="arno-pro"/>
              </a:rPr>
              <a:t>O house of Israel, trust in the LORD—he is their </a:t>
            </a:r>
            <a:r>
              <a:rPr lang="en-US" b="0" i="1" dirty="0">
                <a:solidFill>
                  <a:srgbClr val="000000"/>
                </a:solidFill>
                <a:effectLst/>
                <a:latin typeface="inherit"/>
              </a:rPr>
              <a:t>help</a:t>
            </a:r>
            <a:r>
              <a:rPr lang="en-US" b="0" i="0" dirty="0">
                <a:solidFill>
                  <a:srgbClr val="000000"/>
                </a:solidFill>
                <a:effectLst/>
                <a:latin typeface="arno-pro"/>
              </a:rPr>
              <a:t> and shield.</a:t>
            </a:r>
            <a:br>
              <a:rPr lang="en-US" b="0" i="0" dirty="0">
                <a:solidFill>
                  <a:srgbClr val="000000"/>
                </a:solidFill>
                <a:effectLst/>
                <a:latin typeface="arno-pro"/>
              </a:rPr>
            </a:br>
            <a:r>
              <a:rPr lang="en-US" b="0" i="0" dirty="0">
                <a:solidFill>
                  <a:srgbClr val="000000"/>
                </a:solidFill>
                <a:effectLst/>
                <a:latin typeface="arno-pro"/>
              </a:rPr>
              <a:t>O house of Aaron, trust in the LORD—he is their </a:t>
            </a:r>
            <a:r>
              <a:rPr lang="en-US" b="0" i="1" dirty="0">
                <a:solidFill>
                  <a:srgbClr val="000000"/>
                </a:solidFill>
                <a:effectLst/>
                <a:latin typeface="inherit"/>
              </a:rPr>
              <a:t>help</a:t>
            </a:r>
            <a:r>
              <a:rPr lang="en-US" b="0" i="0" dirty="0">
                <a:solidFill>
                  <a:srgbClr val="000000"/>
                </a:solidFill>
                <a:effectLst/>
                <a:latin typeface="arno-pro"/>
              </a:rPr>
              <a:t> and shield.</a:t>
            </a:r>
            <a:br>
              <a:rPr lang="en-US" b="0" i="0" dirty="0">
                <a:solidFill>
                  <a:srgbClr val="000000"/>
                </a:solidFill>
                <a:effectLst/>
                <a:latin typeface="arno-pro"/>
              </a:rPr>
            </a:br>
            <a:r>
              <a:rPr lang="en-US" b="0" i="0" dirty="0">
                <a:solidFill>
                  <a:srgbClr val="000000"/>
                </a:solidFill>
                <a:effectLst/>
                <a:latin typeface="arno-pro"/>
              </a:rPr>
              <a:t>You who fear him, trust in the LORD—he is their </a:t>
            </a:r>
            <a:r>
              <a:rPr lang="en-US" b="0" i="1" dirty="0">
                <a:solidFill>
                  <a:srgbClr val="000000"/>
                </a:solidFill>
                <a:effectLst/>
                <a:latin typeface="inherit"/>
              </a:rPr>
              <a:t>help</a:t>
            </a:r>
            <a:r>
              <a:rPr lang="en-US" b="0" i="0" dirty="0">
                <a:solidFill>
                  <a:srgbClr val="000000"/>
                </a:solidFill>
                <a:effectLst/>
                <a:latin typeface="arno-pro"/>
              </a:rPr>
              <a:t> and shield. (Psalm 115:9–11, emphasis added)</a:t>
            </a:r>
          </a:p>
          <a:p>
            <a:endParaRPr lang="en-US" dirty="0"/>
          </a:p>
        </p:txBody>
      </p:sp>
    </p:spTree>
    <p:extLst>
      <p:ext uri="{BB962C8B-B14F-4D97-AF65-F5344CB8AC3E}">
        <p14:creationId xmlns:p14="http://schemas.microsoft.com/office/powerpoint/2010/main" val="95511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0B118-6A6C-94DC-20B4-11BD637A6D56}"/>
              </a:ext>
            </a:extLst>
          </p:cNvPr>
          <p:cNvSpPr>
            <a:spLocks noGrp="1"/>
          </p:cNvSpPr>
          <p:nvPr>
            <p:ph type="title"/>
          </p:nvPr>
        </p:nvSpPr>
        <p:spPr>
          <a:xfrm>
            <a:off x="831850" y="768350"/>
            <a:ext cx="10515600" cy="3794125"/>
          </a:xfrm>
        </p:spPr>
        <p:txBody>
          <a:bodyPr>
            <a:normAutofit fontScale="90000"/>
          </a:bodyPr>
          <a:lstStyle/>
          <a:p>
            <a:br>
              <a:rPr lang="en-US" sz="2700" dirty="0"/>
            </a:br>
            <a:r>
              <a:rPr lang="en-US" sz="2700" b="0" i="0" dirty="0">
                <a:solidFill>
                  <a:srgbClr val="000000"/>
                </a:solidFill>
                <a:effectLst/>
                <a:latin typeface="system-ui"/>
              </a:rPr>
              <a:t>The </a:t>
            </a:r>
            <a:r>
              <a:rPr lang="en-US" sz="2700" b="0" i="0" cap="small" dirty="0">
                <a:solidFill>
                  <a:srgbClr val="000000"/>
                </a:solidFill>
                <a:effectLst/>
                <a:latin typeface="system-ui"/>
              </a:rPr>
              <a:t>Lord</a:t>
            </a:r>
            <a:r>
              <a:rPr lang="en-US" sz="2700" b="0" i="0" dirty="0">
                <a:solidFill>
                  <a:srgbClr val="000000"/>
                </a:solidFill>
                <a:effectLst/>
                <a:latin typeface="system-ui"/>
              </a:rPr>
              <a:t> God said, “It is not good for the man to be alone. I will make a helper </a:t>
            </a:r>
            <a:r>
              <a:rPr lang="en-US" sz="2700" b="1" i="0" dirty="0">
                <a:solidFill>
                  <a:srgbClr val="000000"/>
                </a:solidFill>
                <a:effectLst/>
                <a:latin typeface="system-ui"/>
              </a:rPr>
              <a:t>suitable</a:t>
            </a:r>
            <a:r>
              <a:rPr lang="en-US" sz="2700" b="0" i="0" dirty="0">
                <a:solidFill>
                  <a:srgbClr val="000000"/>
                </a:solidFill>
                <a:effectLst/>
                <a:latin typeface="system-ui"/>
              </a:rPr>
              <a:t> for him.”</a:t>
            </a:r>
            <a:br>
              <a:rPr lang="en-US" sz="2700" b="0" i="0" dirty="0">
                <a:solidFill>
                  <a:srgbClr val="000000"/>
                </a:solidFill>
                <a:effectLst/>
                <a:latin typeface="system-ui"/>
              </a:rPr>
            </a:br>
            <a:br>
              <a:rPr lang="en-US" sz="2700" b="0" i="0" dirty="0">
                <a:solidFill>
                  <a:srgbClr val="000000"/>
                </a:solidFill>
                <a:effectLst/>
                <a:latin typeface="system-ui"/>
              </a:rPr>
            </a:br>
            <a:br>
              <a:rPr lang="en-US" sz="2700" dirty="0">
                <a:solidFill>
                  <a:srgbClr val="000000"/>
                </a:solidFill>
                <a:latin typeface="system-ui"/>
              </a:rPr>
            </a:br>
            <a:r>
              <a:rPr lang="en-US" sz="2700" dirty="0">
                <a:solidFill>
                  <a:srgbClr val="000000"/>
                </a:solidFill>
                <a:latin typeface="system-ui"/>
              </a:rPr>
              <a:t>This resonated last time I said it so I will restate when you have been blessed please do not say to me Oh its all God, God is my partner my friend my helper he wants to do things together.</a:t>
            </a:r>
            <a:br>
              <a:rPr lang="en-US" sz="2700" dirty="0">
                <a:solidFill>
                  <a:srgbClr val="000000"/>
                </a:solidFill>
                <a:latin typeface="system-ui"/>
              </a:rPr>
            </a:br>
            <a:br>
              <a:rPr lang="en-US" sz="2700" dirty="0">
                <a:solidFill>
                  <a:srgbClr val="000000"/>
                </a:solidFill>
                <a:latin typeface="system-ui"/>
              </a:rPr>
            </a:br>
            <a:r>
              <a:rPr lang="en-US" sz="2700" dirty="0">
                <a:solidFill>
                  <a:srgbClr val="000000"/>
                </a:solidFill>
                <a:latin typeface="system-ui"/>
              </a:rPr>
              <a:t>Suitable helper is in no way inferior </a:t>
            </a:r>
            <a:br>
              <a:rPr lang="en-US" dirty="0"/>
            </a:br>
            <a:endParaRPr lang="en-US" dirty="0"/>
          </a:p>
        </p:txBody>
      </p:sp>
      <p:sp>
        <p:nvSpPr>
          <p:cNvPr id="3" name="Content Placeholder 2">
            <a:extLst>
              <a:ext uri="{FF2B5EF4-FFF2-40B4-BE49-F238E27FC236}">
                <a16:creationId xmlns:a16="http://schemas.microsoft.com/office/drawing/2014/main" id="{B413830A-DF03-50FF-E7FE-8545CAA6224B}"/>
              </a:ext>
            </a:extLst>
          </p:cNvPr>
          <p:cNvSpPr>
            <a:spLocks noGrp="1"/>
          </p:cNvSpPr>
          <p:nvPr>
            <p:ph type="body" idx="1"/>
          </p:nvPr>
        </p:nvSpPr>
        <p:spPr/>
        <p:txBody>
          <a:bodyPr>
            <a:normAutofit/>
          </a:bodyPr>
          <a:lstStyle/>
          <a:p>
            <a:r>
              <a:rPr lang="en-US" dirty="0"/>
              <a:t>Cindy told me that when she realized that she was made in the image of God a suitable helper it gave her incredible confidence, deep purpose and great contentment</a:t>
            </a:r>
          </a:p>
        </p:txBody>
      </p:sp>
    </p:spTree>
    <p:extLst>
      <p:ext uri="{BB962C8B-B14F-4D97-AF65-F5344CB8AC3E}">
        <p14:creationId xmlns:p14="http://schemas.microsoft.com/office/powerpoint/2010/main" val="328857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CB95-C8ED-3115-BCDD-AEE1364CFC44}"/>
              </a:ext>
            </a:extLst>
          </p:cNvPr>
          <p:cNvSpPr>
            <a:spLocks noGrp="1"/>
          </p:cNvSpPr>
          <p:nvPr>
            <p:ph type="title"/>
          </p:nvPr>
        </p:nvSpPr>
        <p:spPr>
          <a:xfrm>
            <a:off x="839788" y="668338"/>
            <a:ext cx="10515600" cy="2324244"/>
          </a:xfrm>
        </p:spPr>
        <p:txBody>
          <a:bodyPr>
            <a:normAutofit fontScale="90000"/>
          </a:bodyPr>
          <a:lstStyle/>
          <a:p>
            <a:pPr algn="ctr"/>
            <a:br>
              <a:rPr lang="en-US" sz="4000" dirty="0"/>
            </a:br>
            <a:br>
              <a:rPr lang="en-US" sz="4000" dirty="0"/>
            </a:br>
            <a:r>
              <a:rPr lang="en-US" sz="4000" dirty="0"/>
              <a:t>Complementarian </a:t>
            </a:r>
            <a:br>
              <a:rPr lang="en-US" sz="4000" dirty="0"/>
            </a:br>
            <a:r>
              <a:rPr lang="en-US" sz="4000" dirty="0"/>
              <a:t>When </a:t>
            </a:r>
            <a:br>
              <a:rPr lang="en-US" sz="4000" dirty="0"/>
            </a:br>
            <a:r>
              <a:rPr lang="en-US" sz="4000" dirty="0"/>
              <a:t>This idea works when we treat each other as equals but there are roles </a:t>
            </a:r>
            <a:br>
              <a:rPr lang="en-US" dirty="0"/>
            </a:br>
            <a:br>
              <a:rPr lang="en-US" dirty="0"/>
            </a:br>
            <a:endParaRPr lang="en-US" dirty="0"/>
          </a:p>
        </p:txBody>
      </p:sp>
      <p:sp>
        <p:nvSpPr>
          <p:cNvPr id="4" name="Text Placeholder 3">
            <a:extLst>
              <a:ext uri="{FF2B5EF4-FFF2-40B4-BE49-F238E27FC236}">
                <a16:creationId xmlns:a16="http://schemas.microsoft.com/office/drawing/2014/main" id="{3AE0B23C-853E-1469-05EE-DC5790877DED}"/>
              </a:ext>
            </a:extLst>
          </p:cNvPr>
          <p:cNvSpPr>
            <a:spLocks noGrp="1"/>
          </p:cNvSpPr>
          <p:nvPr>
            <p:ph type="body" idx="1"/>
          </p:nvPr>
        </p:nvSpPr>
        <p:spPr>
          <a:xfrm>
            <a:off x="839788" y="3278909"/>
            <a:ext cx="5157787" cy="1551708"/>
          </a:xfrm>
        </p:spPr>
        <p:txBody>
          <a:bodyPr>
            <a:normAutofit/>
          </a:bodyPr>
          <a:lstStyle/>
          <a:p>
            <a:r>
              <a:rPr lang="en-US" dirty="0"/>
              <a:t>Complementarian</a:t>
            </a:r>
          </a:p>
          <a:p>
            <a:r>
              <a:rPr lang="en-US" dirty="0"/>
              <a:t>Limited participation</a:t>
            </a:r>
          </a:p>
          <a:p>
            <a:r>
              <a:rPr lang="en-US" dirty="0"/>
              <a:t>There are roles</a:t>
            </a:r>
          </a:p>
        </p:txBody>
      </p:sp>
      <p:pic>
        <p:nvPicPr>
          <p:cNvPr id="5122" name="Picture 2" descr="We are all equal - Strona równościowa Uniwersytetu Warszawskiego">
            <a:extLst>
              <a:ext uri="{FF2B5EF4-FFF2-40B4-BE49-F238E27FC236}">
                <a16:creationId xmlns:a16="http://schemas.microsoft.com/office/drawing/2014/main" id="{B1948C72-7BCB-C190-419B-B627F116DB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88602" y="5359472"/>
            <a:ext cx="3905250" cy="1171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D5F13F1-9DA9-C8C0-05C1-B4C1663A77A8}"/>
              </a:ext>
            </a:extLst>
          </p:cNvPr>
          <p:cNvSpPr>
            <a:spLocks noGrp="1"/>
          </p:cNvSpPr>
          <p:nvPr>
            <p:ph type="body" sz="quarter" idx="3"/>
          </p:nvPr>
        </p:nvSpPr>
        <p:spPr>
          <a:xfrm>
            <a:off x="6172200" y="2595418"/>
            <a:ext cx="5183188" cy="2324244"/>
          </a:xfrm>
        </p:spPr>
        <p:txBody>
          <a:bodyPr>
            <a:normAutofit/>
          </a:bodyPr>
          <a:lstStyle/>
          <a:p>
            <a:r>
              <a:rPr lang="en-US" dirty="0"/>
              <a:t>Egalitarian</a:t>
            </a:r>
          </a:p>
          <a:p>
            <a:r>
              <a:rPr lang="en-US" dirty="0"/>
              <a:t>Full participation </a:t>
            </a:r>
          </a:p>
          <a:p>
            <a:endParaRPr lang="en-US" dirty="0"/>
          </a:p>
        </p:txBody>
      </p:sp>
      <p:sp>
        <p:nvSpPr>
          <p:cNvPr id="6" name="Content Placeholder 5">
            <a:extLst>
              <a:ext uri="{FF2B5EF4-FFF2-40B4-BE49-F238E27FC236}">
                <a16:creationId xmlns:a16="http://schemas.microsoft.com/office/drawing/2014/main" id="{238A3F7F-9E4A-0DA2-1BA1-4E014AA473FA}"/>
              </a:ext>
            </a:extLst>
          </p:cNvPr>
          <p:cNvSpPr>
            <a:spLocks noGrp="1"/>
          </p:cNvSpPr>
          <p:nvPr>
            <p:ph sz="quarter" idx="4"/>
          </p:nvPr>
        </p:nvSpPr>
        <p:spPr>
          <a:xfrm>
            <a:off x="6172200" y="5176837"/>
            <a:ext cx="5183188" cy="1354209"/>
          </a:xfrm>
        </p:spPr>
        <p:txBody>
          <a:bodyPr anchor="ctr">
            <a:normAutofit/>
          </a:bodyPr>
          <a:lstStyle/>
          <a:p>
            <a:r>
              <a:rPr lang="en-US" sz="4400" dirty="0"/>
              <a:t>But there are roles</a:t>
            </a:r>
          </a:p>
        </p:txBody>
      </p:sp>
    </p:spTree>
    <p:extLst>
      <p:ext uri="{BB962C8B-B14F-4D97-AF65-F5344CB8AC3E}">
        <p14:creationId xmlns:p14="http://schemas.microsoft.com/office/powerpoint/2010/main" val="650993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1068</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arno-pro</vt:lpstr>
      <vt:lpstr>Calibri</vt:lpstr>
      <vt:lpstr>Calibri Light</vt:lpstr>
      <vt:lpstr>Courier New</vt:lpstr>
      <vt:lpstr>Google Sans</vt:lpstr>
      <vt:lpstr>inherit</vt:lpstr>
      <vt:lpstr>Roboto</vt:lpstr>
      <vt:lpstr>system-ui</vt:lpstr>
      <vt:lpstr>Office Theme</vt:lpstr>
      <vt:lpstr>Complementarian  The Who, What, When, Where and Why and How</vt:lpstr>
      <vt:lpstr>PowerPoint Presentation</vt:lpstr>
      <vt:lpstr>Honor / Accountability</vt:lpstr>
      <vt:lpstr>   Complementarian or Egalitarian The Why   What is the goal. Why are we going through these studies  That everyone is using their gift from God to its fullest potential That women feel confident and competent that they can be used by God just as much as a man That we are hearing the direction that God is sending us </vt:lpstr>
      <vt:lpstr>Complementarian View   The What   It is not a one size fits all   Labeling</vt:lpstr>
      <vt:lpstr>PowerPoint Presentation</vt:lpstr>
      <vt:lpstr>  Complementarian  The Who   Ezer not Ezra Genesis 2:18   Helper not subordinate</vt:lpstr>
      <vt:lpstr> The Lord God said, “It is not good for the man to be alone. I will make a helper suitable for him.”   This resonated last time I said it so I will restate when you have been blessed please do not say to me Oh its all God, God is my partner my friend my helper he wants to do things together.  Suitable helper is in no way inferior  </vt:lpstr>
      <vt:lpstr>  Complementarian  When  This idea works when we treat each other as equals but there are roles   </vt:lpstr>
      <vt:lpstr>Read Ecclesiastes,  A man writes from a mans view point</vt:lpstr>
      <vt:lpstr>PowerPoint Presentation</vt:lpstr>
      <vt:lpstr>Complementarian  When  Making each other better</vt:lpstr>
      <vt:lpstr>   Complementarian View    The Where   It Comes from our Heart    Matthew 25:21 “His master replied, ‘Well done, good and faithful servant! You have been faithful with a few things; I will put you in charge of many things. Come and share your master’s happiness!’ Servant Phillipians 2 who being very nature of God did not consider equality with God but made himself nothing taking on the very nature of a SERVANT </vt:lpstr>
      <vt:lpstr>In conclusion Wherever your study takes you</vt:lpstr>
      <vt:lpstr>   Complentarian View      How    Thinking with both hands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Complementarian  view</dc:title>
  <dc:creator>Jim Albert</dc:creator>
  <cp:lastModifiedBy>Jim Albert</cp:lastModifiedBy>
  <cp:revision>21</cp:revision>
  <dcterms:created xsi:type="dcterms:W3CDTF">2024-01-29T17:36:04Z</dcterms:created>
  <dcterms:modified xsi:type="dcterms:W3CDTF">2024-02-16T17:47:59Z</dcterms:modified>
</cp:coreProperties>
</file>