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515" r:id="rId2"/>
    <p:sldId id="559" r:id="rId3"/>
    <p:sldId id="560" r:id="rId4"/>
    <p:sldId id="558" r:id="rId5"/>
    <p:sldId id="553" r:id="rId6"/>
    <p:sldId id="555" r:id="rId7"/>
    <p:sldId id="561" r:id="rId8"/>
    <p:sldId id="562" r:id="rId9"/>
    <p:sldId id="586" r:id="rId10"/>
    <p:sldId id="590" r:id="rId11"/>
    <p:sldId id="581" r:id="rId12"/>
    <p:sldId id="592" r:id="rId13"/>
    <p:sldId id="593" r:id="rId14"/>
    <p:sldId id="564" r:id="rId15"/>
    <p:sldId id="574" r:id="rId16"/>
    <p:sldId id="576" r:id="rId17"/>
    <p:sldId id="620" r:id="rId18"/>
    <p:sldId id="595" r:id="rId19"/>
    <p:sldId id="594" r:id="rId20"/>
    <p:sldId id="587" r:id="rId21"/>
    <p:sldId id="603" r:id="rId22"/>
    <p:sldId id="582" r:id="rId23"/>
    <p:sldId id="596" r:id="rId24"/>
    <p:sldId id="566" r:id="rId25"/>
    <p:sldId id="575" r:id="rId26"/>
    <p:sldId id="585" r:id="rId27"/>
    <p:sldId id="621" r:id="rId28"/>
    <p:sldId id="597" r:id="rId29"/>
    <p:sldId id="615" r:id="rId30"/>
    <p:sldId id="601" r:id="rId31"/>
    <p:sldId id="598" r:id="rId32"/>
    <p:sldId id="616" r:id="rId33"/>
    <p:sldId id="617" r:id="rId34"/>
    <p:sldId id="599" r:id="rId35"/>
    <p:sldId id="618" r:id="rId36"/>
    <p:sldId id="600" r:id="rId37"/>
    <p:sldId id="619" r:id="rId38"/>
    <p:sldId id="570" r:id="rId39"/>
    <p:sldId id="607" r:id="rId40"/>
    <p:sldId id="608" r:id="rId41"/>
    <p:sldId id="610" r:id="rId42"/>
    <p:sldId id="611" r:id="rId43"/>
    <p:sldId id="612" r:id="rId44"/>
    <p:sldId id="613" r:id="rId45"/>
    <p:sldId id="604" r:id="rId46"/>
    <p:sldId id="580" r:id="rId47"/>
    <p:sldId id="606" r:id="rId4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44" userDrawn="1">
          <p15:clr>
            <a:srgbClr val="A4A3A4"/>
          </p15:clr>
        </p15:guide>
        <p15:guide id="4" orient="horz" pos="4176" userDrawn="1">
          <p15:clr>
            <a:srgbClr val="A4A3A4"/>
          </p15:clr>
        </p15:guide>
        <p15:guide id="5" orient="horz" pos="624" userDrawn="1">
          <p15:clr>
            <a:srgbClr val="A4A3A4"/>
          </p15:clr>
        </p15:guide>
        <p15:guide id="6" pos="288" userDrawn="1">
          <p15:clr>
            <a:srgbClr val="A4A3A4"/>
          </p15:clr>
        </p15:guide>
        <p15:guide id="7" pos="5472" userDrawn="1">
          <p15:clr>
            <a:srgbClr val="A4A3A4"/>
          </p15:clr>
        </p15:guide>
        <p15:guide id="8" pos="2880" userDrawn="1">
          <p15:clr>
            <a:srgbClr val="A4A3A4"/>
          </p15:clr>
        </p15:guide>
        <p15:guide id="9" pos="432" userDrawn="1">
          <p15:clr>
            <a:srgbClr val="A4A3A4"/>
          </p15:clr>
        </p15:guide>
        <p15:guide id="10" pos="576" userDrawn="1">
          <p15:clr>
            <a:srgbClr val="A4A3A4"/>
          </p15:clr>
        </p15:guide>
        <p15:guide id="11" orient="horz" pos="432" userDrawn="1">
          <p15:clr>
            <a:srgbClr val="A4A3A4"/>
          </p15:clr>
        </p15:guide>
        <p15:guide id="12" orient="horz" pos="1272" userDrawn="1">
          <p15:clr>
            <a:srgbClr val="A4A3A4"/>
          </p15:clr>
        </p15:guide>
        <p15:guide id="13" orient="horz" pos="1680" userDrawn="1">
          <p15:clr>
            <a:srgbClr val="A4A3A4"/>
          </p15:clr>
        </p15:guide>
        <p15:guide id="14" orient="horz" pos="2208" userDrawn="1">
          <p15:clr>
            <a:srgbClr val="A4A3A4"/>
          </p15:clr>
        </p15:guide>
        <p15:guide id="15" orient="horz" pos="2496" userDrawn="1">
          <p15:clr>
            <a:srgbClr val="A4A3A4"/>
          </p15:clr>
        </p15:guide>
        <p15:guide id="16" orient="horz" pos="2904" userDrawn="1">
          <p15:clr>
            <a:srgbClr val="A4A3A4"/>
          </p15:clr>
        </p15:guide>
        <p15:guide id="17" orient="horz" pos="3312" userDrawn="1">
          <p15:clr>
            <a:srgbClr val="A4A3A4"/>
          </p15:clr>
        </p15:guide>
        <p15:guide id="18" pos="2184" userDrawn="1">
          <p15:clr>
            <a:srgbClr val="A4A3A4"/>
          </p15:clr>
        </p15:guide>
        <p15:guide id="19" pos="22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Champagne" initials="AC" lastIdx="18" clrIdx="0">
    <p:extLst>
      <p:ext uri="{19B8F6BF-5375-455C-9EA6-DF929625EA0E}">
        <p15:presenceInfo xmlns:p15="http://schemas.microsoft.com/office/powerpoint/2012/main" userId="S-1-5-21-869409551-2841458024-3774115785-11613" providerId="AD"/>
      </p:ext>
    </p:extLst>
  </p:cmAuthor>
  <p:cmAuthor id="2" name="Amanda Bachman" initials="AB" lastIdx="1" clrIdx="1">
    <p:extLst>
      <p:ext uri="{19B8F6BF-5375-455C-9EA6-DF929625EA0E}">
        <p15:presenceInfo xmlns:p15="http://schemas.microsoft.com/office/powerpoint/2012/main" userId="S-1-5-21-869409551-2841458024-3774115785-16601" providerId="AD"/>
      </p:ext>
    </p:extLst>
  </p:cmAuthor>
  <p:cmAuthor id="3" name="Stan Stephen" initials="SS" lastIdx="12" clrIdx="2">
    <p:extLst>
      <p:ext uri="{19B8F6BF-5375-455C-9EA6-DF929625EA0E}">
        <p15:presenceInfo xmlns:p15="http://schemas.microsoft.com/office/powerpoint/2012/main" userId="S-1-5-21-869409551-2841458024-3774115785-9649" providerId="AD"/>
      </p:ext>
    </p:extLst>
  </p:cmAuthor>
  <p:cmAuthor id="4" name="Jim Butler" initials="JB" lastIdx="3" clrIdx="3">
    <p:extLst>
      <p:ext uri="{19B8F6BF-5375-455C-9EA6-DF929625EA0E}">
        <p15:presenceInfo xmlns:p15="http://schemas.microsoft.com/office/powerpoint/2012/main" userId="S-1-5-21-869409551-2841458024-3774115785-11742" providerId="AD"/>
      </p:ext>
    </p:extLst>
  </p:cmAuthor>
  <p:cmAuthor id="5" name="Ronald Vance" initials="RV" lastIdx="2" clrIdx="4">
    <p:extLst>
      <p:ext uri="{19B8F6BF-5375-455C-9EA6-DF929625EA0E}">
        <p15:presenceInfo xmlns:p15="http://schemas.microsoft.com/office/powerpoint/2012/main" userId="72a3aadb4dbd60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2C1"/>
    <a:srgbClr val="5A5A5A"/>
    <a:srgbClr val="B5CA34"/>
    <a:srgbClr val="F07B05"/>
    <a:srgbClr val="BDBDBD"/>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47DFA-B5C8-499E-A8BF-21E7F3AC9A9C}" v="5116" dt="2024-02-21T17:24:13.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3557" autoAdjust="0"/>
  </p:normalViewPr>
  <p:slideViewPr>
    <p:cSldViewPr snapToGrid="0">
      <p:cViewPr varScale="1">
        <p:scale>
          <a:sx n="60" d="100"/>
          <a:sy n="60" d="100"/>
        </p:scale>
        <p:origin x="1276" y="28"/>
      </p:cViewPr>
      <p:guideLst>
        <p:guide orient="horz" pos="144"/>
        <p:guide orient="horz" pos="4176"/>
        <p:guide orient="horz" pos="624"/>
        <p:guide pos="288"/>
        <p:guide pos="5472"/>
        <p:guide pos="2880"/>
        <p:guide pos="432"/>
        <p:guide pos="576"/>
        <p:guide orient="horz" pos="432"/>
        <p:guide orient="horz" pos="1272"/>
        <p:guide orient="horz" pos="1680"/>
        <p:guide orient="horz" pos="2208"/>
        <p:guide orient="horz" pos="2496"/>
        <p:guide orient="horz" pos="2904"/>
        <p:guide orient="horz" pos="3312"/>
        <p:guide pos="2184"/>
        <p:guide pos="2256"/>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4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616" tIns="46808" rIns="93616" bIns="4680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616" tIns="46808" rIns="93616" bIns="46808" rtlCol="0"/>
          <a:lstStyle>
            <a:lvl1pPr algn="r">
              <a:defRPr sz="1200"/>
            </a:lvl1pPr>
          </a:lstStyle>
          <a:p>
            <a:fld id="{5ADE63BD-6623-432B-BAB5-897CDF0F0E5D}" type="datetimeFigureOut">
              <a:rPr lang="en-US" smtClean="0"/>
              <a:t>2/20/2024</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616" tIns="46808" rIns="93616" bIns="4680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616" tIns="46808" rIns="93616" bIns="468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616" tIns="46808" rIns="93616" bIns="468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616" tIns="46808" rIns="93616" bIns="46808" rtlCol="0" anchor="b"/>
          <a:lstStyle>
            <a:lvl1pPr algn="r">
              <a:defRPr sz="1200"/>
            </a:lvl1pPr>
          </a:lstStyle>
          <a:p>
            <a:fld id="{9FE9F2EE-000C-417A-B76E-B3962C5CEE65}" type="slidenum">
              <a:rPr lang="en-US" smtClean="0"/>
              <a:t>‹#›</a:t>
            </a:fld>
            <a:endParaRPr lang="en-US" dirty="0"/>
          </a:p>
        </p:txBody>
      </p:sp>
    </p:spTree>
    <p:extLst>
      <p:ext uri="{BB962C8B-B14F-4D97-AF65-F5344CB8AC3E}">
        <p14:creationId xmlns:p14="http://schemas.microsoft.com/office/powerpoint/2010/main" val="162612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 to provide Welcome and Introduction of the key focus for the message</a:t>
            </a:r>
          </a:p>
        </p:txBody>
      </p:sp>
      <p:sp>
        <p:nvSpPr>
          <p:cNvPr id="4" name="Slide Number Placeholder 3"/>
          <p:cNvSpPr>
            <a:spLocks noGrp="1"/>
          </p:cNvSpPr>
          <p:nvPr>
            <p:ph type="sldNum" sz="quarter" idx="10"/>
          </p:nvPr>
        </p:nvSpPr>
        <p:spPr/>
        <p:txBody>
          <a:bodyPr/>
          <a:lstStyle/>
          <a:p>
            <a:fld id="{9FE9F2EE-000C-417A-B76E-B3962C5CEE65}" type="slidenum">
              <a:rPr lang="en-US" smtClean="0"/>
              <a:t>1</a:t>
            </a:fld>
            <a:endParaRPr lang="en-US" dirty="0"/>
          </a:p>
        </p:txBody>
      </p:sp>
    </p:spTree>
    <p:extLst>
      <p:ext uri="{BB962C8B-B14F-4D97-AF65-F5344CB8AC3E}">
        <p14:creationId xmlns:p14="http://schemas.microsoft.com/office/powerpoint/2010/main" val="215366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94C0-2A00-E622-5F30-CDD756B01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B66A-B21D-E10F-AE79-877750BE5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33B0-9A2D-504A-7FDF-9F6C0C8D3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2F32D8A-7ABA-DF68-C4B5-3A9590C8EA81}"/>
              </a:ext>
            </a:extLst>
          </p:cNvPr>
          <p:cNvSpPr>
            <a:spLocks noGrp="1"/>
          </p:cNvSpPr>
          <p:nvPr>
            <p:ph type="sldNum" sz="quarter" idx="10"/>
          </p:nvPr>
        </p:nvSpPr>
        <p:spPr/>
        <p:txBody>
          <a:bodyPr/>
          <a:lstStyle/>
          <a:p>
            <a:fld id="{9FE9F2EE-000C-417A-B76E-B3962C5CEE65}" type="slidenum">
              <a:rPr lang="en-US" smtClean="0"/>
              <a:t>10</a:t>
            </a:fld>
            <a:endParaRPr lang="en-US" dirty="0"/>
          </a:p>
        </p:txBody>
      </p:sp>
    </p:spTree>
    <p:extLst>
      <p:ext uri="{BB962C8B-B14F-4D97-AF65-F5344CB8AC3E}">
        <p14:creationId xmlns:p14="http://schemas.microsoft.com/office/powerpoint/2010/main" val="59559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94C0-2A00-E622-5F30-CDD756B01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B66A-B21D-E10F-AE79-877750BE5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33B0-9A2D-504A-7FDF-9F6C0C8D3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2F32D8A-7ABA-DF68-C4B5-3A9590C8EA81}"/>
              </a:ext>
            </a:extLst>
          </p:cNvPr>
          <p:cNvSpPr>
            <a:spLocks noGrp="1"/>
          </p:cNvSpPr>
          <p:nvPr>
            <p:ph type="sldNum" sz="quarter" idx="10"/>
          </p:nvPr>
        </p:nvSpPr>
        <p:spPr/>
        <p:txBody>
          <a:bodyPr/>
          <a:lstStyle/>
          <a:p>
            <a:fld id="{9FE9F2EE-000C-417A-B76E-B3962C5CEE65}" type="slidenum">
              <a:rPr lang="en-US" smtClean="0"/>
              <a:t>11</a:t>
            </a:fld>
            <a:endParaRPr lang="en-US" dirty="0"/>
          </a:p>
        </p:txBody>
      </p:sp>
    </p:spTree>
    <p:extLst>
      <p:ext uri="{BB962C8B-B14F-4D97-AF65-F5344CB8AC3E}">
        <p14:creationId xmlns:p14="http://schemas.microsoft.com/office/powerpoint/2010/main" val="219899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94C0-2A00-E622-5F30-CDD756B01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B66A-B21D-E10F-AE79-877750BE5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33B0-9A2D-504A-7FDF-9F6C0C8D3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2F32D8A-7ABA-DF68-C4B5-3A9590C8EA81}"/>
              </a:ext>
            </a:extLst>
          </p:cNvPr>
          <p:cNvSpPr>
            <a:spLocks noGrp="1"/>
          </p:cNvSpPr>
          <p:nvPr>
            <p:ph type="sldNum" sz="quarter" idx="10"/>
          </p:nvPr>
        </p:nvSpPr>
        <p:spPr/>
        <p:txBody>
          <a:bodyPr/>
          <a:lstStyle/>
          <a:p>
            <a:fld id="{9FE9F2EE-000C-417A-B76E-B3962C5CEE65}" type="slidenum">
              <a:rPr lang="en-US" smtClean="0"/>
              <a:t>12</a:t>
            </a:fld>
            <a:endParaRPr lang="en-US" dirty="0"/>
          </a:p>
        </p:txBody>
      </p:sp>
    </p:spTree>
    <p:extLst>
      <p:ext uri="{BB962C8B-B14F-4D97-AF65-F5344CB8AC3E}">
        <p14:creationId xmlns:p14="http://schemas.microsoft.com/office/powerpoint/2010/main" val="1943418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94C0-2A00-E622-5F30-CDD756B01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B66A-B21D-E10F-AE79-877750BE5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33B0-9A2D-504A-7FDF-9F6C0C8D3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2F32D8A-7ABA-DF68-C4B5-3A9590C8EA81}"/>
              </a:ext>
            </a:extLst>
          </p:cNvPr>
          <p:cNvSpPr>
            <a:spLocks noGrp="1"/>
          </p:cNvSpPr>
          <p:nvPr>
            <p:ph type="sldNum" sz="quarter" idx="10"/>
          </p:nvPr>
        </p:nvSpPr>
        <p:spPr/>
        <p:txBody>
          <a:bodyPr/>
          <a:lstStyle/>
          <a:p>
            <a:fld id="{9FE9F2EE-000C-417A-B76E-B3962C5CEE65}" type="slidenum">
              <a:rPr lang="en-US" smtClean="0"/>
              <a:t>13</a:t>
            </a:fld>
            <a:endParaRPr lang="en-US" dirty="0"/>
          </a:p>
        </p:txBody>
      </p:sp>
    </p:spTree>
    <p:extLst>
      <p:ext uri="{BB962C8B-B14F-4D97-AF65-F5344CB8AC3E}">
        <p14:creationId xmlns:p14="http://schemas.microsoft.com/office/powerpoint/2010/main" val="295261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FB6E-74CF-EE42-FA9D-8D265F88E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C1865-E0C6-6E5E-CE38-5B4CA3A54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91C3A-E619-D1CD-DE5E-582931656F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F2563E5-537D-9A47-7561-3FB41D0913AC}"/>
              </a:ext>
            </a:extLst>
          </p:cNvPr>
          <p:cNvSpPr>
            <a:spLocks noGrp="1"/>
          </p:cNvSpPr>
          <p:nvPr>
            <p:ph type="sldNum" sz="quarter" idx="10"/>
          </p:nvPr>
        </p:nvSpPr>
        <p:spPr/>
        <p:txBody>
          <a:bodyPr/>
          <a:lstStyle/>
          <a:p>
            <a:fld id="{9FE9F2EE-000C-417A-B76E-B3962C5CEE65}" type="slidenum">
              <a:rPr lang="en-US" smtClean="0"/>
              <a:t>14</a:t>
            </a:fld>
            <a:endParaRPr lang="en-US" dirty="0"/>
          </a:p>
        </p:txBody>
      </p:sp>
    </p:spTree>
    <p:extLst>
      <p:ext uri="{BB962C8B-B14F-4D97-AF65-F5344CB8AC3E}">
        <p14:creationId xmlns:p14="http://schemas.microsoft.com/office/powerpoint/2010/main" val="2317210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CCBC7-2933-F331-57C1-3909EFF0B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E8B96-07B6-0A3F-2F92-023ED9DC0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FDE49-051C-CA44-8B53-61386E11E5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789EFF8-EFD9-B47A-DF3B-AB1D2E5CA56F}"/>
              </a:ext>
            </a:extLst>
          </p:cNvPr>
          <p:cNvSpPr>
            <a:spLocks noGrp="1"/>
          </p:cNvSpPr>
          <p:nvPr>
            <p:ph type="sldNum" sz="quarter" idx="10"/>
          </p:nvPr>
        </p:nvSpPr>
        <p:spPr/>
        <p:txBody>
          <a:bodyPr/>
          <a:lstStyle/>
          <a:p>
            <a:fld id="{9FE9F2EE-000C-417A-B76E-B3962C5CEE65}" type="slidenum">
              <a:rPr lang="en-US" smtClean="0"/>
              <a:t>15</a:t>
            </a:fld>
            <a:endParaRPr lang="en-US" dirty="0"/>
          </a:p>
        </p:txBody>
      </p:sp>
    </p:spTree>
    <p:extLst>
      <p:ext uri="{BB962C8B-B14F-4D97-AF65-F5344CB8AC3E}">
        <p14:creationId xmlns:p14="http://schemas.microsoft.com/office/powerpoint/2010/main" val="420865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16</a:t>
            </a:fld>
            <a:endParaRPr lang="en-US" dirty="0"/>
          </a:p>
        </p:txBody>
      </p:sp>
    </p:spTree>
    <p:extLst>
      <p:ext uri="{BB962C8B-B14F-4D97-AF65-F5344CB8AC3E}">
        <p14:creationId xmlns:p14="http://schemas.microsoft.com/office/powerpoint/2010/main" val="400895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17</a:t>
            </a:fld>
            <a:endParaRPr lang="en-US" dirty="0"/>
          </a:p>
        </p:txBody>
      </p:sp>
    </p:spTree>
    <p:extLst>
      <p:ext uri="{BB962C8B-B14F-4D97-AF65-F5344CB8AC3E}">
        <p14:creationId xmlns:p14="http://schemas.microsoft.com/office/powerpoint/2010/main" val="285518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18</a:t>
            </a:fld>
            <a:endParaRPr lang="en-US" dirty="0"/>
          </a:p>
        </p:txBody>
      </p:sp>
    </p:spTree>
    <p:extLst>
      <p:ext uri="{BB962C8B-B14F-4D97-AF65-F5344CB8AC3E}">
        <p14:creationId xmlns:p14="http://schemas.microsoft.com/office/powerpoint/2010/main" val="157321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19</a:t>
            </a:fld>
            <a:endParaRPr lang="en-US" dirty="0"/>
          </a:p>
        </p:txBody>
      </p:sp>
    </p:spTree>
    <p:extLst>
      <p:ext uri="{BB962C8B-B14F-4D97-AF65-F5344CB8AC3E}">
        <p14:creationId xmlns:p14="http://schemas.microsoft.com/office/powerpoint/2010/main" val="326581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 to cover this slide</a:t>
            </a:r>
          </a:p>
        </p:txBody>
      </p:sp>
      <p:sp>
        <p:nvSpPr>
          <p:cNvPr id="4" name="Slide Number Placeholder 3"/>
          <p:cNvSpPr>
            <a:spLocks noGrp="1"/>
          </p:cNvSpPr>
          <p:nvPr>
            <p:ph type="sldNum" sz="quarter" idx="10"/>
          </p:nvPr>
        </p:nvSpPr>
        <p:spPr/>
        <p:txBody>
          <a:bodyPr/>
          <a:lstStyle/>
          <a:p>
            <a:fld id="{9FE9F2EE-000C-417A-B76E-B3962C5CEE65}" type="slidenum">
              <a:rPr lang="en-US" smtClean="0"/>
              <a:t>2</a:t>
            </a:fld>
            <a:endParaRPr lang="en-US" dirty="0"/>
          </a:p>
        </p:txBody>
      </p:sp>
    </p:spTree>
    <p:extLst>
      <p:ext uri="{BB962C8B-B14F-4D97-AF65-F5344CB8AC3E}">
        <p14:creationId xmlns:p14="http://schemas.microsoft.com/office/powerpoint/2010/main" val="1604772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94C0-2A00-E622-5F30-CDD756B01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B66A-B21D-E10F-AE79-877750BE5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33B0-9A2D-504A-7FDF-9F6C0C8D3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2F32D8A-7ABA-DF68-C4B5-3A9590C8EA81}"/>
              </a:ext>
            </a:extLst>
          </p:cNvPr>
          <p:cNvSpPr>
            <a:spLocks noGrp="1"/>
          </p:cNvSpPr>
          <p:nvPr>
            <p:ph type="sldNum" sz="quarter" idx="10"/>
          </p:nvPr>
        </p:nvSpPr>
        <p:spPr/>
        <p:txBody>
          <a:bodyPr/>
          <a:lstStyle/>
          <a:p>
            <a:fld id="{9FE9F2EE-000C-417A-B76E-B3962C5CEE65}" type="slidenum">
              <a:rPr lang="en-US" smtClean="0"/>
              <a:t>20</a:t>
            </a:fld>
            <a:endParaRPr lang="en-US" dirty="0"/>
          </a:p>
        </p:txBody>
      </p:sp>
    </p:spTree>
    <p:extLst>
      <p:ext uri="{BB962C8B-B14F-4D97-AF65-F5344CB8AC3E}">
        <p14:creationId xmlns:p14="http://schemas.microsoft.com/office/powerpoint/2010/main" val="1550578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94C0-2A00-E622-5F30-CDD756B01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B66A-B21D-E10F-AE79-877750BE5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33B0-9A2D-504A-7FDF-9F6C0C8D3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2F32D8A-7ABA-DF68-C4B5-3A9590C8EA81}"/>
              </a:ext>
            </a:extLst>
          </p:cNvPr>
          <p:cNvSpPr>
            <a:spLocks noGrp="1"/>
          </p:cNvSpPr>
          <p:nvPr>
            <p:ph type="sldNum" sz="quarter" idx="10"/>
          </p:nvPr>
        </p:nvSpPr>
        <p:spPr/>
        <p:txBody>
          <a:bodyPr/>
          <a:lstStyle/>
          <a:p>
            <a:fld id="{9FE9F2EE-000C-417A-B76E-B3962C5CEE65}" type="slidenum">
              <a:rPr lang="en-US" smtClean="0"/>
              <a:t>21</a:t>
            </a:fld>
            <a:endParaRPr lang="en-US" dirty="0"/>
          </a:p>
        </p:txBody>
      </p:sp>
    </p:spTree>
    <p:extLst>
      <p:ext uri="{BB962C8B-B14F-4D97-AF65-F5344CB8AC3E}">
        <p14:creationId xmlns:p14="http://schemas.microsoft.com/office/powerpoint/2010/main" val="102623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94C0-2A00-E622-5F30-CDD756B01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B66A-B21D-E10F-AE79-877750BE5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33B0-9A2D-504A-7FDF-9F6C0C8D3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2F32D8A-7ABA-DF68-C4B5-3A9590C8EA81}"/>
              </a:ext>
            </a:extLst>
          </p:cNvPr>
          <p:cNvSpPr>
            <a:spLocks noGrp="1"/>
          </p:cNvSpPr>
          <p:nvPr>
            <p:ph type="sldNum" sz="quarter" idx="10"/>
          </p:nvPr>
        </p:nvSpPr>
        <p:spPr/>
        <p:txBody>
          <a:bodyPr/>
          <a:lstStyle/>
          <a:p>
            <a:fld id="{9FE9F2EE-000C-417A-B76E-B3962C5CEE65}" type="slidenum">
              <a:rPr lang="en-US" smtClean="0"/>
              <a:t>22</a:t>
            </a:fld>
            <a:endParaRPr lang="en-US" dirty="0"/>
          </a:p>
        </p:txBody>
      </p:sp>
    </p:spTree>
    <p:extLst>
      <p:ext uri="{BB962C8B-B14F-4D97-AF65-F5344CB8AC3E}">
        <p14:creationId xmlns:p14="http://schemas.microsoft.com/office/powerpoint/2010/main" val="4049030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94C0-2A00-E622-5F30-CDD756B01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B66A-B21D-E10F-AE79-877750BE5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33B0-9A2D-504A-7FDF-9F6C0C8D3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2F32D8A-7ABA-DF68-C4B5-3A9590C8EA81}"/>
              </a:ext>
            </a:extLst>
          </p:cNvPr>
          <p:cNvSpPr>
            <a:spLocks noGrp="1"/>
          </p:cNvSpPr>
          <p:nvPr>
            <p:ph type="sldNum" sz="quarter" idx="10"/>
          </p:nvPr>
        </p:nvSpPr>
        <p:spPr/>
        <p:txBody>
          <a:bodyPr/>
          <a:lstStyle/>
          <a:p>
            <a:fld id="{9FE9F2EE-000C-417A-B76E-B3962C5CEE65}" type="slidenum">
              <a:rPr lang="en-US" smtClean="0"/>
              <a:t>23</a:t>
            </a:fld>
            <a:endParaRPr lang="en-US" dirty="0"/>
          </a:p>
        </p:txBody>
      </p:sp>
    </p:spTree>
    <p:extLst>
      <p:ext uri="{BB962C8B-B14F-4D97-AF65-F5344CB8AC3E}">
        <p14:creationId xmlns:p14="http://schemas.microsoft.com/office/powerpoint/2010/main" val="1593085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B27D2-1A1B-DD06-AA7E-C10D866F0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CACE6-7C1E-98D3-8FB3-4132B65C2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7F1A5-2924-6029-F11A-5B240198C2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3EEF137-C64F-8AC0-8171-A5CE65EFC22E}"/>
              </a:ext>
            </a:extLst>
          </p:cNvPr>
          <p:cNvSpPr>
            <a:spLocks noGrp="1"/>
          </p:cNvSpPr>
          <p:nvPr>
            <p:ph type="sldNum" sz="quarter" idx="10"/>
          </p:nvPr>
        </p:nvSpPr>
        <p:spPr/>
        <p:txBody>
          <a:bodyPr/>
          <a:lstStyle/>
          <a:p>
            <a:fld id="{9FE9F2EE-000C-417A-B76E-B3962C5CEE65}" type="slidenum">
              <a:rPr lang="en-US" smtClean="0"/>
              <a:t>24</a:t>
            </a:fld>
            <a:endParaRPr lang="en-US" dirty="0"/>
          </a:p>
        </p:txBody>
      </p:sp>
    </p:spTree>
    <p:extLst>
      <p:ext uri="{BB962C8B-B14F-4D97-AF65-F5344CB8AC3E}">
        <p14:creationId xmlns:p14="http://schemas.microsoft.com/office/powerpoint/2010/main" val="204701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67D06-0ED3-F0A5-7E6F-339615E22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C950D-997B-44A5-00A0-248A1F012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6E4F6-ACE7-B00D-2B04-518226A1C8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5B9E973-008B-0078-FBE8-862111DF169F}"/>
              </a:ext>
            </a:extLst>
          </p:cNvPr>
          <p:cNvSpPr>
            <a:spLocks noGrp="1"/>
          </p:cNvSpPr>
          <p:nvPr>
            <p:ph type="sldNum" sz="quarter" idx="10"/>
          </p:nvPr>
        </p:nvSpPr>
        <p:spPr/>
        <p:txBody>
          <a:bodyPr/>
          <a:lstStyle/>
          <a:p>
            <a:fld id="{9FE9F2EE-000C-417A-B76E-B3962C5CEE65}" type="slidenum">
              <a:rPr lang="en-US" smtClean="0"/>
              <a:t>25</a:t>
            </a:fld>
            <a:endParaRPr lang="en-US" dirty="0"/>
          </a:p>
        </p:txBody>
      </p:sp>
    </p:spTree>
    <p:extLst>
      <p:ext uri="{BB962C8B-B14F-4D97-AF65-F5344CB8AC3E}">
        <p14:creationId xmlns:p14="http://schemas.microsoft.com/office/powerpoint/2010/main" val="2632926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26</a:t>
            </a:fld>
            <a:endParaRPr lang="en-US" dirty="0"/>
          </a:p>
        </p:txBody>
      </p:sp>
    </p:spTree>
    <p:extLst>
      <p:ext uri="{BB962C8B-B14F-4D97-AF65-F5344CB8AC3E}">
        <p14:creationId xmlns:p14="http://schemas.microsoft.com/office/powerpoint/2010/main" val="4123886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27</a:t>
            </a:fld>
            <a:endParaRPr lang="en-US" dirty="0"/>
          </a:p>
        </p:txBody>
      </p:sp>
    </p:spTree>
    <p:extLst>
      <p:ext uri="{BB962C8B-B14F-4D97-AF65-F5344CB8AC3E}">
        <p14:creationId xmlns:p14="http://schemas.microsoft.com/office/powerpoint/2010/main" val="2860097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28</a:t>
            </a:fld>
            <a:endParaRPr lang="en-US" dirty="0"/>
          </a:p>
        </p:txBody>
      </p:sp>
    </p:spTree>
    <p:extLst>
      <p:ext uri="{BB962C8B-B14F-4D97-AF65-F5344CB8AC3E}">
        <p14:creationId xmlns:p14="http://schemas.microsoft.com/office/powerpoint/2010/main" val="2048502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29</a:t>
            </a:fld>
            <a:endParaRPr lang="en-US" dirty="0"/>
          </a:p>
        </p:txBody>
      </p:sp>
    </p:spTree>
    <p:extLst>
      <p:ext uri="{BB962C8B-B14F-4D97-AF65-F5344CB8AC3E}">
        <p14:creationId xmlns:p14="http://schemas.microsoft.com/office/powerpoint/2010/main" val="27477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 to cover this slide</a:t>
            </a:r>
          </a:p>
        </p:txBody>
      </p:sp>
      <p:sp>
        <p:nvSpPr>
          <p:cNvPr id="4" name="Slide Number Placeholder 3"/>
          <p:cNvSpPr>
            <a:spLocks noGrp="1"/>
          </p:cNvSpPr>
          <p:nvPr>
            <p:ph type="sldNum" sz="quarter" idx="10"/>
          </p:nvPr>
        </p:nvSpPr>
        <p:spPr/>
        <p:txBody>
          <a:bodyPr/>
          <a:lstStyle/>
          <a:p>
            <a:fld id="{9FE9F2EE-000C-417A-B76E-B3962C5CEE65}" type="slidenum">
              <a:rPr lang="en-US" smtClean="0"/>
              <a:t>3</a:t>
            </a:fld>
            <a:endParaRPr lang="en-US" dirty="0"/>
          </a:p>
        </p:txBody>
      </p:sp>
    </p:spTree>
    <p:extLst>
      <p:ext uri="{BB962C8B-B14F-4D97-AF65-F5344CB8AC3E}">
        <p14:creationId xmlns:p14="http://schemas.microsoft.com/office/powerpoint/2010/main" val="261641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30</a:t>
            </a:fld>
            <a:endParaRPr lang="en-US" dirty="0"/>
          </a:p>
        </p:txBody>
      </p:sp>
    </p:spTree>
    <p:extLst>
      <p:ext uri="{BB962C8B-B14F-4D97-AF65-F5344CB8AC3E}">
        <p14:creationId xmlns:p14="http://schemas.microsoft.com/office/powerpoint/2010/main" val="4241103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31</a:t>
            </a:fld>
            <a:endParaRPr lang="en-US" dirty="0"/>
          </a:p>
        </p:txBody>
      </p:sp>
    </p:spTree>
    <p:extLst>
      <p:ext uri="{BB962C8B-B14F-4D97-AF65-F5344CB8AC3E}">
        <p14:creationId xmlns:p14="http://schemas.microsoft.com/office/powerpoint/2010/main" val="1160395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32</a:t>
            </a:fld>
            <a:endParaRPr lang="en-US" dirty="0"/>
          </a:p>
        </p:txBody>
      </p:sp>
    </p:spTree>
    <p:extLst>
      <p:ext uri="{BB962C8B-B14F-4D97-AF65-F5344CB8AC3E}">
        <p14:creationId xmlns:p14="http://schemas.microsoft.com/office/powerpoint/2010/main" val="2794015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33</a:t>
            </a:fld>
            <a:endParaRPr lang="en-US" dirty="0"/>
          </a:p>
        </p:txBody>
      </p:sp>
    </p:spTree>
    <p:extLst>
      <p:ext uri="{BB962C8B-B14F-4D97-AF65-F5344CB8AC3E}">
        <p14:creationId xmlns:p14="http://schemas.microsoft.com/office/powerpoint/2010/main" val="3272445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34</a:t>
            </a:fld>
            <a:endParaRPr lang="en-US" dirty="0"/>
          </a:p>
        </p:txBody>
      </p:sp>
    </p:spTree>
    <p:extLst>
      <p:ext uri="{BB962C8B-B14F-4D97-AF65-F5344CB8AC3E}">
        <p14:creationId xmlns:p14="http://schemas.microsoft.com/office/powerpoint/2010/main" val="1628870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35</a:t>
            </a:fld>
            <a:endParaRPr lang="en-US" dirty="0"/>
          </a:p>
        </p:txBody>
      </p:sp>
    </p:spTree>
    <p:extLst>
      <p:ext uri="{BB962C8B-B14F-4D97-AF65-F5344CB8AC3E}">
        <p14:creationId xmlns:p14="http://schemas.microsoft.com/office/powerpoint/2010/main" val="987845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36</a:t>
            </a:fld>
            <a:endParaRPr lang="en-US" dirty="0"/>
          </a:p>
        </p:txBody>
      </p:sp>
    </p:spTree>
    <p:extLst>
      <p:ext uri="{BB962C8B-B14F-4D97-AF65-F5344CB8AC3E}">
        <p14:creationId xmlns:p14="http://schemas.microsoft.com/office/powerpoint/2010/main" val="1425972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E0AD5-2F46-0E4D-25F9-150F7564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9E4FF-BE4E-63AB-C43C-506F98CCF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66C8-C7DB-8974-AF8C-66A6E205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0B5336E-A84E-3499-1A54-973797175CDD}"/>
              </a:ext>
            </a:extLst>
          </p:cNvPr>
          <p:cNvSpPr>
            <a:spLocks noGrp="1"/>
          </p:cNvSpPr>
          <p:nvPr>
            <p:ph type="sldNum" sz="quarter" idx="10"/>
          </p:nvPr>
        </p:nvSpPr>
        <p:spPr/>
        <p:txBody>
          <a:bodyPr/>
          <a:lstStyle/>
          <a:p>
            <a:fld id="{9FE9F2EE-000C-417A-B76E-B3962C5CEE65}" type="slidenum">
              <a:rPr lang="en-US" smtClean="0"/>
              <a:t>37</a:t>
            </a:fld>
            <a:endParaRPr lang="en-US" dirty="0"/>
          </a:p>
        </p:txBody>
      </p:sp>
    </p:spTree>
    <p:extLst>
      <p:ext uri="{BB962C8B-B14F-4D97-AF65-F5344CB8AC3E}">
        <p14:creationId xmlns:p14="http://schemas.microsoft.com/office/powerpoint/2010/main" val="2062349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FB662-A50C-47D5-0B61-850E69B80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A8422-F24C-BFE8-45FF-3DF00CED6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2A45D-8AC0-8388-A4B4-B74381B158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EB99D94-2562-898F-D21D-51900BE88641}"/>
              </a:ext>
            </a:extLst>
          </p:cNvPr>
          <p:cNvSpPr>
            <a:spLocks noGrp="1"/>
          </p:cNvSpPr>
          <p:nvPr>
            <p:ph type="sldNum" sz="quarter" idx="10"/>
          </p:nvPr>
        </p:nvSpPr>
        <p:spPr/>
        <p:txBody>
          <a:bodyPr/>
          <a:lstStyle/>
          <a:p>
            <a:fld id="{9FE9F2EE-000C-417A-B76E-B3962C5CEE65}" type="slidenum">
              <a:rPr lang="en-US" smtClean="0"/>
              <a:t>38</a:t>
            </a:fld>
            <a:endParaRPr lang="en-US" dirty="0"/>
          </a:p>
        </p:txBody>
      </p:sp>
    </p:spTree>
    <p:extLst>
      <p:ext uri="{BB962C8B-B14F-4D97-AF65-F5344CB8AC3E}">
        <p14:creationId xmlns:p14="http://schemas.microsoft.com/office/powerpoint/2010/main" val="2041581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A604-C168-72A8-5AA8-24EC8C574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76DA-C651-0297-4711-A0747B90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B0761-DA0F-1455-8082-528116674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D5B883-7C45-1502-2437-476F0894B537}"/>
              </a:ext>
            </a:extLst>
          </p:cNvPr>
          <p:cNvSpPr>
            <a:spLocks noGrp="1"/>
          </p:cNvSpPr>
          <p:nvPr>
            <p:ph type="sldNum" sz="quarter" idx="10"/>
          </p:nvPr>
        </p:nvSpPr>
        <p:spPr/>
        <p:txBody>
          <a:bodyPr/>
          <a:lstStyle/>
          <a:p>
            <a:fld id="{9FE9F2EE-000C-417A-B76E-B3962C5CEE65}" type="slidenum">
              <a:rPr lang="en-US" smtClean="0"/>
              <a:t>39</a:t>
            </a:fld>
            <a:endParaRPr lang="en-US" dirty="0"/>
          </a:p>
        </p:txBody>
      </p:sp>
    </p:spTree>
    <p:extLst>
      <p:ext uri="{BB962C8B-B14F-4D97-AF65-F5344CB8AC3E}">
        <p14:creationId xmlns:p14="http://schemas.microsoft.com/office/powerpoint/2010/main" val="283790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Fenton to cover this slide – quickly </a:t>
            </a:r>
          </a:p>
        </p:txBody>
      </p:sp>
      <p:sp>
        <p:nvSpPr>
          <p:cNvPr id="4" name="Slide Number Placeholder 3"/>
          <p:cNvSpPr>
            <a:spLocks noGrp="1"/>
          </p:cNvSpPr>
          <p:nvPr>
            <p:ph type="sldNum" sz="quarter" idx="10"/>
          </p:nvPr>
        </p:nvSpPr>
        <p:spPr/>
        <p:txBody>
          <a:bodyPr/>
          <a:lstStyle/>
          <a:p>
            <a:fld id="{9FE9F2EE-000C-417A-B76E-B3962C5CEE65}" type="slidenum">
              <a:rPr lang="en-US" smtClean="0"/>
              <a:t>4</a:t>
            </a:fld>
            <a:endParaRPr lang="en-US" dirty="0"/>
          </a:p>
        </p:txBody>
      </p:sp>
    </p:spTree>
    <p:extLst>
      <p:ext uri="{BB962C8B-B14F-4D97-AF65-F5344CB8AC3E}">
        <p14:creationId xmlns:p14="http://schemas.microsoft.com/office/powerpoint/2010/main" val="2405269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A604-C168-72A8-5AA8-24EC8C574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76DA-C651-0297-4711-A0747B90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B0761-DA0F-1455-8082-528116674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D5B883-7C45-1502-2437-476F0894B537}"/>
              </a:ext>
            </a:extLst>
          </p:cNvPr>
          <p:cNvSpPr>
            <a:spLocks noGrp="1"/>
          </p:cNvSpPr>
          <p:nvPr>
            <p:ph type="sldNum" sz="quarter" idx="10"/>
          </p:nvPr>
        </p:nvSpPr>
        <p:spPr/>
        <p:txBody>
          <a:bodyPr/>
          <a:lstStyle/>
          <a:p>
            <a:fld id="{9FE9F2EE-000C-417A-B76E-B3962C5CEE65}" type="slidenum">
              <a:rPr lang="en-US" smtClean="0"/>
              <a:t>40</a:t>
            </a:fld>
            <a:endParaRPr lang="en-US" dirty="0"/>
          </a:p>
        </p:txBody>
      </p:sp>
    </p:spTree>
    <p:extLst>
      <p:ext uri="{BB962C8B-B14F-4D97-AF65-F5344CB8AC3E}">
        <p14:creationId xmlns:p14="http://schemas.microsoft.com/office/powerpoint/2010/main" val="2252326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A604-C168-72A8-5AA8-24EC8C574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76DA-C651-0297-4711-A0747B90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B0761-DA0F-1455-8082-528116674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D5B883-7C45-1502-2437-476F0894B537}"/>
              </a:ext>
            </a:extLst>
          </p:cNvPr>
          <p:cNvSpPr>
            <a:spLocks noGrp="1"/>
          </p:cNvSpPr>
          <p:nvPr>
            <p:ph type="sldNum" sz="quarter" idx="10"/>
          </p:nvPr>
        </p:nvSpPr>
        <p:spPr/>
        <p:txBody>
          <a:bodyPr/>
          <a:lstStyle/>
          <a:p>
            <a:fld id="{9FE9F2EE-000C-417A-B76E-B3962C5CEE65}" type="slidenum">
              <a:rPr lang="en-US" smtClean="0"/>
              <a:t>41</a:t>
            </a:fld>
            <a:endParaRPr lang="en-US" dirty="0"/>
          </a:p>
        </p:txBody>
      </p:sp>
    </p:spTree>
    <p:extLst>
      <p:ext uri="{BB962C8B-B14F-4D97-AF65-F5344CB8AC3E}">
        <p14:creationId xmlns:p14="http://schemas.microsoft.com/office/powerpoint/2010/main" val="1812566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A604-C168-72A8-5AA8-24EC8C574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76DA-C651-0297-4711-A0747B90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B0761-DA0F-1455-8082-528116674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D5B883-7C45-1502-2437-476F0894B537}"/>
              </a:ext>
            </a:extLst>
          </p:cNvPr>
          <p:cNvSpPr>
            <a:spLocks noGrp="1"/>
          </p:cNvSpPr>
          <p:nvPr>
            <p:ph type="sldNum" sz="quarter" idx="10"/>
          </p:nvPr>
        </p:nvSpPr>
        <p:spPr/>
        <p:txBody>
          <a:bodyPr/>
          <a:lstStyle/>
          <a:p>
            <a:fld id="{9FE9F2EE-000C-417A-B76E-B3962C5CEE65}" type="slidenum">
              <a:rPr lang="en-US" smtClean="0"/>
              <a:t>42</a:t>
            </a:fld>
            <a:endParaRPr lang="en-US" dirty="0"/>
          </a:p>
        </p:txBody>
      </p:sp>
    </p:spTree>
    <p:extLst>
      <p:ext uri="{BB962C8B-B14F-4D97-AF65-F5344CB8AC3E}">
        <p14:creationId xmlns:p14="http://schemas.microsoft.com/office/powerpoint/2010/main" val="1203540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A604-C168-72A8-5AA8-24EC8C574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76DA-C651-0297-4711-A0747B90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B0761-DA0F-1455-8082-528116674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D5B883-7C45-1502-2437-476F0894B537}"/>
              </a:ext>
            </a:extLst>
          </p:cNvPr>
          <p:cNvSpPr>
            <a:spLocks noGrp="1"/>
          </p:cNvSpPr>
          <p:nvPr>
            <p:ph type="sldNum" sz="quarter" idx="10"/>
          </p:nvPr>
        </p:nvSpPr>
        <p:spPr/>
        <p:txBody>
          <a:bodyPr/>
          <a:lstStyle/>
          <a:p>
            <a:fld id="{9FE9F2EE-000C-417A-B76E-B3962C5CEE65}" type="slidenum">
              <a:rPr lang="en-US" smtClean="0"/>
              <a:t>43</a:t>
            </a:fld>
            <a:endParaRPr lang="en-US" dirty="0"/>
          </a:p>
        </p:txBody>
      </p:sp>
    </p:spTree>
    <p:extLst>
      <p:ext uri="{BB962C8B-B14F-4D97-AF65-F5344CB8AC3E}">
        <p14:creationId xmlns:p14="http://schemas.microsoft.com/office/powerpoint/2010/main" val="1371859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A604-C168-72A8-5AA8-24EC8C574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76DA-C651-0297-4711-A0747B90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B0761-DA0F-1455-8082-528116674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D5B883-7C45-1502-2437-476F0894B537}"/>
              </a:ext>
            </a:extLst>
          </p:cNvPr>
          <p:cNvSpPr>
            <a:spLocks noGrp="1"/>
          </p:cNvSpPr>
          <p:nvPr>
            <p:ph type="sldNum" sz="quarter" idx="10"/>
          </p:nvPr>
        </p:nvSpPr>
        <p:spPr/>
        <p:txBody>
          <a:bodyPr/>
          <a:lstStyle/>
          <a:p>
            <a:fld id="{9FE9F2EE-000C-417A-B76E-B3962C5CEE65}" type="slidenum">
              <a:rPr lang="en-US" smtClean="0"/>
              <a:t>44</a:t>
            </a:fld>
            <a:endParaRPr lang="en-US" dirty="0"/>
          </a:p>
        </p:txBody>
      </p:sp>
    </p:spTree>
    <p:extLst>
      <p:ext uri="{BB962C8B-B14F-4D97-AF65-F5344CB8AC3E}">
        <p14:creationId xmlns:p14="http://schemas.microsoft.com/office/powerpoint/2010/main" val="1098830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A604-C168-72A8-5AA8-24EC8C574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76DA-C651-0297-4711-A0747B90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B0761-DA0F-1455-8082-528116674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D5B883-7C45-1502-2437-476F0894B537}"/>
              </a:ext>
            </a:extLst>
          </p:cNvPr>
          <p:cNvSpPr>
            <a:spLocks noGrp="1"/>
          </p:cNvSpPr>
          <p:nvPr>
            <p:ph type="sldNum" sz="quarter" idx="10"/>
          </p:nvPr>
        </p:nvSpPr>
        <p:spPr/>
        <p:txBody>
          <a:bodyPr/>
          <a:lstStyle/>
          <a:p>
            <a:fld id="{9FE9F2EE-000C-417A-B76E-B3962C5CEE65}" type="slidenum">
              <a:rPr lang="en-US" smtClean="0"/>
              <a:t>45</a:t>
            </a:fld>
            <a:endParaRPr lang="en-US" dirty="0"/>
          </a:p>
        </p:txBody>
      </p:sp>
    </p:spTree>
    <p:extLst>
      <p:ext uri="{BB962C8B-B14F-4D97-AF65-F5344CB8AC3E}">
        <p14:creationId xmlns:p14="http://schemas.microsoft.com/office/powerpoint/2010/main" val="3597114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A604-C168-72A8-5AA8-24EC8C574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76DA-C651-0297-4711-A0747B90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B0761-DA0F-1455-8082-528116674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D5B883-7C45-1502-2437-476F0894B537}"/>
              </a:ext>
            </a:extLst>
          </p:cNvPr>
          <p:cNvSpPr>
            <a:spLocks noGrp="1"/>
          </p:cNvSpPr>
          <p:nvPr>
            <p:ph type="sldNum" sz="quarter" idx="10"/>
          </p:nvPr>
        </p:nvSpPr>
        <p:spPr/>
        <p:txBody>
          <a:bodyPr/>
          <a:lstStyle/>
          <a:p>
            <a:fld id="{9FE9F2EE-000C-417A-B76E-B3962C5CEE65}" type="slidenum">
              <a:rPr lang="en-US" smtClean="0"/>
              <a:t>46</a:t>
            </a:fld>
            <a:endParaRPr lang="en-US" dirty="0"/>
          </a:p>
        </p:txBody>
      </p:sp>
    </p:spTree>
    <p:extLst>
      <p:ext uri="{BB962C8B-B14F-4D97-AF65-F5344CB8AC3E}">
        <p14:creationId xmlns:p14="http://schemas.microsoft.com/office/powerpoint/2010/main" val="375267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A604-C168-72A8-5AA8-24EC8C574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176DA-C651-0297-4711-A0747B90C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B0761-DA0F-1455-8082-5281166744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79D5B883-7C45-1502-2437-476F0894B537}"/>
              </a:ext>
            </a:extLst>
          </p:cNvPr>
          <p:cNvSpPr>
            <a:spLocks noGrp="1"/>
          </p:cNvSpPr>
          <p:nvPr>
            <p:ph type="sldNum" sz="quarter" idx="10"/>
          </p:nvPr>
        </p:nvSpPr>
        <p:spPr/>
        <p:txBody>
          <a:bodyPr/>
          <a:lstStyle/>
          <a:p>
            <a:fld id="{9FE9F2EE-000C-417A-B76E-B3962C5CEE65}" type="slidenum">
              <a:rPr lang="en-US" smtClean="0"/>
              <a:t>47</a:t>
            </a:fld>
            <a:endParaRPr lang="en-US" dirty="0"/>
          </a:p>
        </p:txBody>
      </p:sp>
    </p:spTree>
    <p:extLst>
      <p:ext uri="{BB962C8B-B14F-4D97-AF65-F5344CB8AC3E}">
        <p14:creationId xmlns:p14="http://schemas.microsoft.com/office/powerpoint/2010/main" val="204620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Ron to cover this slide</a:t>
            </a:r>
          </a:p>
        </p:txBody>
      </p:sp>
      <p:sp>
        <p:nvSpPr>
          <p:cNvPr id="4" name="Slide Number Placeholder 3"/>
          <p:cNvSpPr>
            <a:spLocks noGrp="1"/>
          </p:cNvSpPr>
          <p:nvPr>
            <p:ph type="sldNum" sz="quarter" idx="10"/>
          </p:nvPr>
        </p:nvSpPr>
        <p:spPr/>
        <p:txBody>
          <a:bodyPr/>
          <a:lstStyle/>
          <a:p>
            <a:fld id="{9FE9F2EE-000C-417A-B76E-B3962C5CEE65}" type="slidenum">
              <a:rPr lang="en-US" smtClean="0"/>
              <a:t>5</a:t>
            </a:fld>
            <a:endParaRPr lang="en-US" dirty="0"/>
          </a:p>
        </p:txBody>
      </p:sp>
    </p:spTree>
    <p:extLst>
      <p:ext uri="{BB962C8B-B14F-4D97-AF65-F5344CB8AC3E}">
        <p14:creationId xmlns:p14="http://schemas.microsoft.com/office/powerpoint/2010/main" val="355741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FE9F2EE-000C-417A-B76E-B3962C5CEE65}" type="slidenum">
              <a:rPr lang="en-US" smtClean="0"/>
              <a:t>6</a:t>
            </a:fld>
            <a:endParaRPr lang="en-US" dirty="0"/>
          </a:p>
        </p:txBody>
      </p:sp>
    </p:spTree>
    <p:extLst>
      <p:ext uri="{BB962C8B-B14F-4D97-AF65-F5344CB8AC3E}">
        <p14:creationId xmlns:p14="http://schemas.microsoft.com/office/powerpoint/2010/main" val="172931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C80A-4F62-E218-A055-89E4CC50C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903C9-1B77-753D-E83B-908434894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43495-05EF-C58D-6260-B56FD71E37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915C4B6-0BE6-CED2-3579-A467A2D0C81D}"/>
              </a:ext>
            </a:extLst>
          </p:cNvPr>
          <p:cNvSpPr>
            <a:spLocks noGrp="1"/>
          </p:cNvSpPr>
          <p:nvPr>
            <p:ph type="sldNum" sz="quarter" idx="10"/>
          </p:nvPr>
        </p:nvSpPr>
        <p:spPr/>
        <p:txBody>
          <a:bodyPr/>
          <a:lstStyle/>
          <a:p>
            <a:fld id="{9FE9F2EE-000C-417A-B76E-B3962C5CEE65}" type="slidenum">
              <a:rPr lang="en-US" smtClean="0"/>
              <a:t>7</a:t>
            </a:fld>
            <a:endParaRPr lang="en-US" dirty="0"/>
          </a:p>
        </p:txBody>
      </p:sp>
    </p:spTree>
    <p:extLst>
      <p:ext uri="{BB962C8B-B14F-4D97-AF65-F5344CB8AC3E}">
        <p14:creationId xmlns:p14="http://schemas.microsoft.com/office/powerpoint/2010/main" val="181290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FC76C-2ED2-5278-E715-098770E5A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43407-71F1-5A8C-E2C6-070EEE1FC3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FBD0D-CCB5-EDB6-23C9-DB193223C5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6898CEA-3BED-D5F5-D799-4B47DB1DC8D2}"/>
              </a:ext>
            </a:extLst>
          </p:cNvPr>
          <p:cNvSpPr>
            <a:spLocks noGrp="1"/>
          </p:cNvSpPr>
          <p:nvPr>
            <p:ph type="sldNum" sz="quarter" idx="10"/>
          </p:nvPr>
        </p:nvSpPr>
        <p:spPr/>
        <p:txBody>
          <a:bodyPr/>
          <a:lstStyle/>
          <a:p>
            <a:fld id="{9FE9F2EE-000C-417A-B76E-B3962C5CEE65}" type="slidenum">
              <a:rPr lang="en-US" smtClean="0"/>
              <a:t>8</a:t>
            </a:fld>
            <a:endParaRPr lang="en-US" dirty="0"/>
          </a:p>
        </p:txBody>
      </p:sp>
    </p:spTree>
    <p:extLst>
      <p:ext uri="{BB962C8B-B14F-4D97-AF65-F5344CB8AC3E}">
        <p14:creationId xmlns:p14="http://schemas.microsoft.com/office/powerpoint/2010/main" val="401042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94C0-2A00-E622-5F30-CDD756B01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3B66A-B21D-E10F-AE79-877750BE5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333B0-9A2D-504A-7FDF-9F6C0C8D3C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2F32D8A-7ABA-DF68-C4B5-3A9590C8EA81}"/>
              </a:ext>
            </a:extLst>
          </p:cNvPr>
          <p:cNvSpPr>
            <a:spLocks noGrp="1"/>
          </p:cNvSpPr>
          <p:nvPr>
            <p:ph type="sldNum" sz="quarter" idx="10"/>
          </p:nvPr>
        </p:nvSpPr>
        <p:spPr/>
        <p:txBody>
          <a:bodyPr/>
          <a:lstStyle/>
          <a:p>
            <a:fld id="{9FE9F2EE-000C-417A-B76E-B3962C5CEE65}" type="slidenum">
              <a:rPr lang="en-US" smtClean="0"/>
              <a:t>9</a:t>
            </a:fld>
            <a:endParaRPr lang="en-US" dirty="0"/>
          </a:p>
        </p:txBody>
      </p:sp>
    </p:spTree>
    <p:extLst>
      <p:ext uri="{BB962C8B-B14F-4D97-AF65-F5344CB8AC3E}">
        <p14:creationId xmlns:p14="http://schemas.microsoft.com/office/powerpoint/2010/main" val="2972491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4" name="Picture 12" descr="SCA Images_PPT.jpg"/>
          <p:cNvPicPr>
            <a:picLocks noChangeAspect="1"/>
          </p:cNvPicPr>
          <p:nvPr userDrawn="1"/>
        </p:nvPicPr>
        <p:blipFill>
          <a:blip r:embed="rId2"/>
          <a:srcRect/>
          <a:stretch>
            <a:fillRect/>
          </a:stretch>
        </p:blipFill>
        <p:spPr bwMode="auto">
          <a:xfrm>
            <a:off x="371475" y="65088"/>
            <a:ext cx="8406765" cy="2170112"/>
          </a:xfrm>
          <a:prstGeom prst="rect">
            <a:avLst/>
          </a:prstGeom>
          <a:noFill/>
          <a:ln w="9525">
            <a:noFill/>
            <a:miter lim="800000"/>
            <a:headEnd/>
            <a:tailEnd/>
          </a:ln>
        </p:spPr>
      </p:pic>
      <p:pic>
        <p:nvPicPr>
          <p:cNvPr id="8" name="Picture 10" descr="tag.jpg"/>
          <p:cNvPicPr>
            <a:picLocks noChangeAspect="1"/>
          </p:cNvPicPr>
          <p:nvPr userDrawn="1"/>
        </p:nvPicPr>
        <p:blipFill>
          <a:blip r:embed="rId3"/>
          <a:srcRect/>
          <a:stretch>
            <a:fillRect/>
          </a:stretch>
        </p:blipFill>
        <p:spPr bwMode="auto">
          <a:xfrm>
            <a:off x="4968876" y="6069013"/>
            <a:ext cx="3730625" cy="679450"/>
          </a:xfrm>
          <a:prstGeom prst="rect">
            <a:avLst/>
          </a:prstGeom>
          <a:noFill/>
          <a:ln w="9525">
            <a:noFill/>
            <a:miter lim="800000"/>
            <a:headEnd/>
            <a:tailEnd/>
          </a:ln>
        </p:spPr>
      </p:pic>
      <p:sp>
        <p:nvSpPr>
          <p:cNvPr id="9" name="Title 1"/>
          <p:cNvSpPr>
            <a:spLocks noGrp="1"/>
          </p:cNvSpPr>
          <p:nvPr>
            <p:ph type="ctrTitle"/>
          </p:nvPr>
        </p:nvSpPr>
        <p:spPr>
          <a:xfrm>
            <a:off x="469901" y="2371712"/>
            <a:ext cx="8212138" cy="1077311"/>
          </a:xfrm>
        </p:spPr>
        <p:txBody>
          <a:bodyPr anchor="b">
            <a:normAutofit/>
          </a:bodyPr>
          <a:lstStyle>
            <a:lvl1pPr algn="ctr">
              <a:defRPr sz="2400" b="1" i="0" u="none">
                <a:solidFill>
                  <a:srgbClr val="1C82C1"/>
                </a:solidFill>
                <a:effectLst/>
                <a:latin typeface="Arial"/>
                <a:cs typeface="Arial"/>
              </a:defRPr>
            </a:lvl1pPr>
          </a:lstStyle>
          <a:p>
            <a:r>
              <a:rPr lang="en-US" dirty="0"/>
              <a:t>Click to edit Master title style</a:t>
            </a:r>
          </a:p>
        </p:txBody>
      </p:sp>
      <p:sp>
        <p:nvSpPr>
          <p:cNvPr id="10" name="Subtitle 2"/>
          <p:cNvSpPr>
            <a:spLocks noGrp="1"/>
          </p:cNvSpPr>
          <p:nvPr>
            <p:ph type="subTitle" idx="1"/>
          </p:nvPr>
        </p:nvSpPr>
        <p:spPr>
          <a:xfrm>
            <a:off x="469901" y="3449022"/>
            <a:ext cx="8212138" cy="511346"/>
          </a:xfrm>
        </p:spPr>
        <p:txBody>
          <a:bodyPr>
            <a:normAutofit/>
          </a:bodyPr>
          <a:lstStyle>
            <a:lvl1pPr marL="0" indent="0" algn="ctr">
              <a:buNone/>
              <a:defRPr sz="1800" b="0" i="0">
                <a:solidFill>
                  <a:srgbClr val="F07B05"/>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3" name="Date Placeholder 3"/>
          <p:cNvSpPr>
            <a:spLocks noGrp="1"/>
          </p:cNvSpPr>
          <p:nvPr>
            <p:ph type="dt" sz="half" idx="10"/>
          </p:nvPr>
        </p:nvSpPr>
        <p:spPr>
          <a:xfrm>
            <a:off x="469901" y="3960813"/>
            <a:ext cx="8212138" cy="365125"/>
          </a:xfrm>
        </p:spPr>
        <p:txBody>
          <a:bodyPr/>
          <a:lstStyle>
            <a:lvl1pPr algn="ctr" fontAlgn="auto">
              <a:spcBef>
                <a:spcPts val="0"/>
              </a:spcBef>
              <a:spcAft>
                <a:spcPts val="0"/>
              </a:spcAft>
              <a:defRPr sz="1050" dirty="0">
                <a:solidFill>
                  <a:schemeClr val="tx1">
                    <a:lumMod val="75000"/>
                    <a:lumOff val="25000"/>
                  </a:schemeClr>
                </a:solidFill>
                <a:latin typeface="+mn-lt"/>
                <a:ea typeface="+mn-ea"/>
                <a:cs typeface="+mn-cs"/>
              </a:defRPr>
            </a:lvl1pPr>
          </a:lstStyle>
          <a:p>
            <a:pPr>
              <a:defRPr/>
            </a:pPr>
            <a:endParaRPr lang="en-US" dirty="0">
              <a:solidFill>
                <a:prstClr val="black">
                  <a:lumMod val="75000"/>
                  <a:lumOff val="25000"/>
                </a:prstClr>
              </a:solidFill>
            </a:endParaRPr>
          </a:p>
        </p:txBody>
      </p:sp>
      <p:cxnSp>
        <p:nvCxnSpPr>
          <p:cNvPr id="15" name="Straight Connector 14"/>
          <p:cNvCxnSpPr/>
          <p:nvPr userDrawn="1"/>
        </p:nvCxnSpPr>
        <p:spPr>
          <a:xfrm>
            <a:off x="863129" y="3416300"/>
            <a:ext cx="7449681" cy="1588"/>
          </a:xfrm>
          <a:prstGeom prst="line">
            <a:avLst/>
          </a:prstGeom>
          <a:ln w="6350" cap="flat" cmpd="sng" algn="ctr">
            <a:solidFill>
              <a:srgbClr val="887E6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20F32FF-F547-41F1-987D-627D492BE736}"/>
              </a:ext>
            </a:extLst>
          </p:cNvPr>
          <p:cNvPicPr/>
          <p:nvPr userDrawn="1"/>
        </p:nvPicPr>
        <p:blipFill rotWithShape="1">
          <a:blip r:embed="rId4"/>
          <a:stretch/>
        </p:blipFill>
        <p:spPr bwMode="auto">
          <a:xfrm>
            <a:off x="371473" y="5756863"/>
            <a:ext cx="2947035" cy="893445"/>
          </a:xfrm>
          <a:prstGeom prst="rect">
            <a:avLst/>
          </a:prstGeom>
          <a:ln>
            <a:noFill/>
          </a:ln>
          <a:extLst>
            <a:ext uri="{53640926-AAD7-44D8-BBD7-CCE9431645EC}">
              <a14:shadowObscured xmlns:a14="http://schemas.microsoft.com/office/drawing/2010/main"/>
            </a:ext>
          </a:extLst>
        </p:spPr>
      </p:pic>
      <p:cxnSp>
        <p:nvCxnSpPr>
          <p:cNvPr id="11" name="Straight Connector 10"/>
          <p:cNvCxnSpPr/>
          <p:nvPr userDrawn="1"/>
        </p:nvCxnSpPr>
        <p:spPr>
          <a:xfrm>
            <a:off x="469900" y="6567490"/>
            <a:ext cx="8216900" cy="1587"/>
          </a:xfrm>
          <a:prstGeom prst="line">
            <a:avLst/>
          </a:prstGeom>
          <a:ln w="3175"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794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guide id="3" pos="54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
    <p:spTree>
      <p:nvGrpSpPr>
        <p:cNvPr id="1" name=""/>
        <p:cNvGrpSpPr/>
        <p:nvPr/>
      </p:nvGrpSpPr>
      <p:grpSpPr>
        <a:xfrm>
          <a:off x="0" y="0"/>
          <a:ext cx="0" cy="0"/>
          <a:chOff x="0" y="0"/>
          <a:chExt cx="0" cy="0"/>
        </a:xfrm>
      </p:grpSpPr>
      <p:cxnSp>
        <p:nvCxnSpPr>
          <p:cNvPr id="5" name="Straight Connector 4"/>
          <p:cNvCxnSpPr/>
          <p:nvPr userDrawn="1"/>
        </p:nvCxnSpPr>
        <p:spPr>
          <a:xfrm>
            <a:off x="685800" y="2933700"/>
            <a:ext cx="7772400" cy="1588"/>
          </a:xfrm>
          <a:prstGeom prst="line">
            <a:avLst/>
          </a:prstGeom>
          <a:ln w="635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57201" y="6629400"/>
            <a:ext cx="8224838" cy="1588"/>
          </a:xfrm>
          <a:prstGeom prst="line">
            <a:avLst/>
          </a:prstGeom>
          <a:ln w="3175"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5"/>
          <p:cNvSpPr>
            <a:spLocks noGrp="1" noChangeArrowheads="1"/>
          </p:cNvSpPr>
          <p:nvPr>
            <p:ph type="ftr" sz="quarter" idx="10"/>
          </p:nvPr>
        </p:nvSpPr>
        <p:spPr bwMode="auto">
          <a:xfrm>
            <a:off x="6229350" y="6361113"/>
            <a:ext cx="2019300" cy="165100"/>
          </a:xfrm>
          <a:ln>
            <a:miter lim="800000"/>
            <a:headEnd/>
            <a:tailEnd/>
          </a:ln>
        </p:spPr>
        <p:txBody>
          <a:bodyPr wrap="square" lIns="0" tIns="0" rIns="0" bIns="0" numCol="1" anchor="b" anchorCtr="0" compatLnSpc="1">
            <a:prstTxWarp prst="textNoShape">
              <a:avLst/>
            </a:prstTxWarp>
          </a:bodyPr>
          <a:lstStyle>
            <a:lvl1pPr algn="r">
              <a:defRPr sz="525" b="0" i="0" kern="0" spc="75" dirty="0" smtClean="0">
                <a:solidFill>
                  <a:schemeClr val="bg1">
                    <a:lumMod val="50000"/>
                  </a:schemeClr>
                </a:solidFill>
                <a:latin typeface="Arial"/>
                <a:cs typeface="Arial"/>
              </a:defRPr>
            </a:lvl1pPr>
          </a:lstStyle>
          <a:p>
            <a:pPr>
              <a:defRPr/>
            </a:pPr>
            <a:r>
              <a:rPr lang="en-US" dirty="0">
                <a:solidFill>
                  <a:srgbClr val="FFFFFF">
                    <a:lumMod val="50000"/>
                  </a:srgbClr>
                </a:solidFill>
              </a:rPr>
              <a:t>PRIVATE AND CONFIDENTIAL</a:t>
            </a:r>
          </a:p>
        </p:txBody>
      </p:sp>
      <p:sp>
        <p:nvSpPr>
          <p:cNvPr id="11" name="Rectangle 6"/>
          <p:cNvSpPr>
            <a:spLocks noGrp="1" noChangeArrowheads="1"/>
          </p:cNvSpPr>
          <p:nvPr>
            <p:ph type="sldNum" sz="quarter" idx="11"/>
          </p:nvPr>
        </p:nvSpPr>
        <p:spPr bwMode="auto">
          <a:xfrm>
            <a:off x="8342314" y="6359525"/>
            <a:ext cx="339725" cy="166688"/>
          </a:xfrm>
          <a:ln>
            <a:miter lim="800000"/>
            <a:headEnd/>
            <a:tailEnd/>
          </a:ln>
        </p:spPr>
        <p:txBody>
          <a:bodyPr lIns="0" tIns="0" rIns="0" bIns="0" anchor="b"/>
          <a:lstStyle>
            <a:lvl1pPr algn="l">
              <a:defRPr sz="600" smtClean="0">
                <a:latin typeface="Arial" charset="-52"/>
                <a:ea typeface="Arial" charset="-52"/>
                <a:cs typeface="Arial" charset="-52"/>
              </a:defRPr>
            </a:lvl1pPr>
          </a:lstStyle>
          <a:p>
            <a:r>
              <a:rPr lang="en-US" dirty="0"/>
              <a:t> </a:t>
            </a:r>
            <a:fld id="{432D9581-523B-F94B-A966-FC899322714F}" type="slidenum">
              <a:rPr lang="en-US"/>
              <a:pPr/>
              <a:t>‹#›</a:t>
            </a:fld>
            <a:endParaRPr lang="en-US" dirty="0"/>
          </a:p>
        </p:txBody>
      </p:sp>
      <p:sp>
        <p:nvSpPr>
          <p:cNvPr id="14" name="Title 1"/>
          <p:cNvSpPr>
            <a:spLocks noGrp="1"/>
          </p:cNvSpPr>
          <p:nvPr>
            <p:ph type="ctrTitle"/>
          </p:nvPr>
        </p:nvSpPr>
        <p:spPr>
          <a:xfrm>
            <a:off x="469901" y="2371712"/>
            <a:ext cx="8212138" cy="1077311"/>
          </a:xfrm>
        </p:spPr>
        <p:txBody>
          <a:bodyPr anchor="b">
            <a:normAutofit/>
          </a:bodyPr>
          <a:lstStyle>
            <a:lvl1pPr algn="ctr">
              <a:defRPr sz="2100" b="1" i="0" u="none">
                <a:solidFill>
                  <a:srgbClr val="1C82C1"/>
                </a:solidFill>
                <a:effectLst/>
                <a:latin typeface="Arial"/>
                <a:cs typeface="Arial"/>
              </a:defRPr>
            </a:lvl1pPr>
          </a:lstStyle>
          <a:p>
            <a:r>
              <a:rPr lang="en-US"/>
              <a:t>Click to edit Master title style</a:t>
            </a:r>
            <a:endParaRPr lang="en-US" dirty="0"/>
          </a:p>
        </p:txBody>
      </p:sp>
      <p:sp>
        <p:nvSpPr>
          <p:cNvPr id="15" name="Subtitle 2"/>
          <p:cNvSpPr>
            <a:spLocks noGrp="1"/>
          </p:cNvSpPr>
          <p:nvPr>
            <p:ph type="subTitle" idx="1"/>
          </p:nvPr>
        </p:nvSpPr>
        <p:spPr>
          <a:xfrm>
            <a:off x="469901" y="3449022"/>
            <a:ext cx="8212138" cy="511346"/>
          </a:xfrm>
        </p:spPr>
        <p:txBody>
          <a:bodyPr>
            <a:normAutofit/>
          </a:bodyPr>
          <a:lstStyle>
            <a:lvl1pPr marL="0" indent="0" algn="ctr">
              <a:buNone/>
              <a:defRPr sz="1275" b="0" i="0">
                <a:solidFill>
                  <a:srgbClr val="F07B05"/>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p:nvPr userDrawn="1"/>
        </p:nvCxnSpPr>
        <p:spPr>
          <a:xfrm>
            <a:off x="1243014" y="3416300"/>
            <a:ext cx="6770687" cy="1588"/>
          </a:xfrm>
          <a:prstGeom prst="line">
            <a:avLst/>
          </a:prstGeom>
          <a:ln w="6350" cap="flat" cmpd="sng" algn="ctr">
            <a:solidFill>
              <a:srgbClr val="887E6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795E690-C9B3-4DE9-A0B1-801E96D807E5}"/>
              </a:ext>
            </a:extLst>
          </p:cNvPr>
          <p:cNvPicPr>
            <a:picLocks noChangeAspect="1"/>
          </p:cNvPicPr>
          <p:nvPr userDrawn="1"/>
        </p:nvPicPr>
        <p:blipFill>
          <a:blip r:embed="rId2"/>
          <a:stretch>
            <a:fillRect/>
          </a:stretch>
        </p:blipFill>
        <p:spPr>
          <a:xfrm>
            <a:off x="469900" y="6220024"/>
            <a:ext cx="1504950" cy="282178"/>
          </a:xfrm>
          <a:prstGeom prst="rect">
            <a:avLst/>
          </a:prstGeom>
        </p:spPr>
      </p:pic>
    </p:spTree>
    <p:extLst>
      <p:ext uri="{BB962C8B-B14F-4D97-AF65-F5344CB8AC3E}">
        <p14:creationId xmlns:p14="http://schemas.microsoft.com/office/powerpoint/2010/main" val="37916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slide ">
    <p:spTree>
      <p:nvGrpSpPr>
        <p:cNvPr id="1" name=""/>
        <p:cNvGrpSpPr/>
        <p:nvPr/>
      </p:nvGrpSpPr>
      <p:grpSpPr>
        <a:xfrm>
          <a:off x="0" y="0"/>
          <a:ext cx="0" cy="0"/>
          <a:chOff x="0" y="0"/>
          <a:chExt cx="0" cy="0"/>
        </a:xfrm>
      </p:grpSpPr>
      <p:cxnSp>
        <p:nvCxnSpPr>
          <p:cNvPr id="5" name="Straight Connector 4"/>
          <p:cNvCxnSpPr/>
          <p:nvPr userDrawn="1"/>
        </p:nvCxnSpPr>
        <p:spPr>
          <a:xfrm>
            <a:off x="685800" y="2933700"/>
            <a:ext cx="7772400" cy="1588"/>
          </a:xfrm>
          <a:prstGeom prst="line">
            <a:avLst/>
          </a:prstGeom>
          <a:ln w="635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57200" y="6629400"/>
            <a:ext cx="8224838" cy="1588"/>
          </a:xfrm>
          <a:prstGeom prst="line">
            <a:avLst/>
          </a:prstGeom>
          <a:ln w="3175"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69900" y="2371710"/>
            <a:ext cx="8212138" cy="1077311"/>
          </a:xfrm>
        </p:spPr>
        <p:txBody>
          <a:bodyPr anchor="b">
            <a:normAutofit/>
          </a:bodyPr>
          <a:lstStyle>
            <a:lvl1pPr algn="ctr">
              <a:defRPr sz="2800" b="1" i="0" u="none">
                <a:solidFill>
                  <a:srgbClr val="1C82C1"/>
                </a:solidFill>
                <a:effectLst/>
                <a:latin typeface="Arial"/>
                <a:cs typeface="Arial"/>
              </a:defRPr>
            </a:lvl1pPr>
          </a:lstStyle>
          <a:p>
            <a:r>
              <a:rPr lang="en-US"/>
              <a:t>Click to edit Master title style</a:t>
            </a:r>
            <a:endParaRPr lang="en-US" dirty="0"/>
          </a:p>
        </p:txBody>
      </p:sp>
      <p:sp>
        <p:nvSpPr>
          <p:cNvPr id="15" name="Subtitle 2"/>
          <p:cNvSpPr>
            <a:spLocks noGrp="1"/>
          </p:cNvSpPr>
          <p:nvPr>
            <p:ph type="subTitle" idx="1"/>
          </p:nvPr>
        </p:nvSpPr>
        <p:spPr>
          <a:xfrm>
            <a:off x="469900" y="3449022"/>
            <a:ext cx="8212138" cy="511346"/>
          </a:xfrm>
        </p:spPr>
        <p:txBody>
          <a:bodyPr>
            <a:normAutofit/>
          </a:bodyPr>
          <a:lstStyle>
            <a:lvl1pPr marL="0" indent="0" algn="ctr">
              <a:buNone/>
              <a:defRPr sz="1700" b="0" i="0">
                <a:solidFill>
                  <a:srgbClr val="F07B0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p:nvPr userDrawn="1"/>
        </p:nvCxnSpPr>
        <p:spPr>
          <a:xfrm>
            <a:off x="1243013" y="3416300"/>
            <a:ext cx="6770687" cy="1588"/>
          </a:xfrm>
          <a:prstGeom prst="line">
            <a:avLst/>
          </a:prstGeom>
          <a:ln w="6350" cap="flat" cmpd="sng" algn="ctr">
            <a:solidFill>
              <a:srgbClr val="887E6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2" descr="SCA Images_PPT.jpg"/>
          <p:cNvPicPr>
            <a:picLocks noChangeAspect="1"/>
          </p:cNvPicPr>
          <p:nvPr userDrawn="1"/>
        </p:nvPicPr>
        <p:blipFill>
          <a:blip r:embed="rId2"/>
          <a:srcRect/>
          <a:stretch>
            <a:fillRect/>
          </a:stretch>
        </p:blipFill>
        <p:spPr bwMode="auto">
          <a:xfrm>
            <a:off x="6018213" y="184150"/>
            <a:ext cx="2692400" cy="692150"/>
          </a:xfrm>
          <a:prstGeom prst="rect">
            <a:avLst/>
          </a:prstGeom>
          <a:noFill/>
          <a:ln w="9525">
            <a:noFill/>
            <a:miter lim="800000"/>
            <a:headEnd/>
            <a:tailEnd/>
          </a:ln>
        </p:spPr>
      </p:pic>
      <p:pic>
        <p:nvPicPr>
          <p:cNvPr id="6" name="Picture 5"/>
          <p:cNvPicPr>
            <a:picLocks noChangeAspect="1"/>
          </p:cNvPicPr>
          <p:nvPr userDrawn="1"/>
        </p:nvPicPr>
        <p:blipFill>
          <a:blip r:embed="rId3"/>
          <a:stretch>
            <a:fillRect/>
          </a:stretch>
        </p:blipFill>
        <p:spPr>
          <a:xfrm>
            <a:off x="469900" y="6220024"/>
            <a:ext cx="1504950" cy="282178"/>
          </a:xfrm>
          <a:prstGeom prst="rect">
            <a:avLst/>
          </a:prstGeom>
        </p:spPr>
      </p:pic>
      <p:sp>
        <p:nvSpPr>
          <p:cNvPr id="10" name="Rectangle 5">
            <a:extLst>
              <a:ext uri="{FF2B5EF4-FFF2-40B4-BE49-F238E27FC236}">
                <a16:creationId xmlns:a16="http://schemas.microsoft.com/office/drawing/2014/main" id="{F973EF3A-C4B6-4EDA-838F-35FA8D8AFEB4}"/>
              </a:ext>
            </a:extLst>
          </p:cNvPr>
          <p:cNvSpPr>
            <a:spLocks noGrp="1" noChangeArrowheads="1"/>
          </p:cNvSpPr>
          <p:nvPr>
            <p:ph type="ftr" sz="quarter" idx="10"/>
          </p:nvPr>
        </p:nvSpPr>
        <p:spPr bwMode="auto">
          <a:xfrm>
            <a:off x="6229350" y="6361113"/>
            <a:ext cx="2019300" cy="165100"/>
          </a:xfrm>
          <a:ln>
            <a:miter lim="800000"/>
            <a:headEnd/>
            <a:tailEnd/>
          </a:ln>
        </p:spPr>
        <p:txBody>
          <a:bodyPr wrap="square" lIns="0" tIns="0" rIns="0" bIns="0" numCol="1" anchor="b" anchorCtr="0" compatLnSpc="1">
            <a:prstTxWarp prst="textNoShape">
              <a:avLst/>
            </a:prstTxWarp>
          </a:bodyPr>
          <a:lstStyle>
            <a:lvl1pPr algn="r">
              <a:defRPr sz="525" b="0" i="0" kern="0" spc="75" dirty="0" smtClean="0">
                <a:solidFill>
                  <a:schemeClr val="bg1">
                    <a:lumMod val="50000"/>
                  </a:schemeClr>
                </a:solidFill>
                <a:latin typeface="Arial"/>
                <a:cs typeface="Arial"/>
              </a:defRPr>
            </a:lvl1pPr>
          </a:lstStyle>
          <a:p>
            <a:pPr>
              <a:defRPr/>
            </a:pPr>
            <a:r>
              <a:rPr lang="en-US" dirty="0">
                <a:solidFill>
                  <a:srgbClr val="FFFFFF">
                    <a:lumMod val="50000"/>
                  </a:srgbClr>
                </a:solidFill>
              </a:rPr>
              <a:t>PRIVATE AND CONFIDENTIAL</a:t>
            </a:r>
          </a:p>
        </p:txBody>
      </p:sp>
      <p:sp>
        <p:nvSpPr>
          <p:cNvPr id="12" name="Rectangle 6">
            <a:extLst>
              <a:ext uri="{FF2B5EF4-FFF2-40B4-BE49-F238E27FC236}">
                <a16:creationId xmlns:a16="http://schemas.microsoft.com/office/drawing/2014/main" id="{0D794B0C-4141-4D41-AA51-C1806978FA3A}"/>
              </a:ext>
            </a:extLst>
          </p:cNvPr>
          <p:cNvSpPr>
            <a:spLocks noGrp="1" noChangeArrowheads="1"/>
          </p:cNvSpPr>
          <p:nvPr>
            <p:ph type="sldNum" sz="quarter" idx="11"/>
          </p:nvPr>
        </p:nvSpPr>
        <p:spPr bwMode="auto">
          <a:xfrm>
            <a:off x="8342314" y="6359525"/>
            <a:ext cx="339725" cy="166688"/>
          </a:xfrm>
          <a:ln>
            <a:miter lim="800000"/>
            <a:headEnd/>
            <a:tailEnd/>
          </a:ln>
        </p:spPr>
        <p:txBody>
          <a:bodyPr lIns="0" tIns="0" rIns="0" bIns="0" anchor="b"/>
          <a:lstStyle>
            <a:lvl1pPr algn="l">
              <a:defRPr sz="600" smtClean="0">
                <a:latin typeface="Arial" charset="-52"/>
                <a:ea typeface="Arial" charset="-52"/>
                <a:cs typeface="Arial" charset="-52"/>
              </a:defRPr>
            </a:lvl1pPr>
          </a:lstStyle>
          <a:p>
            <a:r>
              <a:rPr lang="en-US" dirty="0"/>
              <a:t> </a:t>
            </a:r>
            <a:fld id="{432D9581-523B-F94B-A966-FC899322714F}" type="slidenum">
              <a:rPr lang="en-US"/>
              <a:pPr/>
              <a:t>‹#›</a:t>
            </a:fld>
            <a:endParaRPr lang="en-US" dirty="0"/>
          </a:p>
        </p:txBody>
      </p:sp>
    </p:spTree>
    <p:extLst>
      <p:ext uri="{BB962C8B-B14F-4D97-AF65-F5344CB8AC3E}">
        <p14:creationId xmlns:p14="http://schemas.microsoft.com/office/powerpoint/2010/main" val="61267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bullets">
    <p:spTree>
      <p:nvGrpSpPr>
        <p:cNvPr id="1" name=""/>
        <p:cNvGrpSpPr/>
        <p:nvPr/>
      </p:nvGrpSpPr>
      <p:grpSpPr>
        <a:xfrm>
          <a:off x="0" y="0"/>
          <a:ext cx="0" cy="0"/>
          <a:chOff x="0" y="0"/>
          <a:chExt cx="0" cy="0"/>
        </a:xfrm>
      </p:grpSpPr>
      <p:cxnSp>
        <p:nvCxnSpPr>
          <p:cNvPr id="5" name="Straight Connector 4"/>
          <p:cNvCxnSpPr/>
          <p:nvPr userDrawn="1"/>
        </p:nvCxnSpPr>
        <p:spPr>
          <a:xfrm>
            <a:off x="457201" y="6629400"/>
            <a:ext cx="8224838" cy="1588"/>
          </a:xfrm>
          <a:prstGeom prst="line">
            <a:avLst/>
          </a:prstGeom>
          <a:ln w="3175"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457201" y="841375"/>
            <a:ext cx="8224838" cy="1588"/>
          </a:xfrm>
          <a:prstGeom prst="line">
            <a:avLst/>
          </a:prstGeom>
          <a:ln w="38100">
            <a:solidFill>
              <a:srgbClr val="1C82C1"/>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457200" y="1033272"/>
            <a:ext cx="8229600" cy="5029200"/>
          </a:xfrm>
        </p:spPr>
        <p:txBody>
          <a:bodyPr lIns="0" tIns="0" rIns="0" bIns="0"/>
          <a:lstStyle>
            <a:lvl1pPr marL="171450" indent="-171450">
              <a:lnSpc>
                <a:spcPct val="100000"/>
              </a:lnSpc>
              <a:spcBef>
                <a:spcPts val="0"/>
              </a:spcBef>
              <a:spcAft>
                <a:spcPts val="450"/>
              </a:spcAft>
              <a:buClr>
                <a:srgbClr val="F07B05"/>
              </a:buClr>
              <a:defRPr sz="1500">
                <a:solidFill>
                  <a:schemeClr val="tx1">
                    <a:lumMod val="75000"/>
                    <a:lumOff val="25000"/>
                  </a:schemeClr>
                </a:solidFill>
                <a:latin typeface="Arial"/>
                <a:cs typeface="Arial"/>
              </a:defRPr>
            </a:lvl1pPr>
            <a:lvl2pPr marL="342900" indent="-165497">
              <a:spcBef>
                <a:spcPts val="0"/>
              </a:spcBef>
              <a:spcAft>
                <a:spcPts val="450"/>
              </a:spcAft>
              <a:buClr>
                <a:srgbClr val="1C82C1"/>
              </a:buClr>
              <a:defRPr sz="1500">
                <a:solidFill>
                  <a:schemeClr val="tx1">
                    <a:lumMod val="75000"/>
                    <a:lumOff val="25000"/>
                  </a:schemeClr>
                </a:solidFill>
                <a:latin typeface="Arial"/>
                <a:cs typeface="Arial"/>
              </a:defRPr>
            </a:lvl2pPr>
            <a:lvl3pPr marL="514350" indent="-172641">
              <a:spcBef>
                <a:spcPts val="0"/>
              </a:spcBef>
              <a:spcAft>
                <a:spcPts val="450"/>
              </a:spcAft>
              <a:buClr>
                <a:srgbClr val="887E6E"/>
              </a:buClr>
              <a:defRPr sz="1500">
                <a:solidFill>
                  <a:schemeClr val="tx1">
                    <a:lumMod val="75000"/>
                    <a:lumOff val="25000"/>
                  </a:schemeClr>
                </a:solidFill>
                <a:latin typeface="Arial"/>
                <a:cs typeface="Arial"/>
              </a:defRPr>
            </a:lvl3pPr>
            <a:lvl4pPr marL="685800" indent="-166688">
              <a:spcBef>
                <a:spcPts val="0"/>
              </a:spcBef>
              <a:spcAft>
                <a:spcPts val="450"/>
              </a:spcAft>
              <a:buClr>
                <a:srgbClr val="F07B05"/>
              </a:buClr>
              <a:defRPr sz="1500">
                <a:solidFill>
                  <a:schemeClr val="tx1">
                    <a:lumMod val="75000"/>
                    <a:lumOff val="25000"/>
                  </a:schemeClr>
                </a:solidFill>
                <a:latin typeface="Arial"/>
                <a:cs typeface="Arial"/>
              </a:defRPr>
            </a:lvl4pPr>
            <a:lvl5pPr marL="857250" indent="-169069">
              <a:spcBef>
                <a:spcPts val="0"/>
              </a:spcBef>
              <a:spcAft>
                <a:spcPts val="450"/>
              </a:spcAft>
              <a:buClr>
                <a:srgbClr val="1C82C1"/>
              </a:buClr>
              <a:defRPr sz="15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p:cNvSpPr>
            <a:spLocks noGrp="1"/>
          </p:cNvSpPr>
          <p:nvPr>
            <p:ph type="title"/>
          </p:nvPr>
        </p:nvSpPr>
        <p:spPr>
          <a:xfrm>
            <a:off x="457199" y="230188"/>
            <a:ext cx="5486400" cy="502920"/>
          </a:xfrm>
        </p:spPr>
        <p:txBody>
          <a:bodyPr lIns="0" tIns="0" rIns="0" bIns="0" anchor="b">
            <a:normAutofit/>
          </a:bodyPr>
          <a:lstStyle>
            <a:lvl1pPr algn="l">
              <a:defRPr sz="1800" b="1" i="0">
                <a:solidFill>
                  <a:srgbClr val="1C82C1"/>
                </a:solidFill>
                <a:latin typeface="Arial"/>
                <a:cs typeface="Arial"/>
              </a:defRPr>
            </a:lvl1pPr>
          </a:lstStyle>
          <a:p>
            <a:r>
              <a:rPr lang="en-US"/>
              <a:t>Click to edit Master title style</a:t>
            </a:r>
            <a:endParaRPr lang="en-US" dirty="0"/>
          </a:p>
        </p:txBody>
      </p:sp>
      <p:sp>
        <p:nvSpPr>
          <p:cNvPr id="8" name="Rectangle 5"/>
          <p:cNvSpPr>
            <a:spLocks noGrp="1" noChangeArrowheads="1"/>
          </p:cNvSpPr>
          <p:nvPr>
            <p:ph type="ftr" sz="quarter" idx="10"/>
          </p:nvPr>
        </p:nvSpPr>
        <p:spPr bwMode="auto">
          <a:xfrm>
            <a:off x="6229350" y="6361113"/>
            <a:ext cx="2019300" cy="165100"/>
          </a:xfrm>
          <a:ln>
            <a:miter lim="800000"/>
            <a:headEnd/>
            <a:tailEnd/>
          </a:ln>
        </p:spPr>
        <p:txBody>
          <a:bodyPr wrap="square" lIns="0" tIns="0" rIns="0" bIns="0" numCol="1" anchor="b" anchorCtr="0" compatLnSpc="1">
            <a:prstTxWarp prst="textNoShape">
              <a:avLst/>
            </a:prstTxWarp>
          </a:bodyPr>
          <a:lstStyle>
            <a:lvl1pPr algn="r">
              <a:defRPr sz="525" b="0" i="0" kern="0" spc="75" dirty="0" smtClean="0">
                <a:solidFill>
                  <a:schemeClr val="bg1">
                    <a:lumMod val="50000"/>
                  </a:schemeClr>
                </a:solidFill>
                <a:latin typeface="Arial"/>
                <a:cs typeface="Arial"/>
              </a:defRPr>
            </a:lvl1pPr>
          </a:lstStyle>
          <a:p>
            <a:pPr>
              <a:defRPr/>
            </a:pPr>
            <a:r>
              <a:rPr lang="en-US" dirty="0">
                <a:solidFill>
                  <a:srgbClr val="FFFFFF">
                    <a:lumMod val="50000"/>
                  </a:srgbClr>
                </a:solidFill>
              </a:rPr>
              <a:t>PRIVATE AND CONFIDENTIAL</a:t>
            </a:r>
          </a:p>
        </p:txBody>
      </p:sp>
      <p:pic>
        <p:nvPicPr>
          <p:cNvPr id="11" name="Picture 10">
            <a:extLst>
              <a:ext uri="{FF2B5EF4-FFF2-40B4-BE49-F238E27FC236}">
                <a16:creationId xmlns:a16="http://schemas.microsoft.com/office/drawing/2014/main" id="{8B9E471A-BB24-457E-8A9E-D121B3D373D8}"/>
              </a:ext>
            </a:extLst>
          </p:cNvPr>
          <p:cNvPicPr>
            <a:picLocks noChangeAspect="1"/>
          </p:cNvPicPr>
          <p:nvPr userDrawn="1"/>
        </p:nvPicPr>
        <p:blipFill>
          <a:blip r:embed="rId2"/>
          <a:stretch>
            <a:fillRect/>
          </a:stretch>
        </p:blipFill>
        <p:spPr>
          <a:xfrm>
            <a:off x="469900" y="6220024"/>
            <a:ext cx="1504950" cy="282178"/>
          </a:xfrm>
          <a:prstGeom prst="rect">
            <a:avLst/>
          </a:prstGeom>
        </p:spPr>
      </p:pic>
      <p:sp>
        <p:nvSpPr>
          <p:cNvPr id="12" name="Rectangle 6">
            <a:extLst>
              <a:ext uri="{FF2B5EF4-FFF2-40B4-BE49-F238E27FC236}">
                <a16:creationId xmlns:a16="http://schemas.microsoft.com/office/drawing/2014/main" id="{1A24CD3B-FFAA-4BA0-B4F8-159812A83D9D}"/>
              </a:ext>
            </a:extLst>
          </p:cNvPr>
          <p:cNvSpPr>
            <a:spLocks noGrp="1" noChangeArrowheads="1"/>
          </p:cNvSpPr>
          <p:nvPr>
            <p:ph type="sldNum" sz="quarter" idx="11"/>
          </p:nvPr>
        </p:nvSpPr>
        <p:spPr bwMode="auto">
          <a:xfrm>
            <a:off x="8342314" y="6359525"/>
            <a:ext cx="339725" cy="166688"/>
          </a:xfrm>
          <a:ln>
            <a:miter lim="800000"/>
            <a:headEnd/>
            <a:tailEnd/>
          </a:ln>
        </p:spPr>
        <p:txBody>
          <a:bodyPr lIns="0" tIns="0" rIns="0" bIns="0" anchor="b"/>
          <a:lstStyle>
            <a:lvl1pPr algn="l">
              <a:defRPr sz="600" smtClean="0">
                <a:latin typeface="Arial" charset="-52"/>
                <a:ea typeface="Arial" charset="-52"/>
                <a:cs typeface="Arial" charset="-52"/>
              </a:defRPr>
            </a:lvl1pPr>
          </a:lstStyle>
          <a:p>
            <a:r>
              <a:rPr lang="en-US" dirty="0"/>
              <a:t> </a:t>
            </a:r>
            <a:fld id="{432D9581-523B-F94B-A966-FC899322714F}" type="slidenum">
              <a:rPr lang="en-US"/>
              <a:pPr/>
              <a:t>‹#›</a:t>
            </a:fld>
            <a:endParaRPr lang="en-US" dirty="0"/>
          </a:p>
        </p:txBody>
      </p:sp>
    </p:spTree>
    <p:extLst>
      <p:ext uri="{BB962C8B-B14F-4D97-AF65-F5344CB8AC3E}">
        <p14:creationId xmlns:p14="http://schemas.microsoft.com/office/powerpoint/2010/main" val="73446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Yellow White BG - Professionals">
    <p:spTree>
      <p:nvGrpSpPr>
        <p:cNvPr id="1" name=""/>
        <p:cNvGrpSpPr/>
        <p:nvPr/>
      </p:nvGrpSpPr>
      <p:grpSpPr>
        <a:xfrm>
          <a:off x="0" y="0"/>
          <a:ext cx="0" cy="0"/>
          <a:chOff x="0" y="0"/>
          <a:chExt cx="0" cy="0"/>
        </a:xfrm>
      </p:grpSpPr>
      <p:sp>
        <p:nvSpPr>
          <p:cNvPr id="4105" name="Freeform 9"/>
          <p:cNvSpPr>
            <a:spLocks/>
          </p:cNvSpPr>
          <p:nvPr/>
        </p:nvSpPr>
        <p:spPr bwMode="auto">
          <a:xfrm>
            <a:off x="268289" y="4913770"/>
            <a:ext cx="5980112" cy="1819275"/>
          </a:xfrm>
          <a:custGeom>
            <a:avLst/>
            <a:gdLst/>
            <a:ahLst/>
            <a:cxnLst>
              <a:cxn ang="0">
                <a:pos x="19442" y="51"/>
              </a:cxn>
              <a:cxn ang="0">
                <a:pos x="19111" y="61"/>
              </a:cxn>
              <a:cxn ang="0">
                <a:pos x="18944" y="62"/>
              </a:cxn>
              <a:cxn ang="0">
                <a:pos x="16321" y="46"/>
              </a:cxn>
              <a:cxn ang="0">
                <a:pos x="14340" y="33"/>
              </a:cxn>
              <a:cxn ang="0">
                <a:pos x="12406" y="19"/>
              </a:cxn>
              <a:cxn ang="0">
                <a:pos x="12146" y="15"/>
              </a:cxn>
              <a:cxn ang="0">
                <a:pos x="12072" y="14"/>
              </a:cxn>
              <a:cxn ang="0">
                <a:pos x="11709" y="15"/>
              </a:cxn>
              <a:cxn ang="0">
                <a:pos x="11041" y="24"/>
              </a:cxn>
              <a:cxn ang="0">
                <a:pos x="10504" y="32"/>
              </a:cxn>
              <a:cxn ang="0">
                <a:pos x="10146" y="34"/>
              </a:cxn>
              <a:cxn ang="0">
                <a:pos x="9988" y="33"/>
              </a:cxn>
              <a:cxn ang="0">
                <a:pos x="9219" y="20"/>
              </a:cxn>
              <a:cxn ang="0">
                <a:pos x="8658" y="15"/>
              </a:cxn>
              <a:cxn ang="0">
                <a:pos x="8424" y="16"/>
              </a:cxn>
              <a:cxn ang="0">
                <a:pos x="8247" y="21"/>
              </a:cxn>
              <a:cxn ang="0">
                <a:pos x="8193" y="22"/>
              </a:cxn>
              <a:cxn ang="0">
                <a:pos x="7822" y="25"/>
              </a:cxn>
              <a:cxn ang="0">
                <a:pos x="6938" y="25"/>
              </a:cxn>
              <a:cxn ang="0">
                <a:pos x="4426" y="16"/>
              </a:cxn>
              <a:cxn ang="0">
                <a:pos x="888" y="0"/>
              </a:cxn>
              <a:cxn ang="0">
                <a:pos x="574" y="1705"/>
              </a:cxn>
              <a:cxn ang="0">
                <a:pos x="446" y="2311"/>
              </a:cxn>
              <a:cxn ang="0">
                <a:pos x="341" y="2812"/>
              </a:cxn>
              <a:cxn ang="0">
                <a:pos x="261" y="3221"/>
              </a:cxn>
              <a:cxn ang="0">
                <a:pos x="247" y="3297"/>
              </a:cxn>
              <a:cxn ang="0">
                <a:pos x="196" y="3540"/>
              </a:cxn>
              <a:cxn ang="0">
                <a:pos x="122" y="3864"/>
              </a:cxn>
              <a:cxn ang="0">
                <a:pos x="23" y="4294"/>
              </a:cxn>
              <a:cxn ang="0">
                <a:pos x="0" y="4404"/>
              </a:cxn>
              <a:cxn ang="0">
                <a:pos x="99" y="4409"/>
              </a:cxn>
              <a:cxn ang="0">
                <a:pos x="683" y="4419"/>
              </a:cxn>
              <a:cxn ang="0">
                <a:pos x="2226" y="4436"/>
              </a:cxn>
              <a:cxn ang="0">
                <a:pos x="4716" y="4457"/>
              </a:cxn>
              <a:cxn ang="0">
                <a:pos x="6847" y="4471"/>
              </a:cxn>
              <a:cxn ang="0">
                <a:pos x="7307" y="4479"/>
              </a:cxn>
              <a:cxn ang="0">
                <a:pos x="7820" y="4485"/>
              </a:cxn>
              <a:cxn ang="0">
                <a:pos x="7928" y="4485"/>
              </a:cxn>
              <a:cxn ang="0">
                <a:pos x="9905" y="4458"/>
              </a:cxn>
              <a:cxn ang="0">
                <a:pos x="10448" y="4452"/>
              </a:cxn>
              <a:cxn ang="0">
                <a:pos x="11118" y="4449"/>
              </a:cxn>
              <a:cxn ang="0">
                <a:pos x="11294" y="4451"/>
              </a:cxn>
              <a:cxn ang="0">
                <a:pos x="11649" y="4458"/>
              </a:cxn>
              <a:cxn ang="0">
                <a:pos x="12504" y="4487"/>
              </a:cxn>
              <a:cxn ang="0">
                <a:pos x="12907" y="4501"/>
              </a:cxn>
              <a:cxn ang="0">
                <a:pos x="13329" y="4509"/>
              </a:cxn>
              <a:cxn ang="0">
                <a:pos x="15239" y="4536"/>
              </a:cxn>
              <a:cxn ang="0">
                <a:pos x="17651" y="4566"/>
              </a:cxn>
              <a:cxn ang="0">
                <a:pos x="19127" y="4580"/>
              </a:cxn>
              <a:cxn ang="0">
                <a:pos x="19694" y="4583"/>
              </a:cxn>
              <a:cxn ang="0">
                <a:pos x="19800" y="4581"/>
              </a:cxn>
              <a:cxn ang="0">
                <a:pos x="19930" y="4575"/>
              </a:cxn>
              <a:cxn ang="0">
                <a:pos x="20046" y="4567"/>
              </a:cxn>
              <a:cxn ang="0">
                <a:pos x="20159" y="4555"/>
              </a:cxn>
              <a:cxn ang="0">
                <a:pos x="20282" y="4537"/>
              </a:cxn>
            </a:cxnLst>
            <a:rect l="0" t="0" r="r" b="b"/>
            <a:pathLst>
              <a:path w="20282" h="4583">
                <a:moveTo>
                  <a:pt x="19442" y="51"/>
                </a:moveTo>
                <a:lnTo>
                  <a:pt x="19442" y="51"/>
                </a:lnTo>
                <a:lnTo>
                  <a:pt x="19273" y="57"/>
                </a:lnTo>
                <a:lnTo>
                  <a:pt x="19111" y="61"/>
                </a:lnTo>
                <a:lnTo>
                  <a:pt x="19027" y="62"/>
                </a:lnTo>
                <a:lnTo>
                  <a:pt x="18944" y="62"/>
                </a:lnTo>
                <a:lnTo>
                  <a:pt x="18907" y="63"/>
                </a:lnTo>
                <a:lnTo>
                  <a:pt x="16321" y="46"/>
                </a:lnTo>
                <a:lnTo>
                  <a:pt x="16321" y="46"/>
                </a:lnTo>
                <a:lnTo>
                  <a:pt x="14340" y="33"/>
                </a:lnTo>
                <a:lnTo>
                  <a:pt x="12916" y="24"/>
                </a:lnTo>
                <a:lnTo>
                  <a:pt x="12406" y="19"/>
                </a:lnTo>
                <a:lnTo>
                  <a:pt x="12238" y="16"/>
                </a:lnTo>
                <a:lnTo>
                  <a:pt x="12146" y="15"/>
                </a:lnTo>
                <a:lnTo>
                  <a:pt x="12146" y="15"/>
                </a:lnTo>
                <a:lnTo>
                  <a:pt x="12072" y="14"/>
                </a:lnTo>
                <a:lnTo>
                  <a:pt x="11973" y="14"/>
                </a:lnTo>
                <a:lnTo>
                  <a:pt x="11709" y="15"/>
                </a:lnTo>
                <a:lnTo>
                  <a:pt x="11388" y="19"/>
                </a:lnTo>
                <a:lnTo>
                  <a:pt x="11041" y="24"/>
                </a:lnTo>
                <a:lnTo>
                  <a:pt x="11041" y="24"/>
                </a:lnTo>
                <a:lnTo>
                  <a:pt x="10504" y="32"/>
                </a:lnTo>
                <a:lnTo>
                  <a:pt x="10292" y="34"/>
                </a:lnTo>
                <a:lnTo>
                  <a:pt x="10146" y="34"/>
                </a:lnTo>
                <a:lnTo>
                  <a:pt x="10146" y="34"/>
                </a:lnTo>
                <a:lnTo>
                  <a:pt x="9988" y="33"/>
                </a:lnTo>
                <a:lnTo>
                  <a:pt x="9767" y="30"/>
                </a:lnTo>
                <a:lnTo>
                  <a:pt x="9219" y="20"/>
                </a:lnTo>
                <a:lnTo>
                  <a:pt x="8930" y="18"/>
                </a:lnTo>
                <a:lnTo>
                  <a:pt x="8658" y="15"/>
                </a:lnTo>
                <a:lnTo>
                  <a:pt x="8536" y="15"/>
                </a:lnTo>
                <a:lnTo>
                  <a:pt x="8424" y="16"/>
                </a:lnTo>
                <a:lnTo>
                  <a:pt x="8327" y="18"/>
                </a:lnTo>
                <a:lnTo>
                  <a:pt x="8247" y="21"/>
                </a:lnTo>
                <a:lnTo>
                  <a:pt x="8247" y="21"/>
                </a:lnTo>
                <a:lnTo>
                  <a:pt x="8193" y="22"/>
                </a:lnTo>
                <a:lnTo>
                  <a:pt x="8102" y="24"/>
                </a:lnTo>
                <a:lnTo>
                  <a:pt x="7822" y="25"/>
                </a:lnTo>
                <a:lnTo>
                  <a:pt x="7428" y="25"/>
                </a:lnTo>
                <a:lnTo>
                  <a:pt x="6938" y="25"/>
                </a:lnTo>
                <a:lnTo>
                  <a:pt x="5753" y="22"/>
                </a:lnTo>
                <a:lnTo>
                  <a:pt x="4426" y="16"/>
                </a:lnTo>
                <a:lnTo>
                  <a:pt x="1985" y="6"/>
                </a:lnTo>
                <a:lnTo>
                  <a:pt x="888" y="0"/>
                </a:lnTo>
                <a:lnTo>
                  <a:pt x="574" y="1705"/>
                </a:lnTo>
                <a:lnTo>
                  <a:pt x="574" y="1705"/>
                </a:lnTo>
                <a:lnTo>
                  <a:pt x="536" y="1885"/>
                </a:lnTo>
                <a:lnTo>
                  <a:pt x="446" y="2311"/>
                </a:lnTo>
                <a:lnTo>
                  <a:pt x="393" y="2563"/>
                </a:lnTo>
                <a:lnTo>
                  <a:pt x="341" y="2812"/>
                </a:lnTo>
                <a:lnTo>
                  <a:pt x="296" y="3039"/>
                </a:lnTo>
                <a:lnTo>
                  <a:pt x="261" y="3221"/>
                </a:lnTo>
                <a:lnTo>
                  <a:pt x="261" y="3221"/>
                </a:lnTo>
                <a:lnTo>
                  <a:pt x="247" y="3297"/>
                </a:lnTo>
                <a:lnTo>
                  <a:pt x="231" y="3377"/>
                </a:lnTo>
                <a:lnTo>
                  <a:pt x="196" y="3540"/>
                </a:lnTo>
                <a:lnTo>
                  <a:pt x="159" y="3703"/>
                </a:lnTo>
                <a:lnTo>
                  <a:pt x="122" y="3864"/>
                </a:lnTo>
                <a:lnTo>
                  <a:pt x="53" y="4163"/>
                </a:lnTo>
                <a:lnTo>
                  <a:pt x="23" y="4294"/>
                </a:lnTo>
                <a:lnTo>
                  <a:pt x="0" y="4404"/>
                </a:lnTo>
                <a:lnTo>
                  <a:pt x="0" y="4404"/>
                </a:lnTo>
                <a:lnTo>
                  <a:pt x="32" y="4406"/>
                </a:lnTo>
                <a:lnTo>
                  <a:pt x="99" y="4409"/>
                </a:lnTo>
                <a:lnTo>
                  <a:pt x="333" y="4415"/>
                </a:lnTo>
                <a:lnTo>
                  <a:pt x="683" y="4419"/>
                </a:lnTo>
                <a:lnTo>
                  <a:pt x="1128" y="4425"/>
                </a:lnTo>
                <a:lnTo>
                  <a:pt x="2226" y="4436"/>
                </a:lnTo>
                <a:lnTo>
                  <a:pt x="3474" y="4447"/>
                </a:lnTo>
                <a:lnTo>
                  <a:pt x="4716" y="4457"/>
                </a:lnTo>
                <a:lnTo>
                  <a:pt x="5796" y="4464"/>
                </a:lnTo>
                <a:lnTo>
                  <a:pt x="6847" y="4471"/>
                </a:lnTo>
                <a:lnTo>
                  <a:pt x="6847" y="4471"/>
                </a:lnTo>
                <a:lnTo>
                  <a:pt x="7307" y="4479"/>
                </a:lnTo>
                <a:lnTo>
                  <a:pt x="7669" y="4484"/>
                </a:lnTo>
                <a:lnTo>
                  <a:pt x="7820" y="4485"/>
                </a:lnTo>
                <a:lnTo>
                  <a:pt x="7928" y="4485"/>
                </a:lnTo>
                <a:lnTo>
                  <a:pt x="7928" y="4485"/>
                </a:lnTo>
                <a:lnTo>
                  <a:pt x="9905" y="4458"/>
                </a:lnTo>
                <a:lnTo>
                  <a:pt x="9905" y="4458"/>
                </a:lnTo>
                <a:lnTo>
                  <a:pt x="10066" y="4455"/>
                </a:lnTo>
                <a:lnTo>
                  <a:pt x="10448" y="4452"/>
                </a:lnTo>
                <a:lnTo>
                  <a:pt x="10906" y="4449"/>
                </a:lnTo>
                <a:lnTo>
                  <a:pt x="11118" y="4449"/>
                </a:lnTo>
                <a:lnTo>
                  <a:pt x="11294" y="4451"/>
                </a:lnTo>
                <a:lnTo>
                  <a:pt x="11294" y="4451"/>
                </a:lnTo>
                <a:lnTo>
                  <a:pt x="11461" y="4453"/>
                </a:lnTo>
                <a:lnTo>
                  <a:pt x="11649" y="4458"/>
                </a:lnTo>
                <a:lnTo>
                  <a:pt x="12069" y="4471"/>
                </a:lnTo>
                <a:lnTo>
                  <a:pt x="12504" y="4487"/>
                </a:lnTo>
                <a:lnTo>
                  <a:pt x="12907" y="4501"/>
                </a:lnTo>
                <a:lnTo>
                  <a:pt x="12907" y="4501"/>
                </a:lnTo>
                <a:lnTo>
                  <a:pt x="13059" y="4505"/>
                </a:lnTo>
                <a:lnTo>
                  <a:pt x="13329" y="4509"/>
                </a:lnTo>
                <a:lnTo>
                  <a:pt x="14152" y="4521"/>
                </a:lnTo>
                <a:lnTo>
                  <a:pt x="15239" y="4536"/>
                </a:lnTo>
                <a:lnTo>
                  <a:pt x="16451" y="4551"/>
                </a:lnTo>
                <a:lnTo>
                  <a:pt x="17651" y="4566"/>
                </a:lnTo>
                <a:lnTo>
                  <a:pt x="18701" y="4577"/>
                </a:lnTo>
                <a:lnTo>
                  <a:pt x="19127" y="4580"/>
                </a:lnTo>
                <a:lnTo>
                  <a:pt x="19464" y="4583"/>
                </a:lnTo>
                <a:lnTo>
                  <a:pt x="19694" y="4583"/>
                </a:lnTo>
                <a:lnTo>
                  <a:pt x="19763" y="4583"/>
                </a:lnTo>
                <a:lnTo>
                  <a:pt x="19800" y="4581"/>
                </a:lnTo>
                <a:lnTo>
                  <a:pt x="19800" y="4581"/>
                </a:lnTo>
                <a:lnTo>
                  <a:pt x="19930" y="4575"/>
                </a:lnTo>
                <a:lnTo>
                  <a:pt x="19989" y="4572"/>
                </a:lnTo>
                <a:lnTo>
                  <a:pt x="20046" y="4567"/>
                </a:lnTo>
                <a:lnTo>
                  <a:pt x="20103" y="4562"/>
                </a:lnTo>
                <a:lnTo>
                  <a:pt x="20159" y="4555"/>
                </a:lnTo>
                <a:lnTo>
                  <a:pt x="20219" y="4547"/>
                </a:lnTo>
                <a:lnTo>
                  <a:pt x="20282" y="4537"/>
                </a:lnTo>
                <a:lnTo>
                  <a:pt x="19442" y="5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1"/>
          <p:cNvSpPr>
            <a:spLocks noGrp="1"/>
          </p:cNvSpPr>
          <p:nvPr>
            <p:ph type="title" hasCustomPrompt="1"/>
          </p:nvPr>
        </p:nvSpPr>
        <p:spPr>
          <a:xfrm>
            <a:off x="481902" y="237067"/>
            <a:ext cx="8180195" cy="735481"/>
          </a:xfrm>
        </p:spPr>
        <p:txBody>
          <a:bodyPr/>
          <a:lstStyle>
            <a:lvl1pPr>
              <a:defRPr sz="2800" b="0" baseline="0">
                <a:solidFill>
                  <a:srgbClr val="6F6754"/>
                </a:solidFill>
              </a:defRPr>
            </a:lvl1pPr>
          </a:lstStyle>
          <a:p>
            <a:r>
              <a:rPr lang="en-US" dirty="0"/>
              <a:t>Click to Edit Title</a:t>
            </a:r>
          </a:p>
        </p:txBody>
      </p:sp>
      <p:pic>
        <p:nvPicPr>
          <p:cNvPr id="1026" name="Picture 1">
            <a:extLst>
              <a:ext uri="{FF2B5EF4-FFF2-40B4-BE49-F238E27FC236}">
                <a16:creationId xmlns:a16="http://schemas.microsoft.com/office/drawing/2014/main" id="{2FCB9F04-BC6D-4B94-BEC2-EBDA6953ED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74925" y="6338888"/>
            <a:ext cx="39941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5470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cs typeface="+mn-cs"/>
              </a:defRPr>
            </a:lvl1pPr>
          </a:lstStyle>
          <a:p>
            <a:pPr defTabSz="342900">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defTabSz="342900">
              <a:defRPr/>
            </a:pPr>
            <a:r>
              <a:rPr lang="en-US" dirty="0">
                <a:solidFill>
                  <a:prstClr val="black">
                    <a:tint val="75000"/>
                  </a:prstClr>
                </a:solidFill>
              </a:rPr>
              <a:t>PRIVATE AND CONFIDENTIAL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pPr defTabSz="342900" fontAlgn="base">
              <a:spcBef>
                <a:spcPct val="0"/>
              </a:spcBef>
              <a:spcAft>
                <a:spcPct val="0"/>
              </a:spcAft>
              <a:defRPr/>
            </a:pPr>
            <a:fld id="{8E6DB033-1E59-6F45-B976-BD2A6BCE9C34}" type="slidenum">
              <a:rPr lang="en-US" smtClean="0">
                <a:ea typeface="Geneva" charset="-128"/>
              </a:rPr>
              <a:pPr defTabSz="342900" fontAlgn="base">
                <a:spcBef>
                  <a:spcPct val="0"/>
                </a:spcBef>
                <a:spcAft>
                  <a:spcPct val="0"/>
                </a:spcAft>
                <a:defRPr/>
              </a:pPr>
              <a:t>‹#›</a:t>
            </a:fld>
            <a:endParaRPr lang="en-US" dirty="0">
              <a:ea typeface="Geneva" charset="-128"/>
            </a:endParaRPr>
          </a:p>
        </p:txBody>
      </p:sp>
    </p:spTree>
    <p:extLst>
      <p:ext uri="{BB962C8B-B14F-4D97-AF65-F5344CB8AC3E}">
        <p14:creationId xmlns:p14="http://schemas.microsoft.com/office/powerpoint/2010/main" val="1120693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43" r:id="rId3"/>
    <p:sldLayoutId id="2147483663" r:id="rId4"/>
    <p:sldLayoutId id="2147483748" r:id="rId5"/>
  </p:sldLayoutIdLst>
  <p:hf hdr="0" dt="0"/>
  <p:txStyles>
    <p:titleStyle>
      <a:lvl1pPr algn="ctr" defTabSz="342900" rtl="0" eaLnBrk="1" fontAlgn="base" hangingPunct="1">
        <a:spcBef>
          <a:spcPct val="0"/>
        </a:spcBef>
        <a:spcAft>
          <a:spcPct val="0"/>
        </a:spcAft>
        <a:defRPr sz="3300" kern="1200">
          <a:solidFill>
            <a:schemeClr val="tx1"/>
          </a:solidFill>
          <a:latin typeface="+mj-lt"/>
          <a:ea typeface="Geneva" charset="-128"/>
          <a:cs typeface="Geneva" charset="-128"/>
        </a:defRPr>
      </a:lvl1pPr>
      <a:lvl2pPr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2pPr>
      <a:lvl3pPr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3pPr>
      <a:lvl4pPr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4pPr>
      <a:lvl5pPr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5pPr>
      <a:lvl6pPr marL="342900"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6pPr>
      <a:lvl7pPr marL="685800"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7pPr>
      <a:lvl8pPr marL="1028700"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8pPr>
      <a:lvl9pPr marL="1371600"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9pPr>
    </p:titleStyle>
    <p:bodyStyle>
      <a:lvl1pPr marL="257175" indent="-257175" algn="l" defTabSz="342900" rtl="0" eaLnBrk="1" fontAlgn="base" hangingPunct="1">
        <a:spcBef>
          <a:spcPct val="20000"/>
        </a:spcBef>
        <a:spcAft>
          <a:spcPct val="0"/>
        </a:spcAft>
        <a:buFont typeface="Arial" charset="-52"/>
        <a:buChar char="•"/>
        <a:defRPr sz="2400" kern="1200">
          <a:solidFill>
            <a:schemeClr val="tx1"/>
          </a:solidFill>
          <a:latin typeface="+mn-lt"/>
          <a:ea typeface="Geneva" charset="-128"/>
          <a:cs typeface="Geneva" charset="-128"/>
        </a:defRPr>
      </a:lvl1pPr>
      <a:lvl2pPr marL="557213" indent="-214313" algn="l" defTabSz="342900" rtl="0" eaLnBrk="1" fontAlgn="base" hangingPunct="1">
        <a:spcBef>
          <a:spcPct val="20000"/>
        </a:spcBef>
        <a:spcAft>
          <a:spcPct val="0"/>
        </a:spcAft>
        <a:buFont typeface="Arial" charset="-52"/>
        <a:buChar char="–"/>
        <a:defRPr sz="2100" kern="1200">
          <a:solidFill>
            <a:schemeClr val="tx1"/>
          </a:solidFill>
          <a:latin typeface="+mn-lt"/>
          <a:ea typeface="Geneva" charset="-128"/>
          <a:cs typeface="+mn-cs"/>
        </a:defRPr>
      </a:lvl2pPr>
      <a:lvl3pPr marL="857250" indent="-171450" algn="l" defTabSz="342900" rtl="0" eaLnBrk="1" fontAlgn="base" hangingPunct="1">
        <a:spcBef>
          <a:spcPct val="20000"/>
        </a:spcBef>
        <a:spcAft>
          <a:spcPct val="0"/>
        </a:spcAft>
        <a:buFont typeface="Arial" charset="-52"/>
        <a:buChar char="•"/>
        <a:defRPr sz="1800" kern="1200">
          <a:solidFill>
            <a:schemeClr val="tx1"/>
          </a:solidFill>
          <a:latin typeface="+mn-lt"/>
          <a:ea typeface="Geneva" charset="-128"/>
          <a:cs typeface="+mn-cs"/>
        </a:defRPr>
      </a:lvl3pPr>
      <a:lvl4pPr marL="1200150" indent="-171450" algn="l" defTabSz="342900" rtl="0" eaLnBrk="1" fontAlgn="base" hangingPunct="1">
        <a:spcBef>
          <a:spcPct val="20000"/>
        </a:spcBef>
        <a:spcAft>
          <a:spcPct val="0"/>
        </a:spcAft>
        <a:buFont typeface="Arial" charset="-52"/>
        <a:buChar char="–"/>
        <a:defRPr sz="1500" kern="1200">
          <a:solidFill>
            <a:schemeClr val="tx1"/>
          </a:solidFill>
          <a:latin typeface="+mn-lt"/>
          <a:ea typeface="Geneva" charset="-128"/>
          <a:cs typeface="+mn-cs"/>
        </a:defRPr>
      </a:lvl4pPr>
      <a:lvl5pPr marL="1543050" indent="-171450" algn="l" defTabSz="342900" rtl="0" eaLnBrk="1" fontAlgn="base" hangingPunct="1">
        <a:spcBef>
          <a:spcPct val="20000"/>
        </a:spcBef>
        <a:spcAft>
          <a:spcPct val="0"/>
        </a:spcAft>
        <a:buFont typeface="Arial" charset="-52"/>
        <a:buChar char="»"/>
        <a:defRPr sz="1500" kern="1200">
          <a:solidFill>
            <a:schemeClr val="tx1"/>
          </a:solidFill>
          <a:latin typeface="+mn-lt"/>
          <a:ea typeface="Geneva"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D6C9D49-ECAE-4D8F-A339-886BE60BE562}"/>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a:t>
            </a:fld>
            <a:endParaRPr lang="en-US" sz="800" dirty="0">
              <a:solidFill>
                <a:schemeClr val="bg1">
                  <a:lumMod val="50000"/>
                </a:schemeClr>
              </a:solidFill>
              <a:latin typeface="+mj-lt"/>
              <a:cs typeface="Arial" panose="020B0604020202020204" pitchFamily="34" charset="0"/>
            </a:endParaRPr>
          </a:p>
        </p:txBody>
      </p:sp>
      <p:pic>
        <p:nvPicPr>
          <p:cNvPr id="3" name="Picture 1" descr="Low Angle View Of Clouds In Sky">
            <a:extLst>
              <a:ext uri="{FF2B5EF4-FFF2-40B4-BE49-F238E27FC236}">
                <a16:creationId xmlns:a16="http://schemas.microsoft.com/office/drawing/2014/main" id="{83680A10-C156-F5E7-C55D-BA7AFDB7FE43}"/>
              </a:ext>
            </a:extLst>
          </p:cNvPr>
          <p:cNvPicPr>
            <a:picLocks noChangeAspect="1"/>
          </p:cNvPicPr>
          <p:nvPr/>
        </p:nvPicPr>
        <p:blipFill rotWithShape="1">
          <a:blip r:embed="rId3"/>
          <a:srcRect t="15668" b="19969"/>
          <a:stretch/>
        </p:blipFill>
        <p:spPr>
          <a:xfrm>
            <a:off x="-6042" y="1201829"/>
            <a:ext cx="9156084" cy="3933699"/>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6" name="TextBox 5">
            <a:extLst>
              <a:ext uri="{FF2B5EF4-FFF2-40B4-BE49-F238E27FC236}">
                <a16:creationId xmlns:a16="http://schemas.microsoft.com/office/drawing/2014/main" id="{8D8D26BD-0CB0-7BD8-CBE8-02261D9F6376}"/>
              </a:ext>
            </a:extLst>
          </p:cNvPr>
          <p:cNvSpPr txBox="1"/>
          <p:nvPr/>
        </p:nvSpPr>
        <p:spPr>
          <a:xfrm>
            <a:off x="0" y="1702797"/>
            <a:ext cx="9058939" cy="2359620"/>
          </a:xfrm>
          <a:prstGeom prst="rect">
            <a:avLst/>
          </a:prstGeom>
          <a:noFill/>
        </p:spPr>
        <p:txBody>
          <a:bodyPr wrap="square">
            <a:spAutoFit/>
          </a:bodyPr>
          <a:lstStyle/>
          <a:p>
            <a:pPr lvl="1" algn="ctr">
              <a:spcBef>
                <a:spcPts val="400"/>
              </a:spcBef>
              <a:spcAft>
                <a:spcPts val="400"/>
              </a:spcAft>
            </a:pPr>
            <a:r>
              <a:rPr lang="en-US" sz="3200" i="1" dirty="0"/>
              <a:t>Congregational Bible Study:</a:t>
            </a:r>
          </a:p>
          <a:p>
            <a:pPr lvl="1" algn="ctr">
              <a:spcBef>
                <a:spcPts val="400"/>
              </a:spcBef>
              <a:spcAft>
                <a:spcPts val="400"/>
              </a:spcAft>
            </a:pPr>
            <a:r>
              <a:rPr lang="en-US" sz="3800" b="1" dirty="0"/>
              <a:t>The Role of Women in the Church:  </a:t>
            </a:r>
            <a:r>
              <a:rPr lang="en-US" sz="3600" b="1" dirty="0"/>
              <a:t>Examining Controversial Passages</a:t>
            </a:r>
          </a:p>
          <a:p>
            <a:pPr lvl="1" algn="ctr">
              <a:spcBef>
                <a:spcPts val="400"/>
              </a:spcBef>
              <a:spcAft>
                <a:spcPts val="400"/>
              </a:spcAft>
            </a:pPr>
            <a:r>
              <a:rPr lang="en-US" sz="2800" b="1" dirty="0"/>
              <a:t>(1 Corinthians 14; 1 Timothy 2)</a:t>
            </a:r>
          </a:p>
        </p:txBody>
      </p:sp>
      <p:sp>
        <p:nvSpPr>
          <p:cNvPr id="7" name="Title 3">
            <a:extLst>
              <a:ext uri="{FF2B5EF4-FFF2-40B4-BE49-F238E27FC236}">
                <a16:creationId xmlns:a16="http://schemas.microsoft.com/office/drawing/2014/main" id="{CECD8566-E528-D7E1-E18B-F9ACF6CD625C}"/>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Tree>
    <p:extLst>
      <p:ext uri="{BB962C8B-B14F-4D97-AF65-F5344CB8AC3E}">
        <p14:creationId xmlns:p14="http://schemas.microsoft.com/office/powerpoint/2010/main" val="22942517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41BC8-2B9D-37D7-D0DA-FCB877AACA8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1E42F47-F230-D689-9A82-A88D29E2D03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10</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315436-8026-56A0-5ED8-DC8306FCCDC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5CD0022F-C27D-1775-5998-A974261D14FC}"/>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a:t>
            </a:r>
            <a:endParaRPr lang="en-US" sz="2000" i="1" kern="0" dirty="0">
              <a:solidFill>
                <a:srgbClr val="5A5A5A"/>
              </a:solidFill>
              <a:latin typeface="Arial" panose="020B0604020202020204" pitchFamily="34" charset="0"/>
              <a:cs typeface="Arial" panose="020B0604020202020204" pitchFamily="34" charset="0"/>
            </a:endParaRPr>
          </a:p>
        </p:txBody>
      </p:sp>
      <p:graphicFrame>
        <p:nvGraphicFramePr>
          <p:cNvPr id="7" name="Table 13">
            <a:extLst>
              <a:ext uri="{FF2B5EF4-FFF2-40B4-BE49-F238E27FC236}">
                <a16:creationId xmlns:a16="http://schemas.microsoft.com/office/drawing/2014/main" id="{64CDFDDD-31DB-A51E-6C9D-DB457012292F}"/>
              </a:ext>
            </a:extLst>
          </p:cNvPr>
          <p:cNvGraphicFramePr>
            <a:graphicFrameLocks noGrp="1"/>
          </p:cNvGraphicFramePr>
          <p:nvPr>
            <p:extLst>
              <p:ext uri="{D42A27DB-BD31-4B8C-83A1-F6EECF244321}">
                <p14:modId xmlns:p14="http://schemas.microsoft.com/office/powerpoint/2010/main" val="1192190714"/>
              </p:ext>
            </p:extLst>
          </p:nvPr>
        </p:nvGraphicFramePr>
        <p:xfrm>
          <a:off x="202010" y="1309203"/>
          <a:ext cx="8712198" cy="3838228"/>
        </p:xfrm>
        <a:graphic>
          <a:graphicData uri="http://schemas.openxmlformats.org/drawingml/2006/table">
            <a:tbl>
              <a:tblPr firstRow="1" bandRow="1">
                <a:tableStyleId>{5C22544A-7EE6-4342-B048-85BDC9FD1C3A}</a:tableStyleId>
              </a:tblPr>
              <a:tblGrid>
                <a:gridCol w="8712198">
                  <a:extLst>
                    <a:ext uri="{9D8B030D-6E8A-4147-A177-3AD203B41FA5}">
                      <a16:colId xmlns:a16="http://schemas.microsoft.com/office/drawing/2014/main" val="4137952146"/>
                    </a:ext>
                  </a:extLst>
                </a:gridCol>
              </a:tblGrid>
              <a:tr h="409228">
                <a:tc>
                  <a:txBody>
                    <a:bodyPr/>
                    <a:lstStyle/>
                    <a:p>
                      <a:r>
                        <a:rPr lang="en-US" sz="1600" dirty="0"/>
                        <a:t>Exegesis</a:t>
                      </a:r>
                      <a:r>
                        <a:rPr lang="en-US" sz="1600" baseline="0" dirty="0"/>
                        <a:t> Considerations </a:t>
                      </a:r>
                      <a:endParaRPr lang="en-US" sz="1600" dirty="0"/>
                    </a:p>
                  </a:txBody>
                  <a:tcPr/>
                </a:tc>
                <a:extLst>
                  <a:ext uri="{0D108BD9-81ED-4DB2-BD59-A6C34878D82A}">
                    <a16:rowId xmlns:a16="http://schemas.microsoft.com/office/drawing/2014/main" val="734447717"/>
                  </a:ext>
                </a:extLst>
              </a:tr>
              <a:tr h="3374564">
                <a:tc>
                  <a:txBody>
                    <a:bodyPr/>
                    <a:lstStyle/>
                    <a:p>
                      <a:pPr marL="285750" indent="-285750">
                        <a:spcBef>
                          <a:spcPts val="300"/>
                        </a:spcBef>
                        <a:spcAft>
                          <a:spcPts val="300"/>
                        </a:spcAft>
                        <a:buFont typeface="Wingdings" panose="05000000000000000000" pitchFamily="2" charset="2"/>
                        <a:buChar char="§"/>
                      </a:pPr>
                      <a:r>
                        <a:rPr lang="en-US" sz="1600" b="1" dirty="0"/>
                        <a:t>Historical Background and Context </a:t>
                      </a:r>
                      <a:r>
                        <a:rPr lang="en-US" sz="1400" b="0" dirty="0"/>
                        <a:t>(continued)</a:t>
                      </a:r>
                    </a:p>
                    <a:p>
                      <a:pPr marL="628650" lvl="1" indent="-285750">
                        <a:spcBef>
                          <a:spcPts val="300"/>
                        </a:spcBef>
                        <a:spcAft>
                          <a:spcPts val="300"/>
                        </a:spcAft>
                        <a:buFont typeface="Arial" panose="020B0604020202020204" pitchFamily="34" charset="0"/>
                        <a:buChar char="•"/>
                      </a:pPr>
                      <a:r>
                        <a:rPr lang="en-US" sz="1600" b="0" dirty="0"/>
                        <a:t>Geography: port city in Greece; very prosperous trade center, like Athens and Ephesus </a:t>
                      </a:r>
                    </a:p>
                    <a:p>
                      <a:pPr marL="628650" lvl="1" indent="-285750">
                        <a:spcBef>
                          <a:spcPts val="300"/>
                        </a:spcBef>
                        <a:spcAft>
                          <a:spcPts val="300"/>
                        </a:spcAft>
                        <a:buFont typeface="Arial" panose="020B0604020202020204" pitchFamily="34" charset="0"/>
                        <a:buChar char="•"/>
                      </a:pPr>
                      <a:r>
                        <a:rPr lang="en-US" sz="1600" b="0" dirty="0"/>
                        <a:t>Population: est. 100,000 – 600,000 </a:t>
                      </a:r>
                    </a:p>
                    <a:p>
                      <a:pPr marL="628650" lvl="1" indent="-285750">
                        <a:spcBef>
                          <a:spcPts val="300"/>
                        </a:spcBef>
                        <a:spcAft>
                          <a:spcPts val="300"/>
                        </a:spcAft>
                        <a:buFont typeface="Arial" panose="020B0604020202020204" pitchFamily="34" charset="0"/>
                        <a:buChar char="•"/>
                      </a:pPr>
                      <a:r>
                        <a:rPr lang="en-US" sz="1600" b="0" dirty="0"/>
                        <a:t>Political Environment: colony of Rome</a:t>
                      </a:r>
                    </a:p>
                    <a:p>
                      <a:pPr marL="628650" lvl="1" indent="-285750">
                        <a:spcBef>
                          <a:spcPts val="300"/>
                        </a:spcBef>
                        <a:spcAft>
                          <a:spcPts val="300"/>
                        </a:spcAft>
                        <a:buFont typeface="Arial" panose="020B0604020202020204" pitchFamily="34" charset="0"/>
                        <a:buChar char="•"/>
                      </a:pPr>
                      <a:r>
                        <a:rPr lang="en-US" sz="1600" b="0" dirty="0"/>
                        <a:t>Cultural Considerations: </a:t>
                      </a:r>
                    </a:p>
                    <a:p>
                      <a:pPr marL="971550" lvl="2" indent="-285750">
                        <a:spcBef>
                          <a:spcPts val="300"/>
                        </a:spcBef>
                        <a:spcAft>
                          <a:spcPts val="300"/>
                        </a:spcAft>
                        <a:buFont typeface="Courier New" panose="02070309020205020404" pitchFamily="49" charset="0"/>
                        <a:buChar char="o"/>
                      </a:pPr>
                      <a:r>
                        <a:rPr lang="en-US" sz="1600" b="0" dirty="0"/>
                        <a:t>Extensive sexual immorality and idolatry</a:t>
                      </a:r>
                    </a:p>
                    <a:p>
                      <a:pPr marL="971550" lvl="2" indent="-285750">
                        <a:spcBef>
                          <a:spcPts val="300"/>
                        </a:spcBef>
                        <a:spcAft>
                          <a:spcPts val="300"/>
                        </a:spcAft>
                        <a:buFont typeface="Courier New" panose="02070309020205020404" pitchFamily="49" charset="0"/>
                        <a:buChar char="o"/>
                      </a:pPr>
                      <a:r>
                        <a:rPr lang="en-US" sz="1600" b="0" dirty="0"/>
                        <a:t>Multi-cultural, with Roman soldiers, Greeks, Jews, other near-eastern and Mediterranean groups of people. </a:t>
                      </a:r>
                    </a:p>
                    <a:p>
                      <a:pPr marL="971550" lvl="2" indent="-285750">
                        <a:spcBef>
                          <a:spcPts val="300"/>
                        </a:spcBef>
                        <a:spcAft>
                          <a:spcPts val="300"/>
                        </a:spcAft>
                        <a:buFont typeface="Courier New" panose="02070309020205020404" pitchFamily="49" charset="0"/>
                        <a:buChar char="o"/>
                      </a:pPr>
                      <a:r>
                        <a:rPr lang="en-US" sz="1600" b="0" dirty="0"/>
                        <a:t>Scrutiny of Christians that did not partake in pagan festivals/rituals, lifestyle</a:t>
                      </a:r>
                    </a:p>
                    <a:p>
                      <a:pPr marL="971550" lvl="2" indent="-285750">
                        <a:spcBef>
                          <a:spcPts val="300"/>
                        </a:spcBef>
                        <a:spcAft>
                          <a:spcPts val="300"/>
                        </a:spcAft>
                        <a:buFont typeface="Courier New" panose="02070309020205020404" pitchFamily="49" charset="0"/>
                        <a:buChar char="o"/>
                      </a:pPr>
                      <a:r>
                        <a:rPr lang="en-US" sz="1600" b="0" dirty="0"/>
                        <a:t>High emphasis on independence; many factions and divisions</a:t>
                      </a:r>
                    </a:p>
                    <a:p>
                      <a:pPr marL="971550" lvl="2" indent="-285750">
                        <a:spcBef>
                          <a:spcPts val="300"/>
                        </a:spcBef>
                        <a:spcAft>
                          <a:spcPts val="300"/>
                        </a:spcAft>
                        <a:buFont typeface="Courier New" panose="02070309020205020404" pitchFamily="49" charset="0"/>
                        <a:buChar char="o"/>
                      </a:pPr>
                      <a:endParaRPr lang="en-US" sz="1400" b="0" dirty="0"/>
                    </a:p>
                  </a:txBody>
                  <a:tcPr/>
                </a:tc>
                <a:extLst>
                  <a:ext uri="{0D108BD9-81ED-4DB2-BD59-A6C34878D82A}">
                    <a16:rowId xmlns:a16="http://schemas.microsoft.com/office/drawing/2014/main" val="2809020141"/>
                  </a:ext>
                </a:extLst>
              </a:tr>
            </a:tbl>
          </a:graphicData>
        </a:graphic>
      </p:graphicFrame>
    </p:spTree>
    <p:extLst>
      <p:ext uri="{BB962C8B-B14F-4D97-AF65-F5344CB8AC3E}">
        <p14:creationId xmlns:p14="http://schemas.microsoft.com/office/powerpoint/2010/main" val="25779113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41BC8-2B9D-37D7-D0DA-FCB877AACA8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1E42F47-F230-D689-9A82-A88D29E2D03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11</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315436-8026-56A0-5ED8-DC8306FCCDC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5CD0022F-C27D-1775-5998-A974261D14FC}"/>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a:t>
            </a:r>
            <a:endParaRPr lang="en-US" sz="2000" i="1" kern="0" dirty="0">
              <a:solidFill>
                <a:srgbClr val="5A5A5A"/>
              </a:solidFill>
              <a:latin typeface="Arial" panose="020B0604020202020204" pitchFamily="34" charset="0"/>
              <a:cs typeface="Arial" panose="020B0604020202020204" pitchFamily="34" charset="0"/>
            </a:endParaRPr>
          </a:p>
        </p:txBody>
      </p:sp>
      <p:graphicFrame>
        <p:nvGraphicFramePr>
          <p:cNvPr id="7" name="Table 13">
            <a:extLst>
              <a:ext uri="{FF2B5EF4-FFF2-40B4-BE49-F238E27FC236}">
                <a16:creationId xmlns:a16="http://schemas.microsoft.com/office/drawing/2014/main" id="{64CDFDDD-31DB-A51E-6C9D-DB457012292F}"/>
              </a:ext>
            </a:extLst>
          </p:cNvPr>
          <p:cNvGraphicFramePr>
            <a:graphicFrameLocks noGrp="1"/>
          </p:cNvGraphicFramePr>
          <p:nvPr>
            <p:extLst>
              <p:ext uri="{D42A27DB-BD31-4B8C-83A1-F6EECF244321}">
                <p14:modId xmlns:p14="http://schemas.microsoft.com/office/powerpoint/2010/main" val="491925580"/>
              </p:ext>
            </p:extLst>
          </p:nvPr>
        </p:nvGraphicFramePr>
        <p:xfrm>
          <a:off x="329606" y="1309202"/>
          <a:ext cx="8423537" cy="4845231"/>
        </p:xfrm>
        <a:graphic>
          <a:graphicData uri="http://schemas.openxmlformats.org/drawingml/2006/table">
            <a:tbl>
              <a:tblPr firstRow="1" bandRow="1">
                <a:tableStyleId>{5C22544A-7EE6-4342-B048-85BDC9FD1C3A}</a:tableStyleId>
              </a:tblPr>
              <a:tblGrid>
                <a:gridCol w="8423537">
                  <a:extLst>
                    <a:ext uri="{9D8B030D-6E8A-4147-A177-3AD203B41FA5}">
                      <a16:colId xmlns:a16="http://schemas.microsoft.com/office/drawing/2014/main" val="4137952146"/>
                    </a:ext>
                  </a:extLst>
                </a:gridCol>
              </a:tblGrid>
              <a:tr h="327797">
                <a:tc>
                  <a:txBody>
                    <a:bodyPr/>
                    <a:lstStyle/>
                    <a:p>
                      <a:r>
                        <a:rPr lang="en-US" sz="1600" dirty="0"/>
                        <a:t>Exegesis</a:t>
                      </a:r>
                      <a:r>
                        <a:rPr lang="en-US" sz="1600" baseline="0" dirty="0"/>
                        <a:t> Considerations </a:t>
                      </a:r>
                      <a:endParaRPr lang="en-US" sz="1600" dirty="0"/>
                    </a:p>
                  </a:txBody>
                  <a:tcPr/>
                </a:tc>
                <a:extLst>
                  <a:ext uri="{0D108BD9-81ED-4DB2-BD59-A6C34878D82A}">
                    <a16:rowId xmlns:a16="http://schemas.microsoft.com/office/drawing/2014/main" val="734447717"/>
                  </a:ext>
                </a:extLst>
              </a:tr>
              <a:tr h="1279471">
                <a:tc>
                  <a:txBody>
                    <a:bodyPr/>
                    <a:lstStyle/>
                    <a:p>
                      <a:pPr marL="285750" indent="-285750">
                        <a:spcBef>
                          <a:spcPts val="300"/>
                        </a:spcBef>
                        <a:spcAft>
                          <a:spcPts val="300"/>
                        </a:spcAft>
                        <a:buFont typeface="Arial" panose="020B0604020202020204" pitchFamily="34" charset="0"/>
                        <a:buChar char="•"/>
                      </a:pPr>
                      <a:r>
                        <a:rPr lang="en-US" sz="1600" b="1" dirty="0"/>
                        <a:t>Author</a:t>
                      </a:r>
                      <a:r>
                        <a:rPr lang="en-US" sz="1600" dirty="0"/>
                        <a:t>: Paul; started the church and lived there for 1 ½ years. (Acts 18:11)</a:t>
                      </a:r>
                    </a:p>
                    <a:p>
                      <a:pPr marL="285750" indent="-285750">
                        <a:spcBef>
                          <a:spcPts val="300"/>
                        </a:spcBef>
                        <a:spcAft>
                          <a:spcPts val="300"/>
                        </a:spcAft>
                        <a:buFont typeface="Arial" panose="020B0604020202020204" pitchFamily="34" charset="0"/>
                        <a:buChar char="•"/>
                      </a:pPr>
                      <a:r>
                        <a:rPr lang="en-US" sz="1600" b="1" dirty="0"/>
                        <a:t>Audience</a:t>
                      </a:r>
                      <a:r>
                        <a:rPr lang="en-US" sz="1600" dirty="0"/>
                        <a:t>: small house church in Corinth; with Jewish, Gentile members (v. 1:14). Only a few were wealthy or influential (v. 1:26-27), and some were slaves (v. 7:24). </a:t>
                      </a:r>
                    </a:p>
                    <a:p>
                      <a:pPr marL="285750" indent="-285750">
                        <a:spcBef>
                          <a:spcPts val="300"/>
                        </a:spcBef>
                        <a:spcAft>
                          <a:spcPts val="300"/>
                        </a:spcAft>
                        <a:buFont typeface="Arial" panose="020B0604020202020204" pitchFamily="34" charset="0"/>
                        <a:buChar char="•"/>
                      </a:pPr>
                      <a:r>
                        <a:rPr lang="en-US" sz="1600" b="1" dirty="0"/>
                        <a:t>Date</a:t>
                      </a:r>
                      <a:r>
                        <a:rPr lang="en-US" sz="1600" dirty="0"/>
                        <a:t>: est. 53-56 AD</a:t>
                      </a:r>
                    </a:p>
                  </a:txBody>
                  <a:tcPr/>
                </a:tc>
                <a:extLst>
                  <a:ext uri="{0D108BD9-81ED-4DB2-BD59-A6C34878D82A}">
                    <a16:rowId xmlns:a16="http://schemas.microsoft.com/office/drawing/2014/main" val="3314066415"/>
                  </a:ext>
                </a:extLst>
              </a:tr>
              <a:tr h="3230480">
                <a:tc>
                  <a:txBody>
                    <a:bodyPr/>
                    <a:lstStyle/>
                    <a:p>
                      <a:pPr marL="285750" indent="-285750">
                        <a:spcBef>
                          <a:spcPts val="300"/>
                        </a:spcBef>
                        <a:spcAft>
                          <a:spcPts val="300"/>
                        </a:spcAft>
                        <a:buFont typeface="Arial" panose="020B0604020202020204" pitchFamily="34" charset="0"/>
                        <a:buChar char="•"/>
                      </a:pPr>
                      <a:r>
                        <a:rPr lang="en-US" sz="1600" b="1" dirty="0"/>
                        <a:t>Key Themes: </a:t>
                      </a:r>
                      <a:r>
                        <a:rPr lang="en-US" sz="1600" dirty="0"/>
                        <a:t> </a:t>
                      </a:r>
                    </a:p>
                    <a:p>
                      <a:pPr marL="628650" lvl="1" indent="-285750">
                        <a:spcBef>
                          <a:spcPts val="300"/>
                        </a:spcBef>
                        <a:spcAft>
                          <a:spcPts val="300"/>
                        </a:spcAft>
                        <a:buFont typeface="Arial" panose="020B0604020202020204" pitchFamily="34" charset="0"/>
                        <a:buChar char="•"/>
                      </a:pPr>
                      <a:r>
                        <a:rPr lang="en-US" sz="1600" dirty="0"/>
                        <a:t>Paul responds to a letter from the church in Corinth – which is struggling and experiencing significant disorder and disunity.</a:t>
                      </a:r>
                    </a:p>
                    <a:p>
                      <a:pPr marL="628650" lvl="1" indent="-285750">
                        <a:spcBef>
                          <a:spcPts val="300"/>
                        </a:spcBef>
                        <a:spcAft>
                          <a:spcPts val="300"/>
                        </a:spcAft>
                        <a:buFont typeface="Arial" panose="020B0604020202020204" pitchFamily="34" charset="0"/>
                        <a:buChar char="•"/>
                      </a:pPr>
                      <a:r>
                        <a:rPr lang="en-US" sz="1600" dirty="0"/>
                        <a:t>Chapter 2: emphasizing the need to rely on God’s wisdom and Spirit.</a:t>
                      </a:r>
                    </a:p>
                    <a:p>
                      <a:pPr marL="628650" lvl="1" indent="-285750">
                        <a:spcBef>
                          <a:spcPts val="300"/>
                        </a:spcBef>
                        <a:spcAft>
                          <a:spcPts val="300"/>
                        </a:spcAft>
                        <a:buFont typeface="Arial" panose="020B0604020202020204" pitchFamily="34" charset="0"/>
                        <a:buChar char="•"/>
                      </a:pPr>
                      <a:r>
                        <a:rPr lang="en-US" sz="1600" dirty="0"/>
                        <a:t>Chapters 3-6: issues of worldliness, and false doctrine, dissensions and factions; pride and arrogance, with self-reliance for teaching; sexual immorality; selfishness and lack of empathy for others; and even lawsuits between members.</a:t>
                      </a:r>
                    </a:p>
                    <a:p>
                      <a:pPr marL="628650" lvl="1" indent="-285750">
                        <a:spcBef>
                          <a:spcPts val="300"/>
                        </a:spcBef>
                        <a:spcAft>
                          <a:spcPts val="300"/>
                        </a:spcAft>
                        <a:buFont typeface="Arial" panose="020B0604020202020204" pitchFamily="34" charset="0"/>
                        <a:buChar char="•"/>
                      </a:pPr>
                      <a:r>
                        <a:rPr lang="en-US" sz="1600" dirty="0"/>
                        <a:t>Chapter 7: addressing mutual submission between husbands and wives. </a:t>
                      </a:r>
                    </a:p>
                    <a:p>
                      <a:pPr marL="628650" lvl="1" indent="-285750">
                        <a:spcBef>
                          <a:spcPts val="300"/>
                        </a:spcBef>
                        <a:spcAft>
                          <a:spcPts val="300"/>
                        </a:spcAft>
                        <a:buFont typeface="Arial" panose="020B0604020202020204" pitchFamily="34" charset="0"/>
                        <a:buChar char="•"/>
                      </a:pPr>
                      <a:r>
                        <a:rPr lang="en-US" sz="1600" dirty="0"/>
                        <a:t>Chapter 8: addressing respecting varying ways to eat food – allowing others to not violate their conscience and surrendering our rights to support and win over others.</a:t>
                      </a:r>
                    </a:p>
                  </a:txBody>
                  <a:tcPr/>
                </a:tc>
                <a:extLst>
                  <a:ext uri="{0D108BD9-81ED-4DB2-BD59-A6C34878D82A}">
                    <a16:rowId xmlns:a16="http://schemas.microsoft.com/office/drawing/2014/main" val="2809020141"/>
                  </a:ext>
                </a:extLst>
              </a:tr>
            </a:tbl>
          </a:graphicData>
        </a:graphic>
      </p:graphicFrame>
    </p:spTree>
    <p:extLst>
      <p:ext uri="{BB962C8B-B14F-4D97-AF65-F5344CB8AC3E}">
        <p14:creationId xmlns:p14="http://schemas.microsoft.com/office/powerpoint/2010/main" val="26897571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41BC8-2B9D-37D7-D0DA-FCB877AACA8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1E42F47-F230-D689-9A82-A88D29E2D03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12</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315436-8026-56A0-5ED8-DC8306FCCDC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5CD0022F-C27D-1775-5998-A974261D14FC}"/>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a:t>
            </a:r>
            <a:endParaRPr lang="en-US" sz="2000" i="1" kern="0" dirty="0">
              <a:solidFill>
                <a:srgbClr val="5A5A5A"/>
              </a:solidFill>
              <a:latin typeface="Arial" panose="020B0604020202020204" pitchFamily="34" charset="0"/>
              <a:cs typeface="Arial" panose="020B0604020202020204" pitchFamily="34" charset="0"/>
            </a:endParaRPr>
          </a:p>
        </p:txBody>
      </p:sp>
      <p:graphicFrame>
        <p:nvGraphicFramePr>
          <p:cNvPr id="7" name="Table 13">
            <a:extLst>
              <a:ext uri="{FF2B5EF4-FFF2-40B4-BE49-F238E27FC236}">
                <a16:creationId xmlns:a16="http://schemas.microsoft.com/office/drawing/2014/main" id="{64CDFDDD-31DB-A51E-6C9D-DB457012292F}"/>
              </a:ext>
            </a:extLst>
          </p:cNvPr>
          <p:cNvGraphicFramePr>
            <a:graphicFrameLocks noGrp="1"/>
          </p:cNvGraphicFramePr>
          <p:nvPr>
            <p:extLst>
              <p:ext uri="{D42A27DB-BD31-4B8C-83A1-F6EECF244321}">
                <p14:modId xmlns:p14="http://schemas.microsoft.com/office/powerpoint/2010/main" val="1045458117"/>
              </p:ext>
            </p:extLst>
          </p:nvPr>
        </p:nvGraphicFramePr>
        <p:xfrm>
          <a:off x="329606" y="1309202"/>
          <a:ext cx="8423537" cy="4876800"/>
        </p:xfrm>
        <a:graphic>
          <a:graphicData uri="http://schemas.openxmlformats.org/drawingml/2006/table">
            <a:tbl>
              <a:tblPr firstRow="1" bandRow="1">
                <a:tableStyleId>{5C22544A-7EE6-4342-B048-85BDC9FD1C3A}</a:tableStyleId>
              </a:tblPr>
              <a:tblGrid>
                <a:gridCol w="8423537">
                  <a:extLst>
                    <a:ext uri="{9D8B030D-6E8A-4147-A177-3AD203B41FA5}">
                      <a16:colId xmlns:a16="http://schemas.microsoft.com/office/drawing/2014/main" val="4137952146"/>
                    </a:ext>
                  </a:extLst>
                </a:gridCol>
              </a:tblGrid>
              <a:tr h="327797">
                <a:tc>
                  <a:txBody>
                    <a:bodyPr/>
                    <a:lstStyle/>
                    <a:p>
                      <a:r>
                        <a:rPr lang="en-US" sz="1600" dirty="0"/>
                        <a:t>Exegesis</a:t>
                      </a:r>
                      <a:r>
                        <a:rPr lang="en-US" sz="1600" baseline="0" dirty="0"/>
                        <a:t> Considerations </a:t>
                      </a:r>
                      <a:endParaRPr lang="en-US" sz="1600" dirty="0"/>
                    </a:p>
                  </a:txBody>
                  <a:tcPr/>
                </a:tc>
                <a:extLst>
                  <a:ext uri="{0D108BD9-81ED-4DB2-BD59-A6C34878D82A}">
                    <a16:rowId xmlns:a16="http://schemas.microsoft.com/office/drawing/2014/main" val="734447717"/>
                  </a:ext>
                </a:extLst>
              </a:tr>
              <a:tr h="3230480">
                <a:tc>
                  <a:txBody>
                    <a:bodyPr/>
                    <a:lstStyle/>
                    <a:p>
                      <a:pPr marL="285750" indent="-285750">
                        <a:spcBef>
                          <a:spcPts val="300"/>
                        </a:spcBef>
                        <a:spcAft>
                          <a:spcPts val="300"/>
                        </a:spcAft>
                        <a:buFont typeface="Arial" panose="020B0604020202020204" pitchFamily="34" charset="0"/>
                        <a:buChar char="•"/>
                      </a:pPr>
                      <a:r>
                        <a:rPr lang="en-US" sz="1600" b="1" dirty="0"/>
                        <a:t>Key Themes </a:t>
                      </a:r>
                      <a:r>
                        <a:rPr lang="en-US" sz="1400" b="0" dirty="0"/>
                        <a:t>(continued):  </a:t>
                      </a:r>
                    </a:p>
                    <a:p>
                      <a:pPr marL="628650" lvl="1" indent="-285750">
                        <a:spcBef>
                          <a:spcPts val="300"/>
                        </a:spcBef>
                        <a:spcAft>
                          <a:spcPts val="300"/>
                        </a:spcAft>
                        <a:buFont typeface="Arial" panose="020B0604020202020204" pitchFamily="34" charset="0"/>
                        <a:buChar char="•"/>
                      </a:pPr>
                      <a:r>
                        <a:rPr lang="en-US" sz="1600" b="1" dirty="0"/>
                        <a:t>Chapter 9</a:t>
                      </a:r>
                      <a:r>
                        <a:rPr lang="en-US" sz="1600" dirty="0"/>
                        <a:t>: Paul willingly surrenders his rights to win over others. (“I have become all things to all people so that by all possible means I might save some” [v. 9:22])</a:t>
                      </a:r>
                    </a:p>
                    <a:p>
                      <a:pPr marL="628650" lvl="1" indent="-285750">
                        <a:spcBef>
                          <a:spcPts val="300"/>
                        </a:spcBef>
                        <a:spcAft>
                          <a:spcPts val="300"/>
                        </a:spcAft>
                        <a:buFont typeface="Arial" panose="020B0604020202020204" pitchFamily="34" charset="0"/>
                        <a:buChar char="•"/>
                      </a:pPr>
                      <a:r>
                        <a:rPr lang="en-US" sz="1600" b="1" dirty="0"/>
                        <a:t>Chapter 10</a:t>
                      </a:r>
                      <a:r>
                        <a:rPr lang="en-US" sz="1600" dirty="0"/>
                        <a:t>: Paul challenges them to flee from idolatry and to give up their rights to serve God and others. </a:t>
                      </a:r>
                    </a:p>
                    <a:p>
                      <a:pPr marL="628650" lvl="1" indent="-285750">
                        <a:spcBef>
                          <a:spcPts val="300"/>
                        </a:spcBef>
                        <a:spcAft>
                          <a:spcPts val="300"/>
                        </a:spcAft>
                        <a:buFont typeface="Arial" panose="020B0604020202020204" pitchFamily="34" charset="0"/>
                        <a:buChar char="•"/>
                      </a:pPr>
                      <a:r>
                        <a:rPr lang="en-US" sz="1600" b="1" dirty="0"/>
                        <a:t>Chapter 11</a:t>
                      </a:r>
                      <a:r>
                        <a:rPr lang="en-US" sz="1600" dirty="0"/>
                        <a:t>: Paul emphasizes that women should wear head coverings when they pray and prophesy (v. 11: 4-6).  However, he also references “For a man did not come from woman, but woman from man, neither was man created from woman, but woman from man.” (v. 11:2-9). Paul uses the Greek word </a:t>
                      </a:r>
                      <a:r>
                        <a:rPr lang="en-US" sz="1600" i="1" dirty="0"/>
                        <a:t>kephale</a:t>
                      </a:r>
                      <a:r>
                        <a:rPr lang="en-US" sz="1600" dirty="0"/>
                        <a:t> which has been translated as head; however man scholars believe it refers more to source. He also references how men and women are not independent of each other – and they are both sources for each others being, and God is the source of them both (v. 11:7-12).  He also notes that women have authority over their own heads - and should cover them “because of the angels” (v. 11:10). He also challenges disorder during the Lord’s supper. (v. 11:17-34)</a:t>
                      </a:r>
                    </a:p>
                    <a:p>
                      <a:pPr marL="628650" lvl="1" indent="-285750">
                        <a:spcBef>
                          <a:spcPts val="300"/>
                        </a:spcBef>
                        <a:spcAft>
                          <a:spcPts val="300"/>
                        </a:spcAft>
                        <a:buFont typeface="Arial" panose="020B0604020202020204" pitchFamily="34" charset="0"/>
                        <a:buChar char="•"/>
                      </a:pPr>
                      <a:r>
                        <a:rPr lang="en-US" sz="1600" b="1" dirty="0"/>
                        <a:t>Chapter 12</a:t>
                      </a:r>
                      <a:r>
                        <a:rPr lang="en-US" sz="1600" dirty="0"/>
                        <a:t>: outlines Gifts of the Spirit. (Further referenced for men and women in Acts 2:17-18).</a:t>
                      </a:r>
                    </a:p>
                  </a:txBody>
                  <a:tcPr/>
                </a:tc>
                <a:extLst>
                  <a:ext uri="{0D108BD9-81ED-4DB2-BD59-A6C34878D82A}">
                    <a16:rowId xmlns:a16="http://schemas.microsoft.com/office/drawing/2014/main" val="2809020141"/>
                  </a:ext>
                </a:extLst>
              </a:tr>
            </a:tbl>
          </a:graphicData>
        </a:graphic>
      </p:graphicFrame>
    </p:spTree>
    <p:extLst>
      <p:ext uri="{BB962C8B-B14F-4D97-AF65-F5344CB8AC3E}">
        <p14:creationId xmlns:p14="http://schemas.microsoft.com/office/powerpoint/2010/main" val="21513261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41BC8-2B9D-37D7-D0DA-FCB877AACA8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1E42F47-F230-D689-9A82-A88D29E2D03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13</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315436-8026-56A0-5ED8-DC8306FCCDC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5CD0022F-C27D-1775-5998-A974261D14FC}"/>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a:t>
            </a:r>
            <a:endParaRPr lang="en-US" sz="2000" i="1" kern="0" dirty="0">
              <a:solidFill>
                <a:srgbClr val="5A5A5A"/>
              </a:solidFill>
              <a:latin typeface="Arial" panose="020B0604020202020204" pitchFamily="34" charset="0"/>
              <a:cs typeface="Arial" panose="020B0604020202020204" pitchFamily="34" charset="0"/>
            </a:endParaRPr>
          </a:p>
        </p:txBody>
      </p:sp>
      <p:graphicFrame>
        <p:nvGraphicFramePr>
          <p:cNvPr id="7" name="Table 13">
            <a:extLst>
              <a:ext uri="{FF2B5EF4-FFF2-40B4-BE49-F238E27FC236}">
                <a16:creationId xmlns:a16="http://schemas.microsoft.com/office/drawing/2014/main" id="{64CDFDDD-31DB-A51E-6C9D-DB457012292F}"/>
              </a:ext>
            </a:extLst>
          </p:cNvPr>
          <p:cNvGraphicFramePr>
            <a:graphicFrameLocks noGrp="1"/>
          </p:cNvGraphicFramePr>
          <p:nvPr>
            <p:extLst>
              <p:ext uri="{D42A27DB-BD31-4B8C-83A1-F6EECF244321}">
                <p14:modId xmlns:p14="http://schemas.microsoft.com/office/powerpoint/2010/main" val="746136476"/>
              </p:ext>
            </p:extLst>
          </p:nvPr>
        </p:nvGraphicFramePr>
        <p:xfrm>
          <a:off x="329606" y="1309202"/>
          <a:ext cx="8423537" cy="4800600"/>
        </p:xfrm>
        <a:graphic>
          <a:graphicData uri="http://schemas.openxmlformats.org/drawingml/2006/table">
            <a:tbl>
              <a:tblPr firstRow="1" bandRow="1">
                <a:tableStyleId>{5C22544A-7EE6-4342-B048-85BDC9FD1C3A}</a:tableStyleId>
              </a:tblPr>
              <a:tblGrid>
                <a:gridCol w="8423537">
                  <a:extLst>
                    <a:ext uri="{9D8B030D-6E8A-4147-A177-3AD203B41FA5}">
                      <a16:colId xmlns:a16="http://schemas.microsoft.com/office/drawing/2014/main" val="4137952146"/>
                    </a:ext>
                  </a:extLst>
                </a:gridCol>
              </a:tblGrid>
              <a:tr h="327797">
                <a:tc>
                  <a:txBody>
                    <a:bodyPr/>
                    <a:lstStyle/>
                    <a:p>
                      <a:r>
                        <a:rPr lang="en-US" sz="1600" dirty="0"/>
                        <a:t>Exegesis</a:t>
                      </a:r>
                      <a:r>
                        <a:rPr lang="en-US" sz="1600" baseline="0" dirty="0"/>
                        <a:t> Considerations </a:t>
                      </a:r>
                      <a:endParaRPr lang="en-US" sz="1600" dirty="0"/>
                    </a:p>
                  </a:txBody>
                  <a:tcPr/>
                </a:tc>
                <a:extLst>
                  <a:ext uri="{0D108BD9-81ED-4DB2-BD59-A6C34878D82A}">
                    <a16:rowId xmlns:a16="http://schemas.microsoft.com/office/drawing/2014/main" val="734447717"/>
                  </a:ext>
                </a:extLst>
              </a:tr>
              <a:tr h="3230480">
                <a:tc>
                  <a:txBody>
                    <a:bodyPr/>
                    <a:lstStyle/>
                    <a:p>
                      <a:pPr marL="285750" indent="-285750">
                        <a:spcBef>
                          <a:spcPts val="300"/>
                        </a:spcBef>
                        <a:spcAft>
                          <a:spcPts val="300"/>
                        </a:spcAft>
                        <a:buFont typeface="Arial" panose="020B0604020202020204" pitchFamily="34" charset="0"/>
                        <a:buChar char="•"/>
                      </a:pPr>
                      <a:r>
                        <a:rPr lang="en-US" sz="1600" b="1" dirty="0"/>
                        <a:t>Key Themes </a:t>
                      </a:r>
                      <a:r>
                        <a:rPr lang="en-US" sz="1400" b="0" dirty="0"/>
                        <a:t>(continued):  </a:t>
                      </a:r>
                    </a:p>
                    <a:p>
                      <a:pPr marL="628650" lvl="1" indent="-285750">
                        <a:spcBef>
                          <a:spcPts val="300"/>
                        </a:spcBef>
                        <a:spcAft>
                          <a:spcPts val="300"/>
                        </a:spcAft>
                        <a:buFont typeface="Arial" panose="020B0604020202020204" pitchFamily="34" charset="0"/>
                        <a:buChar char="•"/>
                      </a:pPr>
                      <a:r>
                        <a:rPr lang="en-US" sz="1600" b="1" dirty="0"/>
                        <a:t>Chapter 13</a:t>
                      </a:r>
                      <a:r>
                        <a:rPr lang="en-US" sz="1600" dirty="0"/>
                        <a:t>: Paul emphasizes the greatest gift of Love. (v. 13:1-3). He also reminds the Corinthians of the nature of God’s love that they should pursue: “Love is patient, love is kind, it does not envy, it does not boast, it is not proud, it does not dishonor others, it is not self-seeking, it is not eagerly angered, it keeps no record of wrongs. Loves does not delight in evil but rejoices with the truth. It always protects, always trusts, always hopes, always perseveres. Love never fails. “ (v.13:4-8). </a:t>
                      </a:r>
                    </a:p>
                    <a:p>
                      <a:pPr marL="628650" lvl="1" indent="-285750">
                        <a:spcBef>
                          <a:spcPts val="300"/>
                        </a:spcBef>
                        <a:spcAft>
                          <a:spcPts val="300"/>
                        </a:spcAft>
                        <a:buFont typeface="Arial" panose="020B0604020202020204" pitchFamily="34" charset="0"/>
                        <a:buChar char="•"/>
                      </a:pPr>
                      <a:r>
                        <a:rPr lang="en-US" sz="1600" b="1" dirty="0"/>
                        <a:t>Chapter 14</a:t>
                      </a:r>
                      <a:r>
                        <a:rPr lang="en-US" sz="1600" dirty="0"/>
                        <a:t>: begins by addressing the need for order in the worship, including taking turns, and not speaking in tongues without interpreters, etc. “Everything must be done so that the church may be built up.” (v. 14:26).  </a:t>
                      </a:r>
                      <a:r>
                        <a:rPr lang="en-US" sz="1600" u="sng" dirty="0"/>
                        <a:t>Then, Paul further instructs men and women on how to pray and prophesy. </a:t>
                      </a:r>
                      <a:r>
                        <a:rPr lang="en-US" sz="1600" dirty="0"/>
                        <a:t>[</a:t>
                      </a:r>
                      <a:r>
                        <a:rPr lang="en-US" sz="1600" b="1" u="sng" dirty="0"/>
                        <a:t>See Ken William’s recent midweek lesson for more details</a:t>
                      </a:r>
                      <a:r>
                        <a:rPr lang="en-US" sz="1600" dirty="0"/>
                        <a:t>]. </a:t>
                      </a:r>
                      <a:endParaRPr lang="en-US" sz="1600" u="sng" dirty="0"/>
                    </a:p>
                    <a:p>
                      <a:pPr marL="628650" lvl="1" indent="-285750">
                        <a:spcBef>
                          <a:spcPts val="300"/>
                        </a:spcBef>
                        <a:spcAft>
                          <a:spcPts val="300"/>
                        </a:spcAft>
                        <a:buFont typeface="Arial" panose="020B0604020202020204" pitchFamily="34" charset="0"/>
                        <a:buChar char="•"/>
                      </a:pPr>
                      <a:r>
                        <a:rPr lang="en-US" sz="1600" b="1" u="none" dirty="0"/>
                        <a:t>Chapter 15</a:t>
                      </a:r>
                      <a:r>
                        <a:rPr lang="en-US" sz="1600" u="none" dirty="0"/>
                        <a:t>: Paul challenges the Corinthians of the most important thing – the gospel of Jesus Christ “By this gospel, you are saved, if you hold firmly to the word I preached to you. Otherwise, you have believed in vain. For what I received I passed on to you as of first importance: that he was buried, that he was raised on the third day according to the Scriptures.” (v. 15:1-4).  </a:t>
                      </a:r>
                    </a:p>
                  </a:txBody>
                  <a:tcPr/>
                </a:tc>
                <a:extLst>
                  <a:ext uri="{0D108BD9-81ED-4DB2-BD59-A6C34878D82A}">
                    <a16:rowId xmlns:a16="http://schemas.microsoft.com/office/drawing/2014/main" val="2809020141"/>
                  </a:ext>
                </a:extLst>
              </a:tr>
            </a:tbl>
          </a:graphicData>
        </a:graphic>
      </p:graphicFrame>
    </p:spTree>
    <p:extLst>
      <p:ext uri="{BB962C8B-B14F-4D97-AF65-F5344CB8AC3E}">
        <p14:creationId xmlns:p14="http://schemas.microsoft.com/office/powerpoint/2010/main" val="7455450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BD408C-DCFA-93B1-75C4-2F36925728AB}"/>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977C2D5E-3A3D-5D75-33C8-7D7D1032F12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14</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01E16C-E5B1-80C8-F498-BF3FB3B66DD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4" name="Rectangle 3">
            <a:extLst>
              <a:ext uri="{FF2B5EF4-FFF2-40B4-BE49-F238E27FC236}">
                <a16:creationId xmlns:a16="http://schemas.microsoft.com/office/drawing/2014/main" id="{60115EEF-A58B-082F-EBB5-13CB92AEB7B2}"/>
              </a:ext>
            </a:extLst>
          </p:cNvPr>
          <p:cNvSpPr/>
          <p:nvPr/>
        </p:nvSpPr>
        <p:spPr>
          <a:xfrm>
            <a:off x="230074" y="854143"/>
            <a:ext cx="8712198" cy="547698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0E03D4E-02D7-A1C1-B72A-D0BB91544483}"/>
              </a:ext>
            </a:extLst>
          </p:cNvPr>
          <p:cNvSpPr txBox="1"/>
          <p:nvPr/>
        </p:nvSpPr>
        <p:spPr>
          <a:xfrm>
            <a:off x="329608" y="934049"/>
            <a:ext cx="8506047" cy="400110"/>
          </a:xfrm>
          <a:prstGeom prst="rect">
            <a:avLst/>
          </a:prstGeom>
          <a:noFill/>
        </p:spPr>
        <p:txBody>
          <a:bodyPr wrap="square">
            <a:spAutoFit/>
          </a:bodyPr>
          <a:lstStyle/>
          <a:p>
            <a:pPr marL="342900" indent="-342900">
              <a:spcBef>
                <a:spcPts val="600"/>
              </a:spcBef>
              <a:spcAft>
                <a:spcPts val="6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14: 26-33</a:t>
            </a:r>
            <a:r>
              <a:rPr lang="en-US" sz="2000" b="1" kern="0" dirty="0">
                <a:solidFill>
                  <a:srgbClr val="5A5A5A"/>
                </a:solidFill>
                <a:latin typeface="Arial" panose="020B0604020202020204" pitchFamily="34" charset="0"/>
                <a:cs typeface="Arial" panose="020B0604020202020204" pitchFamily="34" charset="0"/>
              </a:rPr>
              <a:t> (NIV) </a:t>
            </a:r>
            <a:r>
              <a:rPr lang="en-US" sz="1600" kern="0" dirty="0">
                <a:solidFill>
                  <a:srgbClr val="5A5A5A"/>
                </a:solidFill>
                <a:latin typeface="Arial" panose="020B0604020202020204" pitchFamily="34" charset="0"/>
                <a:cs typeface="Arial" panose="020B0604020202020204" pitchFamily="34" charset="0"/>
              </a:rPr>
              <a:t>– (</a:t>
            </a:r>
            <a:r>
              <a:rPr lang="en-US" sz="1600" kern="0" dirty="0">
                <a:solidFill>
                  <a:srgbClr val="0070C0"/>
                </a:solidFill>
                <a:latin typeface="Arial" panose="020B0604020202020204" pitchFamily="34" charset="0"/>
                <a:cs typeface="Arial" panose="020B0604020202020204" pitchFamily="34" charset="0"/>
              </a:rPr>
              <a:t>provided for context</a:t>
            </a:r>
            <a:r>
              <a:rPr lang="en-US" sz="1600" kern="0" dirty="0">
                <a:solidFill>
                  <a:srgbClr val="5A5A5A"/>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F98D8973-429E-904E-F751-5659F0E36505}"/>
              </a:ext>
            </a:extLst>
          </p:cNvPr>
          <p:cNvSpPr txBox="1"/>
          <p:nvPr/>
        </p:nvSpPr>
        <p:spPr>
          <a:xfrm>
            <a:off x="444136" y="1444179"/>
            <a:ext cx="8309007" cy="3693319"/>
          </a:xfrm>
          <a:prstGeom prst="rect">
            <a:avLst/>
          </a:prstGeom>
          <a:noFill/>
        </p:spPr>
        <p:txBody>
          <a:bodyPr wrap="square">
            <a:spAutoFit/>
          </a:bodyPr>
          <a:lstStyle/>
          <a:p>
            <a:pPr algn="l"/>
            <a:r>
              <a:rPr lang="en-US" b="1" i="0" baseline="30000" dirty="0">
                <a:solidFill>
                  <a:srgbClr val="000000"/>
                </a:solidFill>
                <a:effectLst/>
              </a:rPr>
              <a:t>26 </a:t>
            </a:r>
            <a:r>
              <a:rPr lang="en-US" b="0" i="0" dirty="0">
                <a:solidFill>
                  <a:srgbClr val="000000"/>
                </a:solidFill>
                <a:effectLst/>
              </a:rPr>
              <a:t>What then shall we say, brothers and sisters? When you come together, each of you has a hymn, or a word of instruction, a revelation, a tongue or an interpretation. Everything must be done so that the church may be built up. </a:t>
            </a:r>
            <a:r>
              <a:rPr lang="en-US" b="1" i="0" baseline="30000" dirty="0">
                <a:solidFill>
                  <a:srgbClr val="000000"/>
                </a:solidFill>
                <a:effectLst/>
              </a:rPr>
              <a:t>27 </a:t>
            </a:r>
            <a:r>
              <a:rPr lang="en-US" b="0" i="0" dirty="0">
                <a:solidFill>
                  <a:srgbClr val="000000"/>
                </a:solidFill>
                <a:effectLst/>
              </a:rPr>
              <a:t>If anyone speaks in a tongue, two—or at the most three—should speak, one at a time, and someone must interpret. </a:t>
            </a:r>
            <a:r>
              <a:rPr lang="en-US" b="1" i="0" baseline="30000" dirty="0">
                <a:solidFill>
                  <a:srgbClr val="000000"/>
                </a:solidFill>
                <a:effectLst/>
              </a:rPr>
              <a:t>28 </a:t>
            </a:r>
            <a:r>
              <a:rPr lang="en-US" b="0" i="0" dirty="0">
                <a:solidFill>
                  <a:srgbClr val="000000"/>
                </a:solidFill>
                <a:effectLst/>
              </a:rPr>
              <a:t>If there is no interpreter, the speaker should keep quiet in the church and speak to himself and to God.</a:t>
            </a:r>
          </a:p>
          <a:p>
            <a:pPr algn="l"/>
            <a:endParaRPr lang="en-US" b="0" i="0" dirty="0">
              <a:solidFill>
                <a:srgbClr val="000000"/>
              </a:solidFill>
              <a:effectLst/>
            </a:endParaRPr>
          </a:p>
          <a:p>
            <a:pPr algn="l"/>
            <a:r>
              <a:rPr lang="en-US" b="1" i="0" baseline="30000" dirty="0">
                <a:solidFill>
                  <a:srgbClr val="000000"/>
                </a:solidFill>
                <a:effectLst/>
              </a:rPr>
              <a:t>29 </a:t>
            </a:r>
            <a:r>
              <a:rPr lang="en-US" b="0" i="0" dirty="0">
                <a:solidFill>
                  <a:srgbClr val="000000"/>
                </a:solidFill>
                <a:effectLst/>
              </a:rPr>
              <a:t>Two or three prophets should speak, and the others should weigh carefully what is said. </a:t>
            </a:r>
            <a:r>
              <a:rPr lang="en-US" b="1" i="0" baseline="30000" dirty="0">
                <a:solidFill>
                  <a:srgbClr val="000000"/>
                </a:solidFill>
                <a:effectLst/>
              </a:rPr>
              <a:t>30 </a:t>
            </a:r>
            <a:r>
              <a:rPr lang="en-US" b="0" i="0" dirty="0">
                <a:solidFill>
                  <a:srgbClr val="000000"/>
                </a:solidFill>
                <a:effectLst/>
              </a:rPr>
              <a:t>And if a revelation comes to someone who is sitting down, the first speaker should stop. </a:t>
            </a:r>
            <a:r>
              <a:rPr lang="en-US" b="1" i="0" baseline="30000" dirty="0">
                <a:solidFill>
                  <a:srgbClr val="000000"/>
                </a:solidFill>
                <a:effectLst/>
              </a:rPr>
              <a:t>31 </a:t>
            </a:r>
            <a:r>
              <a:rPr lang="en-US" b="0" i="0" dirty="0">
                <a:solidFill>
                  <a:srgbClr val="000000"/>
                </a:solidFill>
                <a:effectLst/>
              </a:rPr>
              <a:t>For you can all prophesy in turn so that everyone may be instructed and encouraged. </a:t>
            </a:r>
            <a:r>
              <a:rPr lang="en-US" b="1" i="0" baseline="30000" dirty="0">
                <a:solidFill>
                  <a:srgbClr val="000000"/>
                </a:solidFill>
                <a:effectLst/>
              </a:rPr>
              <a:t>32 </a:t>
            </a:r>
            <a:r>
              <a:rPr lang="en-US" b="0" i="0" dirty="0">
                <a:solidFill>
                  <a:srgbClr val="000000"/>
                </a:solidFill>
                <a:effectLst/>
              </a:rPr>
              <a:t>The spirits of prophets are subject to the control of prophets. </a:t>
            </a:r>
            <a:r>
              <a:rPr lang="en-US" b="1" i="0" baseline="30000" dirty="0">
                <a:solidFill>
                  <a:srgbClr val="000000"/>
                </a:solidFill>
                <a:effectLst/>
              </a:rPr>
              <a:t>33 </a:t>
            </a:r>
            <a:r>
              <a:rPr lang="en-US" b="0" i="0" dirty="0">
                <a:solidFill>
                  <a:srgbClr val="000000"/>
                </a:solidFill>
                <a:effectLst/>
              </a:rPr>
              <a:t>For God is not a God of disorder but of peace—as in all the congregations of the Lord’s people.</a:t>
            </a:r>
          </a:p>
        </p:txBody>
      </p:sp>
    </p:spTree>
    <p:extLst>
      <p:ext uri="{BB962C8B-B14F-4D97-AF65-F5344CB8AC3E}">
        <p14:creationId xmlns:p14="http://schemas.microsoft.com/office/powerpoint/2010/main" val="15954380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DF41561-73A7-FD05-46B1-33CD8946EE3B}"/>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D24D25A-24AE-89CE-99D5-8C8DDE4F3469}"/>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15</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761AC4F9-353C-8BE1-807E-6B864C2AD641}"/>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4" name="Rectangle 3">
            <a:extLst>
              <a:ext uri="{FF2B5EF4-FFF2-40B4-BE49-F238E27FC236}">
                <a16:creationId xmlns:a16="http://schemas.microsoft.com/office/drawing/2014/main" id="{D96F7BE9-135A-1B4B-004E-A14A013C6D0D}"/>
              </a:ext>
            </a:extLst>
          </p:cNvPr>
          <p:cNvSpPr/>
          <p:nvPr/>
        </p:nvSpPr>
        <p:spPr>
          <a:xfrm>
            <a:off x="230074" y="854143"/>
            <a:ext cx="8712198" cy="547698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F0B41FF-8F87-C30A-B3AC-7B1D44E5A6DE}"/>
              </a:ext>
            </a:extLst>
          </p:cNvPr>
          <p:cNvSpPr txBox="1"/>
          <p:nvPr/>
        </p:nvSpPr>
        <p:spPr>
          <a:xfrm>
            <a:off x="329608" y="934049"/>
            <a:ext cx="8506047" cy="400110"/>
          </a:xfrm>
          <a:prstGeom prst="rect">
            <a:avLst/>
          </a:prstGeom>
          <a:noFill/>
        </p:spPr>
        <p:txBody>
          <a:bodyPr wrap="square">
            <a:spAutoFit/>
          </a:bodyPr>
          <a:lstStyle/>
          <a:p>
            <a:pPr marL="342900" indent="-342900">
              <a:spcBef>
                <a:spcPts val="600"/>
              </a:spcBef>
              <a:spcAft>
                <a:spcPts val="600"/>
              </a:spcAft>
              <a:buFont typeface="Wingdings" panose="05000000000000000000" pitchFamily="2" charset="2"/>
              <a:buChar char="§"/>
            </a:pPr>
            <a:r>
              <a:rPr lang="en-US" sz="2000" b="1" u="sng" kern="0" dirty="0">
                <a:solidFill>
                  <a:srgbClr val="0070C0"/>
                </a:solidFill>
                <a:latin typeface="Arial" panose="020B0604020202020204" pitchFamily="34" charset="0"/>
                <a:cs typeface="Arial" panose="020B0604020202020204" pitchFamily="34" charset="0"/>
              </a:rPr>
              <a:t>1 Corinthians 14: 34-40</a:t>
            </a:r>
            <a:r>
              <a:rPr lang="en-US" sz="2000" b="1" kern="0" dirty="0">
                <a:solidFill>
                  <a:srgbClr val="0070C0"/>
                </a:solidFill>
                <a:latin typeface="Arial" panose="020B0604020202020204" pitchFamily="34" charset="0"/>
                <a:cs typeface="Arial" panose="020B0604020202020204" pitchFamily="34" charset="0"/>
              </a:rPr>
              <a:t> (NIV) </a:t>
            </a:r>
            <a:r>
              <a:rPr lang="en-US" sz="1600" kern="0" dirty="0">
                <a:solidFill>
                  <a:srgbClr val="0070C0"/>
                </a:solidFill>
                <a:latin typeface="Arial" panose="020B0604020202020204" pitchFamily="34" charset="0"/>
                <a:cs typeface="Arial" panose="020B0604020202020204" pitchFamily="34" charset="0"/>
              </a:rPr>
              <a:t>- (# 1 of 2) </a:t>
            </a:r>
          </a:p>
        </p:txBody>
      </p:sp>
      <p:sp>
        <p:nvSpPr>
          <p:cNvPr id="8" name="TextBox 7">
            <a:extLst>
              <a:ext uri="{FF2B5EF4-FFF2-40B4-BE49-F238E27FC236}">
                <a16:creationId xmlns:a16="http://schemas.microsoft.com/office/drawing/2014/main" id="{246A3AAC-55A8-5F0E-5CFD-A300DF07F7C0}"/>
              </a:ext>
            </a:extLst>
          </p:cNvPr>
          <p:cNvSpPr txBox="1"/>
          <p:nvPr/>
        </p:nvSpPr>
        <p:spPr>
          <a:xfrm>
            <a:off x="478464" y="1448604"/>
            <a:ext cx="8274679" cy="3693319"/>
          </a:xfrm>
          <a:prstGeom prst="rect">
            <a:avLst/>
          </a:prstGeom>
          <a:noFill/>
        </p:spPr>
        <p:txBody>
          <a:bodyPr wrap="square">
            <a:spAutoFit/>
          </a:bodyPr>
          <a:lstStyle/>
          <a:p>
            <a:pPr algn="l"/>
            <a:r>
              <a:rPr lang="en-US" b="1" i="0" baseline="30000" dirty="0">
                <a:solidFill>
                  <a:srgbClr val="000000"/>
                </a:solidFill>
                <a:effectLst/>
              </a:rPr>
              <a:t>34 </a:t>
            </a:r>
            <a:r>
              <a:rPr lang="en-US" b="0" i="0" dirty="0">
                <a:solidFill>
                  <a:srgbClr val="000000"/>
                </a:solidFill>
                <a:effectLst/>
              </a:rPr>
              <a:t>Women should remain silent in the churches. They are not allowed to speak, but must be in submission, as the law says. </a:t>
            </a:r>
            <a:r>
              <a:rPr lang="en-US" b="1" i="0" baseline="30000" dirty="0">
                <a:solidFill>
                  <a:srgbClr val="000000"/>
                </a:solidFill>
                <a:effectLst/>
              </a:rPr>
              <a:t>35 </a:t>
            </a:r>
            <a:r>
              <a:rPr lang="en-US" b="0" i="0" dirty="0">
                <a:solidFill>
                  <a:srgbClr val="000000"/>
                </a:solidFill>
                <a:effectLst/>
              </a:rPr>
              <a:t>If they want to inquire about something, they should ask their own husbands at home; for it is disgraceful for a woman to speak in the church.</a:t>
            </a:r>
            <a:endParaRPr lang="en-US" baseline="30000" dirty="0">
              <a:solidFill>
                <a:srgbClr val="000000"/>
              </a:solidFill>
            </a:endParaRPr>
          </a:p>
          <a:p>
            <a:pPr algn="l"/>
            <a:endParaRPr lang="en-US" b="0" i="0" dirty="0">
              <a:solidFill>
                <a:srgbClr val="000000"/>
              </a:solidFill>
              <a:effectLst/>
            </a:endParaRPr>
          </a:p>
          <a:p>
            <a:pPr algn="l"/>
            <a:r>
              <a:rPr lang="en-US" b="1" i="0" baseline="30000" dirty="0">
                <a:solidFill>
                  <a:srgbClr val="000000"/>
                </a:solidFill>
                <a:effectLst/>
              </a:rPr>
              <a:t>36 </a:t>
            </a:r>
            <a:r>
              <a:rPr lang="en-US" b="0" i="0" dirty="0">
                <a:solidFill>
                  <a:srgbClr val="000000"/>
                </a:solidFill>
                <a:effectLst/>
              </a:rPr>
              <a:t>Or did the word of God originate with you? Or are you the only people it has reached? </a:t>
            </a:r>
            <a:r>
              <a:rPr lang="en-US" b="1" i="0" baseline="30000" dirty="0">
                <a:solidFill>
                  <a:srgbClr val="000000"/>
                </a:solidFill>
                <a:effectLst/>
              </a:rPr>
              <a:t>37 </a:t>
            </a:r>
            <a:r>
              <a:rPr lang="en-US" b="0" i="0" dirty="0">
                <a:solidFill>
                  <a:srgbClr val="000000"/>
                </a:solidFill>
                <a:effectLst/>
              </a:rPr>
              <a:t>If anyone thinks they are a prophet or otherwise gifted by the Spirit, let them acknowledge that what I am writing to you is the Lord’s command. </a:t>
            </a:r>
            <a:r>
              <a:rPr lang="en-US" b="1" i="0" baseline="30000" dirty="0">
                <a:solidFill>
                  <a:srgbClr val="000000"/>
                </a:solidFill>
                <a:effectLst/>
              </a:rPr>
              <a:t>38 </a:t>
            </a:r>
            <a:r>
              <a:rPr lang="en-US" b="0" i="0" dirty="0">
                <a:solidFill>
                  <a:srgbClr val="000000"/>
                </a:solidFill>
                <a:effectLst/>
              </a:rPr>
              <a:t>But if anyone ignores this, they will themselves be ignored.</a:t>
            </a:r>
            <a:endParaRPr lang="en-US" baseline="30000" dirty="0">
              <a:solidFill>
                <a:srgbClr val="000000"/>
              </a:solidFill>
            </a:endParaRPr>
          </a:p>
          <a:p>
            <a:pPr algn="l"/>
            <a:endParaRPr lang="en-US" b="0" i="0" dirty="0">
              <a:solidFill>
                <a:srgbClr val="000000"/>
              </a:solidFill>
              <a:effectLst/>
            </a:endParaRPr>
          </a:p>
          <a:p>
            <a:pPr algn="l"/>
            <a:r>
              <a:rPr lang="en-US" b="1" i="0" baseline="30000" dirty="0">
                <a:solidFill>
                  <a:srgbClr val="000000"/>
                </a:solidFill>
                <a:effectLst/>
              </a:rPr>
              <a:t>39 </a:t>
            </a:r>
            <a:r>
              <a:rPr lang="en-US" b="0" i="0" dirty="0">
                <a:solidFill>
                  <a:srgbClr val="000000"/>
                </a:solidFill>
                <a:effectLst/>
              </a:rPr>
              <a:t>Therefore, my brothers and sisters, be eager to prophesy, and do not forbid speaking in tongues. </a:t>
            </a:r>
            <a:r>
              <a:rPr lang="en-US" b="1" i="0" baseline="30000" dirty="0">
                <a:solidFill>
                  <a:srgbClr val="000000"/>
                </a:solidFill>
                <a:effectLst/>
              </a:rPr>
              <a:t>40 </a:t>
            </a:r>
            <a:r>
              <a:rPr lang="en-US" b="0" i="0" dirty="0">
                <a:solidFill>
                  <a:srgbClr val="000000"/>
                </a:solidFill>
                <a:effectLst/>
              </a:rPr>
              <a:t>But everything should be done in a fitting and orderly way.</a:t>
            </a:r>
            <a:endParaRPr lang="en-US" dirty="0"/>
          </a:p>
        </p:txBody>
      </p:sp>
    </p:spTree>
    <p:extLst>
      <p:ext uri="{BB962C8B-B14F-4D97-AF65-F5344CB8AC3E}">
        <p14:creationId xmlns:p14="http://schemas.microsoft.com/office/powerpoint/2010/main" val="1972831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16</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14: 26-33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817139700"/>
              </p:ext>
            </p:extLst>
          </p:nvPr>
        </p:nvGraphicFramePr>
        <p:xfrm>
          <a:off x="329607" y="1309201"/>
          <a:ext cx="8506047" cy="4853855"/>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382259">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71596">
                <a:tc>
                  <a:txBody>
                    <a:bodyPr/>
                    <a:lstStyle/>
                    <a:p>
                      <a:pPr marL="285750" indent="-285750">
                        <a:spcBef>
                          <a:spcPts val="300"/>
                        </a:spcBef>
                        <a:spcAft>
                          <a:spcPts val="300"/>
                        </a:spcAft>
                        <a:buFont typeface="Arial" panose="020B0604020202020204" pitchFamily="34" charset="0"/>
                        <a:buChar char="•"/>
                      </a:pPr>
                      <a:r>
                        <a:rPr lang="en-US" sz="1600" dirty="0"/>
                        <a:t>v. 34-35: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34 </a:t>
                      </a:r>
                      <a:r>
                        <a:rPr lang="en-US" sz="1600" b="0" i="0" dirty="0">
                          <a:solidFill>
                            <a:srgbClr val="000000"/>
                          </a:solidFill>
                          <a:effectLst/>
                        </a:rPr>
                        <a:t>Women should remain silent in the churches. They are not allowed to speak, but must be in submission, as the law says. </a:t>
                      </a:r>
                      <a:r>
                        <a:rPr lang="en-US" sz="1600" b="1" i="0" baseline="30000" dirty="0">
                          <a:solidFill>
                            <a:srgbClr val="000000"/>
                          </a:solidFill>
                          <a:effectLst/>
                        </a:rPr>
                        <a:t>35 </a:t>
                      </a:r>
                      <a:r>
                        <a:rPr lang="en-US" sz="1600" b="0" i="0" dirty="0">
                          <a:solidFill>
                            <a:srgbClr val="000000"/>
                          </a:solidFill>
                          <a:effectLst/>
                        </a:rPr>
                        <a:t>If they want to inquire about something, they should ask their own husbands at home; for it is disgraceful for a woman to speak in the church.</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baseline="30000" dirty="0">
                        <a:solidFill>
                          <a:srgbClr val="000000"/>
                        </a:solidFill>
                        <a:effectLst/>
                      </a:endParaRP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39-40: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39 </a:t>
                      </a:r>
                      <a:r>
                        <a:rPr lang="en-US" sz="1600" b="0" i="0" dirty="0">
                          <a:solidFill>
                            <a:srgbClr val="000000"/>
                          </a:solidFill>
                          <a:effectLst/>
                        </a:rPr>
                        <a:t>Therefore, my brothers and sisters, be eager to prophesy, and do not forbid speaking in tongues. </a:t>
                      </a:r>
                      <a:r>
                        <a:rPr lang="en-US" sz="1600" b="1" i="0" baseline="30000" dirty="0">
                          <a:solidFill>
                            <a:srgbClr val="000000"/>
                          </a:solidFill>
                          <a:effectLst/>
                        </a:rPr>
                        <a:t>40 </a:t>
                      </a:r>
                      <a:r>
                        <a:rPr lang="en-US" sz="1600" b="0" i="0" dirty="0">
                          <a:solidFill>
                            <a:srgbClr val="000000"/>
                          </a:solidFill>
                          <a:effectLst/>
                        </a:rPr>
                        <a:t>But everything should be done in a fitting and orderly way.</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txBody>
                  <a:tcPr/>
                </a:tc>
                <a:tc>
                  <a:txBody>
                    <a:bodyPr/>
                    <a:lstStyle/>
                    <a:p>
                      <a:pPr marL="285750" marR="0" lvl="0" indent="-285750" algn="l" defTabSz="3429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US" sz="1600" b="0" i="0" dirty="0">
                          <a:solidFill>
                            <a:srgbClr val="000000"/>
                          </a:solidFill>
                          <a:effectLst/>
                        </a:rPr>
                        <a:t>How do we address the apparent conflict in these passages?</a:t>
                      </a:r>
                    </a:p>
                    <a:p>
                      <a:pPr marL="0" marR="0" lvl="0" indent="0" algn="l" defTabSz="342900" rtl="0" eaLnBrk="1" fontAlgn="auto" latinLnBrk="0" hangingPunct="1">
                        <a:lnSpc>
                          <a:spcPct val="100000"/>
                        </a:lnSpc>
                        <a:spcBef>
                          <a:spcPts val="500"/>
                        </a:spcBef>
                        <a:spcAft>
                          <a:spcPts val="500"/>
                        </a:spcAft>
                        <a:buClrTx/>
                        <a:buSzTx/>
                        <a:buFont typeface="Arial" panose="020B0604020202020204" pitchFamily="34" charset="0"/>
                        <a:buNone/>
                        <a:tabLst/>
                        <a:defRPr/>
                      </a:pPr>
                      <a:endParaRPr lang="en-US" sz="1600" dirty="0"/>
                    </a:p>
                    <a:p>
                      <a:pPr marL="285750" marR="0" lvl="0" indent="-285750" algn="l" defTabSz="3429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US" sz="1600" dirty="0"/>
                        <a:t>Some see verses 34-35 as their proof text to limit women’s participation/roles and assume verses 39-40 are only for men or for very limited circumstances (and typically not in large assemblies). (See Book 4: 161-165, 320-322; Book 5: 140-153).</a:t>
                      </a:r>
                    </a:p>
                    <a:p>
                      <a:pPr marL="0" marR="0" lvl="0" indent="0" algn="l" defTabSz="342900" rtl="0" eaLnBrk="1" fontAlgn="auto" latinLnBrk="0" hangingPunct="1">
                        <a:lnSpc>
                          <a:spcPct val="100000"/>
                        </a:lnSpc>
                        <a:spcBef>
                          <a:spcPts val="500"/>
                        </a:spcBef>
                        <a:spcAft>
                          <a:spcPts val="500"/>
                        </a:spcAft>
                        <a:buClrTx/>
                        <a:buSzTx/>
                        <a:buFont typeface="Arial" panose="020B0604020202020204" pitchFamily="34" charset="0"/>
                        <a:buNone/>
                        <a:tabLst/>
                        <a:defRPr/>
                      </a:pPr>
                      <a:endParaRPr lang="en-US" sz="1600" dirty="0"/>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14182612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17</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14: 26-33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3436468440"/>
              </p:ext>
            </p:extLst>
          </p:nvPr>
        </p:nvGraphicFramePr>
        <p:xfrm>
          <a:off x="329607" y="1309201"/>
          <a:ext cx="8506047" cy="4853855"/>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382259">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71596">
                <a:tc>
                  <a:txBody>
                    <a:bodyPr/>
                    <a:lstStyle/>
                    <a:p>
                      <a:pPr marL="285750" indent="-285750">
                        <a:spcBef>
                          <a:spcPts val="300"/>
                        </a:spcBef>
                        <a:spcAft>
                          <a:spcPts val="300"/>
                        </a:spcAft>
                        <a:buFont typeface="Arial" panose="020B0604020202020204" pitchFamily="34" charset="0"/>
                        <a:buChar char="•"/>
                      </a:pPr>
                      <a:r>
                        <a:rPr lang="en-US" sz="1600" dirty="0"/>
                        <a:t>v. 34-35: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34 </a:t>
                      </a:r>
                      <a:r>
                        <a:rPr lang="en-US" sz="1600" b="0" i="0" dirty="0">
                          <a:solidFill>
                            <a:srgbClr val="000000"/>
                          </a:solidFill>
                          <a:effectLst/>
                        </a:rPr>
                        <a:t>Women should remain silent in the churches. They are not allowed to speak, but must be in submission, as the law says. </a:t>
                      </a:r>
                      <a:r>
                        <a:rPr lang="en-US" sz="1600" b="1" i="0" baseline="30000" dirty="0">
                          <a:solidFill>
                            <a:srgbClr val="000000"/>
                          </a:solidFill>
                          <a:effectLst/>
                        </a:rPr>
                        <a:t>35 </a:t>
                      </a:r>
                      <a:r>
                        <a:rPr lang="en-US" sz="1600" b="0" i="0" dirty="0">
                          <a:solidFill>
                            <a:srgbClr val="000000"/>
                          </a:solidFill>
                          <a:effectLst/>
                        </a:rPr>
                        <a:t>If they want to inquire about something, they should ask their own husbands at home; for it is disgraceful for a woman to speak in the church.</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baseline="30000" dirty="0">
                        <a:solidFill>
                          <a:srgbClr val="000000"/>
                        </a:solidFill>
                        <a:effectLst/>
                      </a:endParaRP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39-40: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39 </a:t>
                      </a:r>
                      <a:r>
                        <a:rPr lang="en-US" sz="1600" b="0" i="0" dirty="0">
                          <a:solidFill>
                            <a:srgbClr val="000000"/>
                          </a:solidFill>
                          <a:effectLst/>
                        </a:rPr>
                        <a:t>Therefore, my brothers and sisters, be eager to prophesy, and do not forbid speaking in tongues. </a:t>
                      </a:r>
                      <a:r>
                        <a:rPr lang="en-US" sz="1600" b="1" i="0" baseline="30000" dirty="0">
                          <a:solidFill>
                            <a:srgbClr val="000000"/>
                          </a:solidFill>
                          <a:effectLst/>
                        </a:rPr>
                        <a:t>40 </a:t>
                      </a:r>
                      <a:r>
                        <a:rPr lang="en-US" sz="1600" b="0" i="0" dirty="0">
                          <a:solidFill>
                            <a:srgbClr val="000000"/>
                          </a:solidFill>
                          <a:effectLst/>
                        </a:rPr>
                        <a:t>But everything should be done in a fitting and orderly way.</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txBody>
                  <a:tcPr/>
                </a:tc>
                <a:tc>
                  <a:txBody>
                    <a:bodyPr/>
                    <a:lstStyle/>
                    <a:p>
                      <a:pPr marL="285750" marR="0" lvl="0" indent="-285750" algn="l" defTabSz="3429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US" sz="1600" b="0" i="0" dirty="0">
                          <a:solidFill>
                            <a:srgbClr val="000000"/>
                          </a:solidFill>
                          <a:effectLst/>
                        </a:rPr>
                        <a:t>How do we address the apparent conflict in these passages?</a:t>
                      </a:r>
                    </a:p>
                    <a:p>
                      <a:pPr marL="285750" marR="0" lvl="0" indent="-285750" algn="l" defTabSz="3429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US" sz="1600" dirty="0"/>
                        <a:t>Some have speculated that the situation Paul was addressing involved women who were unable to follow the language being spoken during the lesson, who got bored, and who then interrupted the service. </a:t>
                      </a:r>
                    </a:p>
                    <a:p>
                      <a:pPr marL="285750" marR="0" lvl="0" indent="-285750" algn="l" defTabSz="3429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lang="en-US" sz="1600" dirty="0"/>
                        <a:t>Those seeking fuller participation believe that Paul is addressing a key situation where some women (wives) were being disruptive - and that the difference of the  size/place of gathering is not the point. (See Book 1: 79, 84-87, 163-192; Book 2: 65-67; Book 6: 146-158; White Papers I.B, 2, 3; P/P 1: episode 2.45; P/P 2: episode 9; P/P: 4 &amp; 5).</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15975739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18</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14: 26-33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3718050056"/>
              </p:ext>
            </p:extLst>
          </p:nvPr>
        </p:nvGraphicFramePr>
        <p:xfrm>
          <a:off x="329607" y="1309201"/>
          <a:ext cx="8506047" cy="4862819"/>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382259">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71596">
                <a:tc>
                  <a:txBody>
                    <a:bodyPr/>
                    <a:lstStyle/>
                    <a:p>
                      <a:pPr marL="285750" indent="-285750">
                        <a:spcBef>
                          <a:spcPts val="300"/>
                        </a:spcBef>
                        <a:spcAft>
                          <a:spcPts val="300"/>
                        </a:spcAft>
                        <a:buFont typeface="Arial" panose="020B0604020202020204" pitchFamily="34" charset="0"/>
                        <a:buChar char="•"/>
                      </a:pPr>
                      <a:r>
                        <a:rPr lang="en-US" sz="1600" dirty="0"/>
                        <a:t>v. 34-35: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34 </a:t>
                      </a:r>
                      <a:r>
                        <a:rPr lang="en-US" sz="1600" b="0" i="0" dirty="0">
                          <a:solidFill>
                            <a:srgbClr val="000000"/>
                          </a:solidFill>
                          <a:effectLst/>
                        </a:rPr>
                        <a:t>Women should remain silent in the churches. They are not allowed to speak, but must be in submission, as the law says. </a:t>
                      </a:r>
                      <a:r>
                        <a:rPr lang="en-US" sz="1600" b="1" i="0" baseline="30000" dirty="0">
                          <a:solidFill>
                            <a:srgbClr val="000000"/>
                          </a:solidFill>
                          <a:effectLst/>
                        </a:rPr>
                        <a:t>35 </a:t>
                      </a:r>
                      <a:r>
                        <a:rPr lang="en-US" sz="1600" b="0" i="0" dirty="0">
                          <a:solidFill>
                            <a:srgbClr val="000000"/>
                          </a:solidFill>
                          <a:effectLst/>
                        </a:rPr>
                        <a:t>If they want to inquire about something, they should ask their own husbands at home; for it is disgraceful for a woman to speak in the church.</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baseline="30000" dirty="0">
                        <a:solidFill>
                          <a:srgbClr val="000000"/>
                        </a:solidFill>
                        <a:effectLst/>
                      </a:endParaRP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39-40: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39 </a:t>
                      </a:r>
                      <a:r>
                        <a:rPr lang="en-US" sz="1600" b="0" i="0" dirty="0">
                          <a:solidFill>
                            <a:srgbClr val="000000"/>
                          </a:solidFill>
                          <a:effectLst/>
                        </a:rPr>
                        <a:t>Therefore, my brothers and sisters, be eager to prophesy, and do not forbid speaking in tongues. </a:t>
                      </a:r>
                      <a:r>
                        <a:rPr lang="en-US" sz="1600" b="1" i="0" baseline="30000" dirty="0">
                          <a:solidFill>
                            <a:srgbClr val="000000"/>
                          </a:solidFill>
                          <a:effectLst/>
                        </a:rPr>
                        <a:t>40 </a:t>
                      </a:r>
                      <a:r>
                        <a:rPr lang="en-US" sz="1600" b="0" i="0" dirty="0">
                          <a:solidFill>
                            <a:srgbClr val="000000"/>
                          </a:solidFill>
                          <a:effectLst/>
                        </a:rPr>
                        <a:t>But everything should be done in a fitting and orderly way.</a:t>
                      </a:r>
                    </a:p>
                  </a:txBody>
                  <a:tcPr/>
                </a:tc>
                <a:tc>
                  <a:txBody>
                    <a:bodyPr/>
                    <a:lstStyle/>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000000"/>
                          </a:solidFill>
                          <a:effectLst/>
                        </a:rPr>
                        <a:t>How do we address the apparent conflict in these passages?</a:t>
                      </a:r>
                      <a:endParaRPr lang="en-US" sz="1600" dirty="0"/>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Many who do not believe Paul is commanding all women to be silent in worship for all times/situations conclude that versus 34-35 are to forbid unruly women (or wives) from speaking. </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If made for all time, then it would conflict with v. 39 (as well as chapter 11:2-16)</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The ultimate focus for Paul was on an orderly and appropriate manner of prophesying and worship, and not a blanket statement for other situations or times. (See Book 4: 70-78, 228-230; White Papers I.A; 2, P/P 1: episode 2.45; P/P 2: episode 12; P/P: 4 &amp; 5).</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3570257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19</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14: 26-33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1582280777"/>
              </p:ext>
            </p:extLst>
          </p:nvPr>
        </p:nvGraphicFramePr>
        <p:xfrm>
          <a:off x="329607" y="1309201"/>
          <a:ext cx="8506047" cy="4928859"/>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382259">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71596">
                <a:tc>
                  <a:txBody>
                    <a:bodyPr/>
                    <a:lstStyle/>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34-35, then v. 36+</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baseline="30000" dirty="0">
                        <a:solidFill>
                          <a:srgbClr val="000000"/>
                        </a:solidFill>
                        <a:effectLst/>
                      </a:endParaRPr>
                    </a:p>
                    <a:p>
                      <a:pPr algn="l"/>
                      <a:r>
                        <a:rPr lang="en-US" sz="1600" b="1" i="0" baseline="30000" dirty="0">
                          <a:solidFill>
                            <a:srgbClr val="000000"/>
                          </a:solidFill>
                          <a:effectLst/>
                        </a:rPr>
                        <a:t>34 </a:t>
                      </a:r>
                      <a:r>
                        <a:rPr lang="en-US" sz="1600" b="0" i="0" dirty="0">
                          <a:solidFill>
                            <a:srgbClr val="000000"/>
                          </a:solidFill>
                          <a:effectLst/>
                        </a:rPr>
                        <a:t>Women should remain silent in the churches. They are not allowed to speak, but must be in submission, as the law says. </a:t>
                      </a:r>
                      <a:r>
                        <a:rPr lang="en-US" sz="1600" b="1" i="0" baseline="30000" dirty="0">
                          <a:solidFill>
                            <a:srgbClr val="000000"/>
                          </a:solidFill>
                          <a:effectLst/>
                        </a:rPr>
                        <a:t>35 </a:t>
                      </a:r>
                      <a:r>
                        <a:rPr lang="en-US" sz="1600" b="0" i="0" dirty="0">
                          <a:solidFill>
                            <a:srgbClr val="000000"/>
                          </a:solidFill>
                          <a:effectLst/>
                        </a:rPr>
                        <a:t>If they want to inquire about something, they should ask their own husbands at home; for it is disgraceful for a woman to speak in the church.</a:t>
                      </a:r>
                      <a:endParaRPr lang="en-US" sz="1600" baseline="30000" dirty="0">
                        <a:solidFill>
                          <a:srgbClr val="000000"/>
                        </a:solidFill>
                      </a:endParaRPr>
                    </a:p>
                    <a:p>
                      <a:pPr algn="l"/>
                      <a:endParaRPr lang="en-US" sz="1600" b="0" i="0" dirty="0">
                        <a:solidFill>
                          <a:srgbClr val="000000"/>
                        </a:solidFill>
                        <a:effectLst/>
                      </a:endParaRPr>
                    </a:p>
                    <a:p>
                      <a:pPr algn="l"/>
                      <a:r>
                        <a:rPr lang="en-US" sz="1600" b="1" i="0" baseline="30000" dirty="0">
                          <a:solidFill>
                            <a:srgbClr val="000000"/>
                          </a:solidFill>
                          <a:effectLst/>
                        </a:rPr>
                        <a:t>36 </a:t>
                      </a:r>
                      <a:r>
                        <a:rPr lang="en-US" sz="1600" b="0" i="0" dirty="0">
                          <a:solidFill>
                            <a:srgbClr val="000000"/>
                          </a:solidFill>
                          <a:effectLst/>
                        </a:rPr>
                        <a:t>Or did the word of God originate with you? Or are you the only people it has reached? </a:t>
                      </a:r>
                      <a:endParaRPr lang="en-US" sz="1600" b="0" i="0" baseline="30000" dirty="0">
                        <a:solidFill>
                          <a:srgbClr val="000000"/>
                        </a:solidFill>
                        <a:effectLst/>
                      </a:endParaRP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baseline="30000" dirty="0">
                        <a:solidFill>
                          <a:srgbClr val="000000"/>
                        </a:solidFill>
                        <a:effectLst/>
                      </a:endParaRPr>
                    </a:p>
                    <a:p>
                      <a:pPr marL="285750" indent="-285750">
                        <a:spcBef>
                          <a:spcPts val="300"/>
                        </a:spcBef>
                        <a:spcAft>
                          <a:spcPts val="300"/>
                        </a:spcAft>
                        <a:buFont typeface="Arial" panose="020B0604020202020204" pitchFamily="34" charset="0"/>
                        <a:buChar char="•"/>
                      </a:pPr>
                      <a:r>
                        <a:rPr lang="en-US" sz="1600" dirty="0"/>
                        <a:t>Note: the “Or” in v. 36 may be translated as “What” in other translations from ASV, RSV, and KJV. (Or even “nonsense”). </a:t>
                      </a:r>
                      <a:endParaRPr lang="en-US" dirty="0"/>
                    </a:p>
                  </a:txBody>
                  <a:tcPr/>
                </a:tc>
                <a:tc>
                  <a:txBody>
                    <a:bodyPr/>
                    <a:lstStyle/>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Is Paul commanding women to be silent in worship? For all times?</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Some believe Paul is using a literary convention to cite his critics in versus 34 when trying to cite “the law” (but not such law exists in the Torah) who want all women to be silent – but he challenges that view in verse 36 when he says, “Or did the word of God originate with you? Or are you the only people it has reached?” (See White Paper 1.A; P/P: 4).</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Then Paul goes on to commend both men and women to pray and prophesy – but in an orderly way in versus 39 and 40.</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26111357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D6C9D49-ECAE-4D8F-A339-886BE60BE562}"/>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576FD42C-4A4B-52AE-A492-CEF3AE5369A0}"/>
              </a:ext>
            </a:extLst>
          </p:cNvPr>
          <p:cNvSpPr/>
          <p:nvPr/>
        </p:nvSpPr>
        <p:spPr>
          <a:xfrm>
            <a:off x="230074" y="1088064"/>
            <a:ext cx="8712198" cy="113809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E2F33D5-B2B8-482E-E157-11283E052B78}"/>
              </a:ext>
            </a:extLst>
          </p:cNvPr>
          <p:cNvSpPr txBox="1"/>
          <p:nvPr/>
        </p:nvSpPr>
        <p:spPr>
          <a:xfrm>
            <a:off x="329608" y="1114806"/>
            <a:ext cx="8506047" cy="1107996"/>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200" kern="0" dirty="0">
                <a:solidFill>
                  <a:srgbClr val="0070C0"/>
                </a:solidFill>
                <a:latin typeface="Arial" panose="020B0604020202020204" pitchFamily="34" charset="0"/>
                <a:cs typeface="Arial" panose="020B0604020202020204" pitchFamily="34" charset="0"/>
              </a:rPr>
              <a:t>We want to be a healthy church, with focus on Salvation and Discipleship issues, supportive practices, and respect for varying opinions in how we seek to fulfill the Greatest Commandment.</a:t>
            </a:r>
          </a:p>
        </p:txBody>
      </p:sp>
      <p:grpSp>
        <p:nvGrpSpPr>
          <p:cNvPr id="12" name="Group 11">
            <a:extLst>
              <a:ext uri="{FF2B5EF4-FFF2-40B4-BE49-F238E27FC236}">
                <a16:creationId xmlns:a16="http://schemas.microsoft.com/office/drawing/2014/main" id="{95C98623-5831-18DD-394C-D724FBB31B66}"/>
              </a:ext>
            </a:extLst>
          </p:cNvPr>
          <p:cNvGrpSpPr/>
          <p:nvPr/>
        </p:nvGrpSpPr>
        <p:grpSpPr>
          <a:xfrm>
            <a:off x="282483" y="2328533"/>
            <a:ext cx="7140944" cy="4072270"/>
            <a:chOff x="282483" y="2137145"/>
            <a:chExt cx="7140944" cy="4072270"/>
          </a:xfrm>
        </p:grpSpPr>
        <p:sp>
          <p:nvSpPr>
            <p:cNvPr id="10" name="Oval 9">
              <a:extLst>
                <a:ext uri="{FF2B5EF4-FFF2-40B4-BE49-F238E27FC236}">
                  <a16:creationId xmlns:a16="http://schemas.microsoft.com/office/drawing/2014/main" id="{F0C2A25D-8FED-A03F-0392-3BE5C83F2BBD}"/>
                </a:ext>
              </a:extLst>
            </p:cNvPr>
            <p:cNvSpPr/>
            <p:nvPr/>
          </p:nvSpPr>
          <p:spPr>
            <a:xfrm>
              <a:off x="282483" y="2137145"/>
              <a:ext cx="7140944" cy="4072270"/>
            </a:xfrm>
            <a:prstGeom prst="ellipse">
              <a:avLst/>
            </a:prstGeom>
            <a:solidFill>
              <a:schemeClr val="bg1">
                <a:lumMod val="95000"/>
              </a:schemeClr>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6066ADA-2D77-9D77-AD38-3C8D176EA9F6}"/>
                </a:ext>
              </a:extLst>
            </p:cNvPr>
            <p:cNvSpPr/>
            <p:nvPr/>
          </p:nvSpPr>
          <p:spPr>
            <a:xfrm>
              <a:off x="1146851" y="2725182"/>
              <a:ext cx="5412208" cy="2896197"/>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8AEC833-CC79-0548-6C9A-57E37F2518B5}"/>
                </a:ext>
              </a:extLst>
            </p:cNvPr>
            <p:cNvSpPr txBox="1"/>
            <p:nvPr/>
          </p:nvSpPr>
          <p:spPr>
            <a:xfrm>
              <a:off x="1676175" y="5734172"/>
              <a:ext cx="4353560" cy="323165"/>
            </a:xfrm>
            <a:prstGeom prst="rect">
              <a:avLst/>
            </a:prstGeom>
            <a:noFill/>
          </p:spPr>
          <p:txBody>
            <a:bodyPr wrap="square" rtlCol="0">
              <a:spAutoFit/>
            </a:bodyPr>
            <a:lstStyle/>
            <a:p>
              <a:pPr algn="ctr"/>
              <a:r>
                <a:rPr lang="en-US" sz="1500" b="1" dirty="0">
                  <a:solidFill>
                    <a:schemeClr val="tx1">
                      <a:lumMod val="65000"/>
                      <a:lumOff val="35000"/>
                    </a:schemeClr>
                  </a:solidFill>
                  <a:latin typeface="Arial" panose="020B0604020202020204" pitchFamily="34" charset="0"/>
                  <a:cs typeface="Arial" panose="020B0604020202020204" pitchFamily="34" charset="0"/>
                </a:rPr>
                <a:t>Matters of Opinion</a:t>
              </a:r>
            </a:p>
          </p:txBody>
        </p:sp>
        <p:sp>
          <p:nvSpPr>
            <p:cNvPr id="2" name="Oval 1">
              <a:extLst>
                <a:ext uri="{FF2B5EF4-FFF2-40B4-BE49-F238E27FC236}">
                  <a16:creationId xmlns:a16="http://schemas.microsoft.com/office/drawing/2014/main" id="{B422B652-5207-8010-7FC6-C81529909AAA}"/>
                </a:ext>
              </a:extLst>
            </p:cNvPr>
            <p:cNvSpPr/>
            <p:nvPr/>
          </p:nvSpPr>
          <p:spPr>
            <a:xfrm>
              <a:off x="1848718" y="3187140"/>
              <a:ext cx="4008474" cy="1897097"/>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2DD00C3-13AC-555F-95EB-9941C1A18B34}"/>
                </a:ext>
              </a:extLst>
            </p:cNvPr>
            <p:cNvSpPr txBox="1"/>
            <p:nvPr/>
          </p:nvSpPr>
          <p:spPr>
            <a:xfrm>
              <a:off x="1676175" y="3271243"/>
              <a:ext cx="4353560" cy="1708160"/>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“Core”</a:t>
              </a:r>
            </a:p>
            <a:p>
              <a:pPr algn="ct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 </a:t>
              </a:r>
            </a:p>
            <a:p>
              <a:pPr algn="ctr"/>
              <a:r>
                <a:rPr lang="en-US" sz="1500" b="1" dirty="0">
                  <a:solidFill>
                    <a:schemeClr val="bg1"/>
                  </a:solidFill>
                  <a:latin typeface="Arial" panose="020B0604020202020204" pitchFamily="34" charset="0"/>
                  <a:cs typeface="Arial" panose="020B0604020202020204" pitchFamily="34" charset="0"/>
                </a:rPr>
                <a:t>(Salvation &amp; Discipleship)</a:t>
              </a:r>
            </a:p>
          </p:txBody>
        </p:sp>
        <p:sp>
          <p:nvSpPr>
            <p:cNvPr id="7" name="TextBox 6">
              <a:extLst>
                <a:ext uri="{FF2B5EF4-FFF2-40B4-BE49-F238E27FC236}">
                  <a16:creationId xmlns:a16="http://schemas.microsoft.com/office/drawing/2014/main" id="{738B5F98-A0BC-7E41-CFDF-69CDC8C9146E}"/>
                </a:ext>
              </a:extLst>
            </p:cNvPr>
            <p:cNvSpPr txBox="1"/>
            <p:nvPr/>
          </p:nvSpPr>
          <p:spPr>
            <a:xfrm>
              <a:off x="1676175" y="5202549"/>
              <a:ext cx="4353560" cy="323165"/>
            </a:xfrm>
            <a:prstGeom prst="rect">
              <a:avLst/>
            </a:prstGeom>
            <a:noFill/>
          </p:spPr>
          <p:txBody>
            <a:bodyPr wrap="square" rtlCol="0">
              <a:spAutoFit/>
            </a:bodyPr>
            <a:lstStyle/>
            <a:p>
              <a:pPr algn="ctr"/>
              <a:r>
                <a:rPr lang="en-US" sz="1500" b="1" dirty="0">
                  <a:solidFill>
                    <a:schemeClr val="tx1">
                      <a:lumMod val="85000"/>
                      <a:lumOff val="15000"/>
                    </a:schemeClr>
                  </a:solidFill>
                  <a:latin typeface="Arial" panose="020B0604020202020204" pitchFamily="34" charset="0"/>
                  <a:cs typeface="Arial" panose="020B0604020202020204" pitchFamily="34" charset="0"/>
                </a:rPr>
                <a:t>Practices</a:t>
              </a:r>
            </a:p>
          </p:txBody>
        </p:sp>
        <p:sp>
          <p:nvSpPr>
            <p:cNvPr id="8" name="Oval 7">
              <a:extLst>
                <a:ext uri="{FF2B5EF4-FFF2-40B4-BE49-F238E27FC236}">
                  <a16:creationId xmlns:a16="http://schemas.microsoft.com/office/drawing/2014/main" id="{E55FD225-4620-A3D7-E755-714248623535}"/>
                </a:ext>
              </a:extLst>
            </p:cNvPr>
            <p:cNvSpPr/>
            <p:nvPr/>
          </p:nvSpPr>
          <p:spPr>
            <a:xfrm>
              <a:off x="3256197" y="3742660"/>
              <a:ext cx="1193517" cy="93566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a:latin typeface="Arial" panose="020B0604020202020204" pitchFamily="34" charset="0"/>
                  <a:cs typeface="Arial" panose="020B0604020202020204" pitchFamily="34" charset="0"/>
                </a:rPr>
                <a:t>Jesus is Lord</a:t>
              </a:r>
            </a:p>
          </p:txBody>
        </p:sp>
      </p:grpSp>
      <p:sp>
        <p:nvSpPr>
          <p:cNvPr id="19" name="Rectangle: Rounded Corners 18">
            <a:extLst>
              <a:ext uri="{FF2B5EF4-FFF2-40B4-BE49-F238E27FC236}">
                <a16:creationId xmlns:a16="http://schemas.microsoft.com/office/drawing/2014/main" id="{52F34BB7-5BB1-C38F-9766-4E29AFD3C369}"/>
              </a:ext>
            </a:extLst>
          </p:cNvPr>
          <p:cNvSpPr/>
          <p:nvPr/>
        </p:nvSpPr>
        <p:spPr>
          <a:xfrm>
            <a:off x="6911164" y="2417529"/>
            <a:ext cx="2038202" cy="40364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The Greatest Commandment </a:t>
            </a:r>
          </a:p>
          <a:p>
            <a:r>
              <a:rPr lang="en-US" sz="1600" b="1" dirty="0">
                <a:solidFill>
                  <a:schemeClr val="tx1"/>
                </a:solidFill>
                <a:latin typeface="Arial" panose="020B0604020202020204" pitchFamily="34" charset="0"/>
                <a:cs typeface="Arial" panose="020B0604020202020204" pitchFamily="34" charset="0"/>
              </a:rPr>
              <a:t>             </a:t>
            </a:r>
          </a:p>
          <a:p>
            <a:r>
              <a:rPr lang="en-US" sz="1600" dirty="0">
                <a:solidFill>
                  <a:schemeClr val="tx1"/>
                </a:solidFill>
                <a:latin typeface="Arial" panose="020B0604020202020204" pitchFamily="34" charset="0"/>
                <a:cs typeface="Arial" panose="020B0604020202020204" pitchFamily="34" charset="0"/>
              </a:rPr>
              <a:t>… Love the Lord your God with all your heart and with all your soul and with all your strength and with all of your mind; and Love your neighbor as yourself. </a:t>
            </a:r>
          </a:p>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Luke 10:27 </a:t>
            </a:r>
            <a:r>
              <a:rPr lang="en-US" sz="1600" dirty="0">
                <a:solidFill>
                  <a:schemeClr val="tx1"/>
                </a:solidFill>
                <a:latin typeface="Arial" panose="020B0604020202020204" pitchFamily="34" charset="0"/>
                <a:cs typeface="Arial" panose="020B0604020202020204" pitchFamily="34" charset="0"/>
              </a:rPr>
              <a:t>NIV</a:t>
            </a:r>
          </a:p>
          <a:p>
            <a:endParaRPr lang="en-US" sz="1400" dirty="0">
              <a:solidFill>
                <a:schemeClr val="tx1"/>
              </a:solidFill>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D06F55FD-E230-C526-64B3-FABCAC2396FD}"/>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Tree>
    <p:extLst>
      <p:ext uri="{BB962C8B-B14F-4D97-AF65-F5344CB8AC3E}">
        <p14:creationId xmlns:p14="http://schemas.microsoft.com/office/powerpoint/2010/main" val="423464742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41BC8-2B9D-37D7-D0DA-FCB877AACA8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1E42F47-F230-D689-9A82-A88D29E2D03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20</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315436-8026-56A0-5ED8-DC8306FCCDC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5CD0022F-C27D-1775-5998-A974261D14FC}"/>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a:t>
            </a:r>
            <a:endParaRPr lang="en-US" sz="2000" i="1" kern="0" dirty="0">
              <a:solidFill>
                <a:srgbClr val="5A5A5A"/>
              </a:solidFill>
              <a:latin typeface="Arial" panose="020B0604020202020204" pitchFamily="34" charset="0"/>
              <a:cs typeface="Arial" panose="020B0604020202020204" pitchFamily="34" charset="0"/>
            </a:endParaRPr>
          </a:p>
        </p:txBody>
      </p:sp>
      <p:graphicFrame>
        <p:nvGraphicFramePr>
          <p:cNvPr id="7" name="Table 13">
            <a:extLst>
              <a:ext uri="{FF2B5EF4-FFF2-40B4-BE49-F238E27FC236}">
                <a16:creationId xmlns:a16="http://schemas.microsoft.com/office/drawing/2014/main" id="{64CDFDDD-31DB-A51E-6C9D-DB457012292F}"/>
              </a:ext>
            </a:extLst>
          </p:cNvPr>
          <p:cNvGraphicFramePr>
            <a:graphicFrameLocks noGrp="1"/>
          </p:cNvGraphicFramePr>
          <p:nvPr/>
        </p:nvGraphicFramePr>
        <p:xfrm>
          <a:off x="329606" y="1309203"/>
          <a:ext cx="8423537" cy="752104"/>
        </p:xfrm>
        <a:graphic>
          <a:graphicData uri="http://schemas.openxmlformats.org/drawingml/2006/table">
            <a:tbl>
              <a:tblPr firstRow="1" bandRow="1">
                <a:tableStyleId>{5C22544A-7EE6-4342-B048-85BDC9FD1C3A}</a:tableStyleId>
              </a:tblPr>
              <a:tblGrid>
                <a:gridCol w="8423537">
                  <a:extLst>
                    <a:ext uri="{9D8B030D-6E8A-4147-A177-3AD203B41FA5}">
                      <a16:colId xmlns:a16="http://schemas.microsoft.com/office/drawing/2014/main" val="4137952146"/>
                    </a:ext>
                  </a:extLst>
                </a:gridCol>
              </a:tblGrid>
              <a:tr h="302257">
                <a:tc>
                  <a:txBody>
                    <a:bodyPr/>
                    <a:lstStyle/>
                    <a:p>
                      <a:r>
                        <a:rPr lang="en-US" sz="1600" dirty="0"/>
                        <a:t>Exegesis</a:t>
                      </a:r>
                      <a:r>
                        <a:rPr lang="en-US" sz="1600" baseline="0" dirty="0"/>
                        <a:t> Considerations </a:t>
                      </a:r>
                      <a:endParaRPr lang="en-US" sz="1600" dirty="0"/>
                    </a:p>
                  </a:txBody>
                  <a:tcPr/>
                </a:tc>
                <a:extLst>
                  <a:ext uri="{0D108BD9-81ED-4DB2-BD59-A6C34878D82A}">
                    <a16:rowId xmlns:a16="http://schemas.microsoft.com/office/drawing/2014/main" val="734447717"/>
                  </a:ext>
                </a:extLst>
              </a:tr>
              <a:tr h="416824">
                <a:tc>
                  <a:txBody>
                    <a:bodyPr/>
                    <a:lstStyle/>
                    <a:p>
                      <a:pPr marL="285750" indent="-285750">
                        <a:buFont typeface="Arial" panose="020B0604020202020204" pitchFamily="34" charset="0"/>
                        <a:buChar char="•"/>
                      </a:pPr>
                      <a:r>
                        <a:rPr lang="en-US" sz="1600" b="1" dirty="0"/>
                        <a:t>Historical Background and Context </a:t>
                      </a:r>
                      <a:r>
                        <a:rPr lang="en-US" sz="1400" b="0" dirty="0"/>
                        <a:t>(continued)</a:t>
                      </a:r>
                    </a:p>
                  </a:txBody>
                  <a:tcPr/>
                </a:tc>
                <a:extLst>
                  <a:ext uri="{0D108BD9-81ED-4DB2-BD59-A6C34878D82A}">
                    <a16:rowId xmlns:a16="http://schemas.microsoft.com/office/drawing/2014/main" val="2809020141"/>
                  </a:ext>
                </a:extLst>
              </a:tr>
            </a:tbl>
          </a:graphicData>
        </a:graphic>
      </p:graphicFrame>
      <p:pic>
        <p:nvPicPr>
          <p:cNvPr id="6" name="Picture 4">
            <a:extLst>
              <a:ext uri="{FF2B5EF4-FFF2-40B4-BE49-F238E27FC236}">
                <a16:creationId xmlns:a16="http://schemas.microsoft.com/office/drawing/2014/main" id="{2B5E6495-A299-0BC4-4680-23152C79B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061" y="2168082"/>
            <a:ext cx="5258569" cy="3158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6FF0F38-2446-AF46-4930-0589A3A10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58" y="3071845"/>
            <a:ext cx="4529470" cy="314158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049C7C59-98A5-FBD0-BC2F-98D2D50D1544}"/>
              </a:ext>
            </a:extLst>
          </p:cNvPr>
          <p:cNvSpPr/>
          <p:nvPr/>
        </p:nvSpPr>
        <p:spPr>
          <a:xfrm>
            <a:off x="5986145" y="3390477"/>
            <a:ext cx="903767" cy="44125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424436A-55AE-B368-C359-E298343FE7FB}"/>
              </a:ext>
            </a:extLst>
          </p:cNvPr>
          <p:cNvSpPr/>
          <p:nvPr/>
        </p:nvSpPr>
        <p:spPr>
          <a:xfrm>
            <a:off x="2979465" y="4233671"/>
            <a:ext cx="970743" cy="33832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93745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41BC8-2B9D-37D7-D0DA-FCB877AACA8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1E42F47-F230-D689-9A82-A88D29E2D03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21</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315436-8026-56A0-5ED8-DC8306FCCDC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5CD0022F-C27D-1775-5998-A974261D14FC}"/>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a:t>
            </a:r>
            <a:endParaRPr lang="en-US" sz="2000" i="1" kern="0" dirty="0">
              <a:solidFill>
                <a:srgbClr val="5A5A5A"/>
              </a:solidFill>
              <a:latin typeface="Arial" panose="020B0604020202020204" pitchFamily="34" charset="0"/>
              <a:cs typeface="Arial" panose="020B0604020202020204" pitchFamily="34" charset="0"/>
            </a:endParaRPr>
          </a:p>
        </p:txBody>
      </p:sp>
      <p:graphicFrame>
        <p:nvGraphicFramePr>
          <p:cNvPr id="7" name="Table 13">
            <a:extLst>
              <a:ext uri="{FF2B5EF4-FFF2-40B4-BE49-F238E27FC236}">
                <a16:creationId xmlns:a16="http://schemas.microsoft.com/office/drawing/2014/main" id="{64CDFDDD-31DB-A51E-6C9D-DB457012292F}"/>
              </a:ext>
            </a:extLst>
          </p:cNvPr>
          <p:cNvGraphicFramePr>
            <a:graphicFrameLocks noGrp="1"/>
          </p:cNvGraphicFramePr>
          <p:nvPr>
            <p:extLst>
              <p:ext uri="{D42A27DB-BD31-4B8C-83A1-F6EECF244321}">
                <p14:modId xmlns:p14="http://schemas.microsoft.com/office/powerpoint/2010/main" val="2736293818"/>
              </p:ext>
            </p:extLst>
          </p:nvPr>
        </p:nvGraphicFramePr>
        <p:xfrm>
          <a:off x="329606" y="1309203"/>
          <a:ext cx="8423537" cy="4988664"/>
        </p:xfrm>
        <a:graphic>
          <a:graphicData uri="http://schemas.openxmlformats.org/drawingml/2006/table">
            <a:tbl>
              <a:tblPr firstRow="1" bandRow="1">
                <a:tableStyleId>{5C22544A-7EE6-4342-B048-85BDC9FD1C3A}</a:tableStyleId>
              </a:tblPr>
              <a:tblGrid>
                <a:gridCol w="8423537">
                  <a:extLst>
                    <a:ext uri="{9D8B030D-6E8A-4147-A177-3AD203B41FA5}">
                      <a16:colId xmlns:a16="http://schemas.microsoft.com/office/drawing/2014/main" val="4137952146"/>
                    </a:ext>
                  </a:extLst>
                </a:gridCol>
              </a:tblGrid>
              <a:tr h="539539">
                <a:tc>
                  <a:txBody>
                    <a:bodyPr/>
                    <a:lstStyle/>
                    <a:p>
                      <a:r>
                        <a:rPr lang="en-US" sz="1600" dirty="0"/>
                        <a:t>Exegesis</a:t>
                      </a:r>
                      <a:r>
                        <a:rPr lang="en-US" sz="1600" baseline="0" dirty="0"/>
                        <a:t> Considerations </a:t>
                      </a:r>
                      <a:endParaRPr lang="en-US" sz="1600" dirty="0"/>
                    </a:p>
                  </a:txBody>
                  <a:tcPr/>
                </a:tc>
                <a:extLst>
                  <a:ext uri="{0D108BD9-81ED-4DB2-BD59-A6C34878D82A}">
                    <a16:rowId xmlns:a16="http://schemas.microsoft.com/office/drawing/2014/main" val="734447717"/>
                  </a:ext>
                </a:extLst>
              </a:tr>
              <a:tr h="4449125">
                <a:tc>
                  <a:txBody>
                    <a:bodyPr/>
                    <a:lstStyle/>
                    <a:p>
                      <a:pPr marL="285750" indent="-285750">
                        <a:spcBef>
                          <a:spcPts val="300"/>
                        </a:spcBef>
                        <a:spcAft>
                          <a:spcPts val="300"/>
                        </a:spcAft>
                        <a:buFont typeface="Wingdings" panose="05000000000000000000" pitchFamily="2" charset="2"/>
                        <a:buChar char="§"/>
                      </a:pPr>
                      <a:r>
                        <a:rPr lang="en-US" sz="1600" b="1" dirty="0"/>
                        <a:t>Historical Background and Context </a:t>
                      </a:r>
                      <a:r>
                        <a:rPr lang="en-US" sz="1400" b="0" dirty="0"/>
                        <a:t>(continued)</a:t>
                      </a:r>
                    </a:p>
                    <a:p>
                      <a:pPr marL="628650" lvl="1" indent="-285750">
                        <a:spcBef>
                          <a:spcPts val="300"/>
                        </a:spcBef>
                        <a:spcAft>
                          <a:spcPts val="300"/>
                        </a:spcAft>
                        <a:buFont typeface="Arial" panose="020B0604020202020204" pitchFamily="34" charset="0"/>
                        <a:buChar char="•"/>
                      </a:pPr>
                      <a:r>
                        <a:rPr lang="en-US" sz="1600" b="0" dirty="0"/>
                        <a:t>Geography: Ephesus = very prosperous trade center (like Athens, Corinth) in ancient Greece on the coast of Ionia.  </a:t>
                      </a:r>
                    </a:p>
                    <a:p>
                      <a:pPr marL="628650" lvl="1" indent="-285750">
                        <a:spcBef>
                          <a:spcPts val="300"/>
                        </a:spcBef>
                        <a:spcAft>
                          <a:spcPts val="300"/>
                        </a:spcAft>
                        <a:buFont typeface="Arial" panose="020B0604020202020204" pitchFamily="34" charset="0"/>
                        <a:buChar char="•"/>
                      </a:pPr>
                      <a:r>
                        <a:rPr lang="en-US" sz="1600" b="0" dirty="0"/>
                        <a:t>Population: est. 200,000 - 250,000  </a:t>
                      </a:r>
                    </a:p>
                    <a:p>
                      <a:pPr marL="628650" lvl="1" indent="-285750">
                        <a:spcBef>
                          <a:spcPts val="300"/>
                        </a:spcBef>
                        <a:spcAft>
                          <a:spcPts val="300"/>
                        </a:spcAft>
                        <a:buFont typeface="Arial" panose="020B0604020202020204" pitchFamily="34" charset="0"/>
                        <a:buChar char="•"/>
                      </a:pPr>
                      <a:r>
                        <a:rPr lang="en-US" sz="1600" b="0" dirty="0"/>
                        <a:t>Political Environment: colony of Rome (provincial capital of Rome).</a:t>
                      </a:r>
                    </a:p>
                    <a:p>
                      <a:pPr marL="628650" lvl="1" indent="-285750">
                        <a:spcBef>
                          <a:spcPts val="300"/>
                        </a:spcBef>
                        <a:spcAft>
                          <a:spcPts val="300"/>
                        </a:spcAft>
                        <a:buFont typeface="Arial" panose="020B0604020202020204" pitchFamily="34" charset="0"/>
                        <a:buChar char="•"/>
                      </a:pPr>
                      <a:r>
                        <a:rPr lang="en-US" sz="1600" b="0" dirty="0"/>
                        <a:t>Cultural Considerations: </a:t>
                      </a:r>
                    </a:p>
                    <a:p>
                      <a:pPr marL="971550" lvl="2" indent="-285750">
                        <a:spcBef>
                          <a:spcPts val="300"/>
                        </a:spcBef>
                        <a:spcAft>
                          <a:spcPts val="300"/>
                        </a:spcAft>
                        <a:buFont typeface="Courier New" panose="02070309020205020404" pitchFamily="49" charset="0"/>
                        <a:buChar char="o"/>
                      </a:pPr>
                      <a:r>
                        <a:rPr lang="en-US" sz="1600" b="0" dirty="0"/>
                        <a:t>Extensive sexual immorality and idolatry</a:t>
                      </a:r>
                    </a:p>
                    <a:p>
                      <a:pPr marL="971550" lvl="2" indent="-285750">
                        <a:spcBef>
                          <a:spcPts val="300"/>
                        </a:spcBef>
                        <a:spcAft>
                          <a:spcPts val="300"/>
                        </a:spcAft>
                        <a:buFont typeface="Courier New" panose="02070309020205020404" pitchFamily="49" charset="0"/>
                        <a:buChar char="o"/>
                      </a:pPr>
                      <a:r>
                        <a:rPr lang="en-US" sz="1600" b="0" dirty="0"/>
                        <a:t>Center for cult of Artemis (with &gt; temple prostitutes); Isis with &gt; women priests.  </a:t>
                      </a:r>
                    </a:p>
                    <a:p>
                      <a:pPr marL="971550" lvl="2" indent="-285750">
                        <a:spcBef>
                          <a:spcPts val="300"/>
                        </a:spcBef>
                        <a:spcAft>
                          <a:spcPts val="300"/>
                        </a:spcAft>
                        <a:buFont typeface="Courier New" panose="02070309020205020404" pitchFamily="49" charset="0"/>
                        <a:buChar char="o"/>
                      </a:pPr>
                      <a:r>
                        <a:rPr lang="en-US" sz="1600" b="0" dirty="0"/>
                        <a:t>Very protective cult of Artemis. (See riots in response to Paul in Acts 19: 23-41). </a:t>
                      </a:r>
                    </a:p>
                    <a:p>
                      <a:pPr marL="971550" lvl="2" indent="-285750">
                        <a:spcBef>
                          <a:spcPts val="300"/>
                        </a:spcBef>
                        <a:spcAft>
                          <a:spcPts val="300"/>
                        </a:spcAft>
                        <a:buFont typeface="Courier New" panose="02070309020205020404" pitchFamily="49" charset="0"/>
                        <a:buChar char="o"/>
                      </a:pPr>
                      <a:r>
                        <a:rPr lang="en-US" sz="1600" b="0" dirty="0"/>
                        <a:t>Multi-cultural, with Roman soldiers, Greeks, Jews, other near-eastern and Mediterranean groups of people. </a:t>
                      </a:r>
                    </a:p>
                    <a:p>
                      <a:pPr marL="971550" lvl="2" indent="-285750">
                        <a:spcBef>
                          <a:spcPts val="300"/>
                        </a:spcBef>
                        <a:spcAft>
                          <a:spcPts val="300"/>
                        </a:spcAft>
                        <a:buFont typeface="Courier New" panose="02070309020205020404" pitchFamily="49" charset="0"/>
                        <a:buChar char="o"/>
                      </a:pPr>
                      <a:r>
                        <a:rPr lang="en-US" sz="1600" b="0" dirty="0"/>
                        <a:t>Great scrutiny on Christians that did not partake in pagan festivals/rituals, lifestyle</a:t>
                      </a:r>
                    </a:p>
                    <a:p>
                      <a:pPr marL="971550" lvl="2" indent="-285750">
                        <a:spcBef>
                          <a:spcPts val="300"/>
                        </a:spcBef>
                        <a:spcAft>
                          <a:spcPts val="300"/>
                        </a:spcAft>
                        <a:buFont typeface="Courier New" panose="02070309020205020404" pitchFamily="49" charset="0"/>
                        <a:buChar char="o"/>
                      </a:pPr>
                      <a:endParaRPr lang="en-US" sz="1400" b="0" dirty="0"/>
                    </a:p>
                  </a:txBody>
                  <a:tcPr/>
                </a:tc>
                <a:extLst>
                  <a:ext uri="{0D108BD9-81ED-4DB2-BD59-A6C34878D82A}">
                    <a16:rowId xmlns:a16="http://schemas.microsoft.com/office/drawing/2014/main" val="2809020141"/>
                  </a:ext>
                </a:extLst>
              </a:tr>
            </a:tbl>
          </a:graphicData>
        </a:graphic>
      </p:graphicFrame>
    </p:spTree>
    <p:extLst>
      <p:ext uri="{BB962C8B-B14F-4D97-AF65-F5344CB8AC3E}">
        <p14:creationId xmlns:p14="http://schemas.microsoft.com/office/powerpoint/2010/main" val="676817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41BC8-2B9D-37D7-D0DA-FCB877AACA8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1E42F47-F230-D689-9A82-A88D29E2D03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22</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315436-8026-56A0-5ED8-DC8306FCCDC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5CD0022F-C27D-1775-5998-A974261D14FC}"/>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a:t>
            </a:r>
            <a:endParaRPr lang="en-US" sz="2000" i="1" kern="0" dirty="0">
              <a:solidFill>
                <a:srgbClr val="5A5A5A"/>
              </a:solidFill>
              <a:latin typeface="Arial" panose="020B0604020202020204" pitchFamily="34" charset="0"/>
              <a:cs typeface="Arial" panose="020B0604020202020204" pitchFamily="34" charset="0"/>
            </a:endParaRPr>
          </a:p>
        </p:txBody>
      </p:sp>
      <p:graphicFrame>
        <p:nvGraphicFramePr>
          <p:cNvPr id="7" name="Table 13">
            <a:extLst>
              <a:ext uri="{FF2B5EF4-FFF2-40B4-BE49-F238E27FC236}">
                <a16:creationId xmlns:a16="http://schemas.microsoft.com/office/drawing/2014/main" id="{64CDFDDD-31DB-A51E-6C9D-DB457012292F}"/>
              </a:ext>
            </a:extLst>
          </p:cNvPr>
          <p:cNvGraphicFramePr>
            <a:graphicFrameLocks noGrp="1"/>
          </p:cNvGraphicFramePr>
          <p:nvPr>
            <p:extLst>
              <p:ext uri="{D42A27DB-BD31-4B8C-83A1-F6EECF244321}">
                <p14:modId xmlns:p14="http://schemas.microsoft.com/office/powerpoint/2010/main" val="2885110299"/>
              </p:ext>
            </p:extLst>
          </p:nvPr>
        </p:nvGraphicFramePr>
        <p:xfrm>
          <a:off x="329606" y="1309201"/>
          <a:ext cx="8423537" cy="4936882"/>
        </p:xfrm>
        <a:graphic>
          <a:graphicData uri="http://schemas.openxmlformats.org/drawingml/2006/table">
            <a:tbl>
              <a:tblPr firstRow="1" bandRow="1">
                <a:tableStyleId>{5C22544A-7EE6-4342-B048-85BDC9FD1C3A}</a:tableStyleId>
              </a:tblPr>
              <a:tblGrid>
                <a:gridCol w="8423537">
                  <a:extLst>
                    <a:ext uri="{9D8B030D-6E8A-4147-A177-3AD203B41FA5}">
                      <a16:colId xmlns:a16="http://schemas.microsoft.com/office/drawing/2014/main" val="4137952146"/>
                    </a:ext>
                  </a:extLst>
                </a:gridCol>
              </a:tblGrid>
              <a:tr h="322095">
                <a:tc>
                  <a:txBody>
                    <a:bodyPr/>
                    <a:lstStyle/>
                    <a:p>
                      <a:r>
                        <a:rPr lang="en-US" sz="1600" dirty="0"/>
                        <a:t>Exegesis</a:t>
                      </a:r>
                      <a:r>
                        <a:rPr lang="en-US" sz="1600" baseline="0" dirty="0"/>
                        <a:t> Considerations </a:t>
                      </a:r>
                      <a:endParaRPr lang="en-US" sz="1600" dirty="0"/>
                    </a:p>
                  </a:txBody>
                  <a:tcPr/>
                </a:tc>
                <a:extLst>
                  <a:ext uri="{0D108BD9-81ED-4DB2-BD59-A6C34878D82A}">
                    <a16:rowId xmlns:a16="http://schemas.microsoft.com/office/drawing/2014/main" val="734447717"/>
                  </a:ext>
                </a:extLst>
              </a:tr>
              <a:tr h="1538362">
                <a:tc>
                  <a:txBody>
                    <a:bodyPr/>
                    <a:lstStyle/>
                    <a:p>
                      <a:pPr marL="285750" indent="-285750">
                        <a:spcBef>
                          <a:spcPts val="300"/>
                        </a:spcBef>
                        <a:spcAft>
                          <a:spcPts val="300"/>
                        </a:spcAft>
                        <a:buFont typeface="Arial" panose="020B0604020202020204" pitchFamily="34" charset="0"/>
                        <a:buChar char="•"/>
                      </a:pPr>
                      <a:r>
                        <a:rPr lang="en-US" sz="1600" b="1" dirty="0"/>
                        <a:t>Author</a:t>
                      </a:r>
                      <a:r>
                        <a:rPr lang="en-US" sz="1600" dirty="0"/>
                        <a:t>: Paul (who established the church with the help of Priscilla, Aquila, and Apollos). </a:t>
                      </a:r>
                    </a:p>
                    <a:p>
                      <a:pPr marL="285750" indent="-285750">
                        <a:spcBef>
                          <a:spcPts val="300"/>
                        </a:spcBef>
                        <a:spcAft>
                          <a:spcPts val="300"/>
                        </a:spcAft>
                        <a:buFont typeface="Arial" panose="020B0604020202020204" pitchFamily="34" charset="0"/>
                        <a:buChar char="•"/>
                      </a:pPr>
                      <a:r>
                        <a:rPr lang="en-US" sz="1600" b="1" dirty="0"/>
                        <a:t>Audience</a:t>
                      </a:r>
                      <a:r>
                        <a:rPr lang="en-US" sz="1600" dirty="0"/>
                        <a:t>: Timothy, a young minister of the church in Ephesus (which included both Jews and Gentiles).</a:t>
                      </a:r>
                    </a:p>
                    <a:p>
                      <a:pPr marL="285750" indent="-285750">
                        <a:spcBef>
                          <a:spcPts val="300"/>
                        </a:spcBef>
                        <a:spcAft>
                          <a:spcPts val="300"/>
                        </a:spcAft>
                        <a:buFont typeface="Arial" panose="020B0604020202020204" pitchFamily="34" charset="0"/>
                        <a:buChar char="•"/>
                      </a:pPr>
                      <a:r>
                        <a:rPr lang="en-US" sz="1600" b="1" dirty="0"/>
                        <a:t>Date</a:t>
                      </a:r>
                      <a:r>
                        <a:rPr lang="en-US" sz="1600" dirty="0"/>
                        <a:t>: est. 56-66 AD</a:t>
                      </a:r>
                    </a:p>
                  </a:txBody>
                  <a:tcPr/>
                </a:tc>
                <a:extLst>
                  <a:ext uri="{0D108BD9-81ED-4DB2-BD59-A6C34878D82A}">
                    <a16:rowId xmlns:a16="http://schemas.microsoft.com/office/drawing/2014/main" val="3314066415"/>
                  </a:ext>
                </a:extLst>
              </a:tr>
              <a:tr h="2938971">
                <a:tc>
                  <a:txBody>
                    <a:bodyPr/>
                    <a:lstStyle/>
                    <a:p>
                      <a:pPr marL="285750" indent="-285750">
                        <a:spcBef>
                          <a:spcPts val="300"/>
                        </a:spcBef>
                        <a:spcAft>
                          <a:spcPts val="300"/>
                        </a:spcAft>
                        <a:buFont typeface="Arial" panose="020B0604020202020204" pitchFamily="34" charset="0"/>
                        <a:buChar char="•"/>
                      </a:pPr>
                      <a:r>
                        <a:rPr lang="en-US" sz="1600" b="1" dirty="0"/>
                        <a:t>Key Themes</a:t>
                      </a:r>
                      <a:r>
                        <a:rPr lang="en-US" sz="1600" dirty="0"/>
                        <a:t>: </a:t>
                      </a:r>
                    </a:p>
                    <a:p>
                      <a:pPr marL="628650" lvl="1" indent="-285750">
                        <a:spcBef>
                          <a:spcPts val="300"/>
                        </a:spcBef>
                        <a:spcAft>
                          <a:spcPts val="300"/>
                        </a:spcAft>
                        <a:buFont typeface="Courier New" panose="02070309020205020404" pitchFamily="49" charset="0"/>
                        <a:buChar char="o"/>
                      </a:pPr>
                      <a:r>
                        <a:rPr lang="en-US" sz="1600" dirty="0"/>
                        <a:t>Instructions to Timothy to combat false teaching and disorder in the church.</a:t>
                      </a:r>
                    </a:p>
                    <a:p>
                      <a:pPr marL="628650" lvl="1" indent="-285750">
                        <a:spcBef>
                          <a:spcPts val="300"/>
                        </a:spcBef>
                        <a:spcAft>
                          <a:spcPts val="300"/>
                        </a:spcAft>
                        <a:buFont typeface="Courier New" panose="02070309020205020404" pitchFamily="49" charset="0"/>
                        <a:buChar char="o"/>
                      </a:pPr>
                      <a:r>
                        <a:rPr lang="en-US" sz="1600" dirty="0"/>
                        <a:t>There are too many teachers – and they are out of control and causing harm.</a:t>
                      </a:r>
                    </a:p>
                    <a:p>
                      <a:pPr marL="628650" lvl="1" indent="-285750">
                        <a:spcBef>
                          <a:spcPts val="300"/>
                        </a:spcBef>
                        <a:spcAft>
                          <a:spcPts val="300"/>
                        </a:spcAft>
                        <a:buFont typeface="Courier New" panose="02070309020205020404" pitchFamily="49" charset="0"/>
                        <a:buChar char="o"/>
                      </a:pPr>
                      <a:r>
                        <a:rPr lang="en-US" sz="1600" dirty="0"/>
                        <a:t>Paul challenges who should be teaching and who the church should be listening to.</a:t>
                      </a:r>
                    </a:p>
                    <a:p>
                      <a:pPr marL="628650" lvl="1" indent="-285750">
                        <a:spcBef>
                          <a:spcPts val="300"/>
                        </a:spcBef>
                        <a:spcAft>
                          <a:spcPts val="300"/>
                        </a:spcAft>
                        <a:buFont typeface="Courier New" panose="02070309020205020404" pitchFamily="49" charset="0"/>
                        <a:buChar char="o"/>
                      </a:pPr>
                      <a:r>
                        <a:rPr lang="en-US" sz="1600" dirty="0"/>
                        <a:t>Paul challenges Timothy to lead and teach forcefully. (v. 1:3, 4:11; 4:13, 6:2).</a:t>
                      </a:r>
                    </a:p>
                    <a:p>
                      <a:pPr marL="628650" lvl="1" indent="-285750">
                        <a:spcBef>
                          <a:spcPts val="300"/>
                        </a:spcBef>
                        <a:spcAft>
                          <a:spcPts val="300"/>
                        </a:spcAft>
                        <a:buFont typeface="Courier New" panose="02070309020205020404" pitchFamily="49" charset="0"/>
                        <a:buChar char="o"/>
                      </a:pPr>
                      <a:r>
                        <a:rPr lang="en-US" sz="1600" dirty="0"/>
                        <a:t>He also notes qualifications for overseers and elders to direct the affairs of the church (v. 3:2, 5:17).</a:t>
                      </a:r>
                    </a:p>
                    <a:p>
                      <a:pPr marL="628650" marR="0" lvl="1" indent="-285750" algn="l" defTabSz="342900" rtl="0" eaLnBrk="1" fontAlgn="auto" latinLnBrk="0" hangingPunct="1">
                        <a:lnSpc>
                          <a:spcPct val="100000"/>
                        </a:lnSpc>
                        <a:spcBef>
                          <a:spcPts val="300"/>
                        </a:spcBef>
                        <a:spcAft>
                          <a:spcPts val="300"/>
                        </a:spcAft>
                        <a:buClrTx/>
                        <a:buSzTx/>
                        <a:buFont typeface="Courier New" panose="02070309020205020404" pitchFamily="49" charset="0"/>
                        <a:buChar char="o"/>
                        <a:tabLst/>
                        <a:defRPr/>
                      </a:pPr>
                      <a:r>
                        <a:rPr lang="en-US" sz="1600" dirty="0"/>
                        <a:t>Those teaching false doctrines) should not be permitted to lead the church astray. </a:t>
                      </a:r>
                    </a:p>
                    <a:p>
                      <a:pPr marL="628650" marR="0" lvl="1" indent="-285750" algn="l" defTabSz="342900" rtl="0" eaLnBrk="1" fontAlgn="auto" latinLnBrk="0" hangingPunct="1">
                        <a:lnSpc>
                          <a:spcPct val="100000"/>
                        </a:lnSpc>
                        <a:spcBef>
                          <a:spcPts val="300"/>
                        </a:spcBef>
                        <a:spcAft>
                          <a:spcPts val="300"/>
                        </a:spcAft>
                        <a:buClrTx/>
                        <a:buSzTx/>
                        <a:buFont typeface="Courier New" panose="02070309020205020404" pitchFamily="49" charset="0"/>
                        <a:buChar char="o"/>
                        <a:tabLst/>
                        <a:defRPr/>
                      </a:pPr>
                      <a:r>
                        <a:rPr lang="en-US" sz="1600" dirty="0"/>
                        <a:t>In fact, Paul had to throw out two elders (Hymenaeus and Alexander) for their false doctrines and dissension. (v. 1:20).  </a:t>
                      </a:r>
                    </a:p>
                  </a:txBody>
                  <a:tcPr/>
                </a:tc>
                <a:extLst>
                  <a:ext uri="{0D108BD9-81ED-4DB2-BD59-A6C34878D82A}">
                    <a16:rowId xmlns:a16="http://schemas.microsoft.com/office/drawing/2014/main" val="2809020141"/>
                  </a:ext>
                </a:extLst>
              </a:tr>
            </a:tbl>
          </a:graphicData>
        </a:graphic>
      </p:graphicFrame>
    </p:spTree>
    <p:extLst>
      <p:ext uri="{BB962C8B-B14F-4D97-AF65-F5344CB8AC3E}">
        <p14:creationId xmlns:p14="http://schemas.microsoft.com/office/powerpoint/2010/main" val="413531183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41BC8-2B9D-37D7-D0DA-FCB877AACA8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1E42F47-F230-D689-9A82-A88D29E2D03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23</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315436-8026-56A0-5ED8-DC8306FCCDC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5CD0022F-C27D-1775-5998-A974261D14FC}"/>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a:t>
            </a:r>
            <a:endParaRPr lang="en-US" sz="2000" i="1" kern="0" dirty="0">
              <a:solidFill>
                <a:srgbClr val="5A5A5A"/>
              </a:solidFill>
              <a:latin typeface="Arial" panose="020B0604020202020204" pitchFamily="34" charset="0"/>
              <a:cs typeface="Arial" panose="020B0604020202020204" pitchFamily="34" charset="0"/>
            </a:endParaRPr>
          </a:p>
        </p:txBody>
      </p:sp>
      <p:graphicFrame>
        <p:nvGraphicFramePr>
          <p:cNvPr id="7" name="Table 13">
            <a:extLst>
              <a:ext uri="{FF2B5EF4-FFF2-40B4-BE49-F238E27FC236}">
                <a16:creationId xmlns:a16="http://schemas.microsoft.com/office/drawing/2014/main" id="{64CDFDDD-31DB-A51E-6C9D-DB457012292F}"/>
              </a:ext>
            </a:extLst>
          </p:cNvPr>
          <p:cNvGraphicFramePr>
            <a:graphicFrameLocks noGrp="1"/>
          </p:cNvGraphicFramePr>
          <p:nvPr>
            <p:extLst>
              <p:ext uri="{D42A27DB-BD31-4B8C-83A1-F6EECF244321}">
                <p14:modId xmlns:p14="http://schemas.microsoft.com/office/powerpoint/2010/main" val="351123969"/>
              </p:ext>
            </p:extLst>
          </p:nvPr>
        </p:nvGraphicFramePr>
        <p:xfrm>
          <a:off x="329606" y="1309201"/>
          <a:ext cx="8423537" cy="4988666"/>
        </p:xfrm>
        <a:graphic>
          <a:graphicData uri="http://schemas.openxmlformats.org/drawingml/2006/table">
            <a:tbl>
              <a:tblPr firstRow="1" bandRow="1">
                <a:tableStyleId>{5C22544A-7EE6-4342-B048-85BDC9FD1C3A}</a:tableStyleId>
              </a:tblPr>
              <a:tblGrid>
                <a:gridCol w="8423537">
                  <a:extLst>
                    <a:ext uri="{9D8B030D-6E8A-4147-A177-3AD203B41FA5}">
                      <a16:colId xmlns:a16="http://schemas.microsoft.com/office/drawing/2014/main" val="4137952146"/>
                    </a:ext>
                  </a:extLst>
                </a:gridCol>
              </a:tblGrid>
              <a:tr h="344046">
                <a:tc>
                  <a:txBody>
                    <a:bodyPr/>
                    <a:lstStyle/>
                    <a:p>
                      <a:r>
                        <a:rPr lang="en-US" sz="1600" dirty="0"/>
                        <a:t>Exegesis</a:t>
                      </a:r>
                      <a:r>
                        <a:rPr lang="en-US" sz="1600" baseline="0" dirty="0"/>
                        <a:t> Considerations </a:t>
                      </a:r>
                      <a:endParaRPr lang="en-US" sz="1600" dirty="0"/>
                    </a:p>
                  </a:txBody>
                  <a:tcPr/>
                </a:tc>
                <a:extLst>
                  <a:ext uri="{0D108BD9-81ED-4DB2-BD59-A6C34878D82A}">
                    <a16:rowId xmlns:a16="http://schemas.microsoft.com/office/drawing/2014/main" val="734447717"/>
                  </a:ext>
                </a:extLst>
              </a:tr>
              <a:tr h="4644620">
                <a:tc>
                  <a:txBody>
                    <a:bodyPr/>
                    <a:lstStyle/>
                    <a:p>
                      <a:pPr marL="285750" indent="-285750">
                        <a:spcBef>
                          <a:spcPts val="300"/>
                        </a:spcBef>
                        <a:spcAft>
                          <a:spcPts val="300"/>
                        </a:spcAft>
                        <a:buFont typeface="Arial" panose="020B0604020202020204" pitchFamily="34" charset="0"/>
                        <a:buChar char="•"/>
                      </a:pPr>
                      <a:r>
                        <a:rPr lang="en-US" sz="1600" b="1" dirty="0"/>
                        <a:t>Key Themes</a:t>
                      </a:r>
                      <a:r>
                        <a:rPr lang="en-US" sz="1600" dirty="0"/>
                        <a:t> (continued):  </a:t>
                      </a:r>
                    </a:p>
                    <a:p>
                      <a:pPr marL="628650" lvl="1" indent="-285750">
                        <a:spcBef>
                          <a:spcPts val="300"/>
                        </a:spcBef>
                        <a:spcAft>
                          <a:spcPts val="300"/>
                        </a:spcAft>
                        <a:buFont typeface="Arial" panose="020B0604020202020204" pitchFamily="34" charset="0"/>
                        <a:buChar char="•"/>
                      </a:pPr>
                      <a:r>
                        <a:rPr lang="en-US" sz="1600" dirty="0"/>
                        <a:t>Paul charges the men to focus on prayer and to stop relying on anger in disputes.</a:t>
                      </a:r>
                    </a:p>
                    <a:p>
                      <a:pPr marL="628650" lvl="1" indent="-285750">
                        <a:spcBef>
                          <a:spcPts val="300"/>
                        </a:spcBef>
                        <a:spcAft>
                          <a:spcPts val="300"/>
                        </a:spcAft>
                        <a:buFont typeface="Arial" panose="020B0604020202020204" pitchFamily="34" charset="0"/>
                        <a:buChar char="•"/>
                      </a:pPr>
                      <a:r>
                        <a:rPr lang="en-US" sz="1600" dirty="0"/>
                        <a:t>Paul charges some women to not rely on their clothes or jewelry to show off. </a:t>
                      </a:r>
                    </a:p>
                    <a:p>
                      <a:pPr marL="628650" lvl="1" indent="-285750">
                        <a:spcBef>
                          <a:spcPts val="300"/>
                        </a:spcBef>
                        <a:spcAft>
                          <a:spcPts val="300"/>
                        </a:spcAft>
                        <a:buFont typeface="Arial" panose="020B0604020202020204" pitchFamily="34" charset="0"/>
                        <a:buChar char="•"/>
                      </a:pPr>
                      <a:r>
                        <a:rPr lang="en-US" sz="1600" dirty="0"/>
                        <a:t>Paul is sensitive to the ongoing viability and reputation of the church.</a:t>
                      </a:r>
                    </a:p>
                    <a:p>
                      <a:pPr marL="628650" lvl="1" indent="-285750">
                        <a:spcBef>
                          <a:spcPts val="300"/>
                        </a:spcBef>
                        <a:spcAft>
                          <a:spcPts val="300"/>
                        </a:spcAft>
                        <a:buFont typeface="Arial" panose="020B0604020202020204" pitchFamily="34" charset="0"/>
                        <a:buChar char="•"/>
                      </a:pPr>
                      <a:r>
                        <a:rPr lang="en-US" sz="1600" dirty="0"/>
                        <a:t>He emphasizes reliance on God and His Love above all the rest. </a:t>
                      </a:r>
                    </a:p>
                    <a:p>
                      <a:pPr marL="628650" lvl="1" indent="-285750">
                        <a:spcBef>
                          <a:spcPts val="300"/>
                        </a:spcBef>
                        <a:spcAft>
                          <a:spcPts val="300"/>
                        </a:spcAft>
                        <a:buFont typeface="Arial" panose="020B0604020202020204" pitchFamily="34" charset="0"/>
                        <a:buChar char="•"/>
                      </a:pPr>
                      <a:r>
                        <a:rPr lang="en-US" sz="1600" b="0" dirty="0"/>
                        <a:t>Consider the chaos and culture in Ephesus that Paul and Timothy were confronting as described in Acts 20: 19-21 (NIV):</a:t>
                      </a:r>
                    </a:p>
                    <a:p>
                      <a:pPr marL="971550" lvl="2" indent="-285750">
                        <a:spcBef>
                          <a:spcPts val="300"/>
                        </a:spcBef>
                        <a:spcAft>
                          <a:spcPts val="300"/>
                        </a:spcAft>
                        <a:buFont typeface="Courier New" panose="02070309020205020404" pitchFamily="49" charset="0"/>
                        <a:buChar char="o"/>
                      </a:pPr>
                      <a:r>
                        <a:rPr lang="en-US" sz="1600" b="0" dirty="0"/>
                        <a:t>“I know that after I leave, savage wolves will come in among you and will not spare the flock. Even from you own number men will arise and distort the truth in order to draw away disciples after them. So be on your guard! Remember that for three years I never stopped warning each of you night and day with tears.”</a:t>
                      </a:r>
                      <a:endParaRPr lang="en-US" sz="1600" dirty="0"/>
                    </a:p>
                  </a:txBody>
                  <a:tcPr/>
                </a:tc>
                <a:extLst>
                  <a:ext uri="{0D108BD9-81ED-4DB2-BD59-A6C34878D82A}">
                    <a16:rowId xmlns:a16="http://schemas.microsoft.com/office/drawing/2014/main" val="2809020141"/>
                  </a:ext>
                </a:extLst>
              </a:tr>
            </a:tbl>
          </a:graphicData>
        </a:graphic>
      </p:graphicFrame>
    </p:spTree>
    <p:extLst>
      <p:ext uri="{BB962C8B-B14F-4D97-AF65-F5344CB8AC3E}">
        <p14:creationId xmlns:p14="http://schemas.microsoft.com/office/powerpoint/2010/main" val="143132296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AB28879-8EEE-59AC-99F6-50B7C45E8F9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D909C0A-E718-CBD9-E076-AE0F6DE8ED60}"/>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24</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F0F211D-C9FA-D01C-35A0-9C101C55115B}"/>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4" name="Rectangle 3">
            <a:extLst>
              <a:ext uri="{FF2B5EF4-FFF2-40B4-BE49-F238E27FC236}">
                <a16:creationId xmlns:a16="http://schemas.microsoft.com/office/drawing/2014/main" id="{11222F3B-82C5-F433-6849-B4A6D3432C48}"/>
              </a:ext>
            </a:extLst>
          </p:cNvPr>
          <p:cNvSpPr/>
          <p:nvPr/>
        </p:nvSpPr>
        <p:spPr>
          <a:xfrm>
            <a:off x="230074" y="854143"/>
            <a:ext cx="8712198" cy="54509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1A8ECEB-0D0B-EC21-C775-22C18E1669FA}"/>
              </a:ext>
            </a:extLst>
          </p:cNvPr>
          <p:cNvSpPr txBox="1"/>
          <p:nvPr/>
        </p:nvSpPr>
        <p:spPr>
          <a:xfrm>
            <a:off x="329608" y="944682"/>
            <a:ext cx="8506047" cy="400110"/>
          </a:xfrm>
          <a:prstGeom prst="rect">
            <a:avLst/>
          </a:prstGeom>
          <a:noFill/>
        </p:spPr>
        <p:txBody>
          <a:bodyPr wrap="square">
            <a:spAutoFit/>
          </a:bodyPr>
          <a:lstStyle/>
          <a:p>
            <a:pPr marL="342900" indent="-342900">
              <a:spcBef>
                <a:spcPts val="600"/>
              </a:spcBef>
              <a:spcAft>
                <a:spcPts val="6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2: 1-10</a:t>
            </a:r>
            <a:r>
              <a:rPr lang="en-US" sz="2000" b="1" kern="0" dirty="0">
                <a:solidFill>
                  <a:srgbClr val="5A5A5A"/>
                </a:solidFill>
                <a:latin typeface="Arial" panose="020B0604020202020204" pitchFamily="34" charset="0"/>
                <a:cs typeface="Arial" panose="020B0604020202020204" pitchFamily="34" charset="0"/>
              </a:rPr>
              <a:t> (NIV) </a:t>
            </a:r>
            <a:r>
              <a:rPr lang="en-US" sz="1600" kern="0" dirty="0">
                <a:solidFill>
                  <a:srgbClr val="5A5A5A"/>
                </a:solidFill>
                <a:latin typeface="Arial" panose="020B0604020202020204" pitchFamily="34" charset="0"/>
                <a:cs typeface="Arial" panose="020B0604020202020204" pitchFamily="34" charset="0"/>
              </a:rPr>
              <a:t>– (</a:t>
            </a:r>
            <a:r>
              <a:rPr lang="en-US" sz="1600" kern="0" dirty="0">
                <a:solidFill>
                  <a:srgbClr val="0070C0"/>
                </a:solidFill>
                <a:latin typeface="Arial" panose="020B0604020202020204" pitchFamily="34" charset="0"/>
                <a:cs typeface="Arial" panose="020B0604020202020204" pitchFamily="34" charset="0"/>
              </a:rPr>
              <a:t>provided for context</a:t>
            </a:r>
            <a:r>
              <a:rPr lang="en-US" sz="1600" kern="0" dirty="0">
                <a:solidFill>
                  <a:srgbClr val="5A5A5A"/>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69E9D666-7805-B74A-8635-349E366F5B47}"/>
              </a:ext>
            </a:extLst>
          </p:cNvPr>
          <p:cNvSpPr txBox="1"/>
          <p:nvPr/>
        </p:nvSpPr>
        <p:spPr>
          <a:xfrm>
            <a:off x="520994" y="1394339"/>
            <a:ext cx="8232149" cy="4708981"/>
          </a:xfrm>
          <a:prstGeom prst="rect">
            <a:avLst/>
          </a:prstGeom>
          <a:noFill/>
        </p:spPr>
        <p:txBody>
          <a:bodyPr wrap="square">
            <a:spAutoFit/>
          </a:bodyPr>
          <a:lstStyle/>
          <a:p>
            <a:pPr algn="l"/>
            <a:r>
              <a:rPr lang="en-US" b="1" i="0" dirty="0">
                <a:solidFill>
                  <a:srgbClr val="000000"/>
                </a:solidFill>
                <a:effectLst/>
              </a:rPr>
              <a:t>2 </a:t>
            </a:r>
            <a:r>
              <a:rPr lang="en-US" b="0" i="0" dirty="0">
                <a:solidFill>
                  <a:srgbClr val="000000"/>
                </a:solidFill>
                <a:effectLst/>
              </a:rPr>
              <a:t>I urge, then, first of all, that petitions, prayers, intercession and thanksgiving be made for all people— </a:t>
            </a:r>
            <a:r>
              <a:rPr lang="en-US" b="1" i="0" baseline="30000" dirty="0">
                <a:solidFill>
                  <a:srgbClr val="000000"/>
                </a:solidFill>
                <a:effectLst/>
              </a:rPr>
              <a:t>2 </a:t>
            </a:r>
            <a:r>
              <a:rPr lang="en-US" b="0" i="0" dirty="0">
                <a:solidFill>
                  <a:srgbClr val="000000"/>
                </a:solidFill>
                <a:effectLst/>
              </a:rPr>
              <a:t>for kings and all those in authority, that we may live peaceful and quiet lives in all godliness and holiness. </a:t>
            </a:r>
            <a:r>
              <a:rPr lang="en-US" b="1" i="0" baseline="30000" dirty="0">
                <a:solidFill>
                  <a:srgbClr val="000000"/>
                </a:solidFill>
                <a:effectLst/>
              </a:rPr>
              <a:t>3 </a:t>
            </a:r>
            <a:r>
              <a:rPr lang="en-US" b="0" i="0" dirty="0">
                <a:solidFill>
                  <a:srgbClr val="000000"/>
                </a:solidFill>
                <a:effectLst/>
              </a:rPr>
              <a:t>This is good, and pleases God our Savior, </a:t>
            </a:r>
            <a:r>
              <a:rPr lang="en-US" b="1" i="0" baseline="30000" dirty="0">
                <a:solidFill>
                  <a:srgbClr val="000000"/>
                </a:solidFill>
                <a:effectLst/>
              </a:rPr>
              <a:t>4 </a:t>
            </a:r>
            <a:r>
              <a:rPr lang="en-US" b="0" i="0" dirty="0">
                <a:solidFill>
                  <a:srgbClr val="000000"/>
                </a:solidFill>
                <a:effectLst/>
              </a:rPr>
              <a:t>who wants all people to be saved and to come to a knowledge of the truth. </a:t>
            </a:r>
          </a:p>
          <a:p>
            <a:pPr algn="l"/>
            <a:endParaRPr lang="en-US" baseline="30000" dirty="0">
              <a:solidFill>
                <a:srgbClr val="000000"/>
              </a:solidFill>
            </a:endParaRPr>
          </a:p>
          <a:p>
            <a:pPr algn="l"/>
            <a:r>
              <a:rPr lang="en-US" b="1" i="0" baseline="30000" dirty="0">
                <a:solidFill>
                  <a:srgbClr val="000000"/>
                </a:solidFill>
                <a:effectLst/>
              </a:rPr>
              <a:t>5 </a:t>
            </a:r>
            <a:r>
              <a:rPr lang="en-US" b="0" i="0" dirty="0">
                <a:solidFill>
                  <a:srgbClr val="000000"/>
                </a:solidFill>
                <a:effectLst/>
              </a:rPr>
              <a:t>For there is one God and one mediator between God and mankind, the man Christ Jesus, </a:t>
            </a:r>
            <a:r>
              <a:rPr lang="en-US" b="1" i="0" baseline="30000" dirty="0">
                <a:solidFill>
                  <a:srgbClr val="000000"/>
                </a:solidFill>
                <a:effectLst/>
              </a:rPr>
              <a:t>6 </a:t>
            </a:r>
            <a:r>
              <a:rPr lang="en-US" b="0" i="0" dirty="0">
                <a:solidFill>
                  <a:srgbClr val="000000"/>
                </a:solidFill>
                <a:effectLst/>
              </a:rPr>
              <a:t>who gave himself as a ransom for all people. This has now been witnessed to at the proper time. </a:t>
            </a:r>
            <a:r>
              <a:rPr lang="en-US" b="1" i="0" baseline="30000" dirty="0">
                <a:solidFill>
                  <a:srgbClr val="000000"/>
                </a:solidFill>
                <a:effectLst/>
              </a:rPr>
              <a:t>7 </a:t>
            </a:r>
            <a:r>
              <a:rPr lang="en-US" b="0" i="0" dirty="0">
                <a:solidFill>
                  <a:srgbClr val="000000"/>
                </a:solidFill>
                <a:effectLst/>
              </a:rPr>
              <a:t>And for this purpose I was appointed a herald and an apostle—I am telling the truth, I am not lying—and a true and faithful teacher of the Gentiles.</a:t>
            </a:r>
          </a:p>
          <a:p>
            <a:pPr algn="l"/>
            <a:endParaRPr lang="en-US" b="0" i="0" dirty="0">
              <a:solidFill>
                <a:srgbClr val="000000"/>
              </a:solidFill>
              <a:effectLst/>
            </a:endParaRPr>
          </a:p>
          <a:p>
            <a:pPr algn="l"/>
            <a:r>
              <a:rPr lang="en-US" b="1" i="0" baseline="30000" dirty="0">
                <a:solidFill>
                  <a:srgbClr val="000000"/>
                </a:solidFill>
                <a:effectLst/>
              </a:rPr>
              <a:t>8 </a:t>
            </a:r>
            <a:r>
              <a:rPr lang="en-US" b="0" i="0" dirty="0">
                <a:solidFill>
                  <a:srgbClr val="000000"/>
                </a:solidFill>
                <a:effectLst/>
              </a:rPr>
              <a:t>Therefore I want the men everywhere to pray, lifting up holy hands without anger or disputing. </a:t>
            </a:r>
            <a:r>
              <a:rPr lang="en-US" b="1" i="0" baseline="30000" dirty="0">
                <a:solidFill>
                  <a:srgbClr val="000000"/>
                </a:solidFill>
                <a:effectLst/>
              </a:rPr>
              <a:t>9 </a:t>
            </a:r>
            <a:r>
              <a:rPr lang="en-US" b="0" i="0" dirty="0">
                <a:solidFill>
                  <a:srgbClr val="000000"/>
                </a:solidFill>
                <a:effectLst/>
              </a:rPr>
              <a:t>I also want the women to dress modestly, with decency and propriety, adorning themselves, not with elaborate hairstyles or gold or pearls or expensive clothes, </a:t>
            </a:r>
            <a:r>
              <a:rPr lang="en-US" b="1" i="0" baseline="30000" dirty="0">
                <a:solidFill>
                  <a:srgbClr val="000000"/>
                </a:solidFill>
                <a:effectLst/>
              </a:rPr>
              <a:t>10 </a:t>
            </a:r>
            <a:r>
              <a:rPr lang="en-US" b="0" i="0" dirty="0">
                <a:solidFill>
                  <a:srgbClr val="000000"/>
                </a:solidFill>
                <a:effectLst/>
              </a:rPr>
              <a:t>but with good deeds, appropriate for women who profess to worship God.</a:t>
            </a:r>
          </a:p>
        </p:txBody>
      </p:sp>
    </p:spTree>
    <p:extLst>
      <p:ext uri="{BB962C8B-B14F-4D97-AF65-F5344CB8AC3E}">
        <p14:creationId xmlns:p14="http://schemas.microsoft.com/office/powerpoint/2010/main" val="12229957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9DB64D6-D9CA-A3DB-35A7-BF3EA3F21A08}"/>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7E50C17-DDFF-BAD9-01F4-9D7BA5ACCB89}"/>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25</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68AB499-0522-61D3-5E43-BC5448CD490D}"/>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4" name="Rectangle 3">
            <a:extLst>
              <a:ext uri="{FF2B5EF4-FFF2-40B4-BE49-F238E27FC236}">
                <a16:creationId xmlns:a16="http://schemas.microsoft.com/office/drawing/2014/main" id="{5E9E88E7-7A36-6310-8004-BF74F49F2D2D}"/>
              </a:ext>
            </a:extLst>
          </p:cNvPr>
          <p:cNvSpPr/>
          <p:nvPr/>
        </p:nvSpPr>
        <p:spPr>
          <a:xfrm>
            <a:off x="230074" y="854143"/>
            <a:ext cx="8712198" cy="545096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CE20AEC-B019-3775-6EE7-9FB896B07996}"/>
              </a:ext>
            </a:extLst>
          </p:cNvPr>
          <p:cNvSpPr txBox="1"/>
          <p:nvPr/>
        </p:nvSpPr>
        <p:spPr>
          <a:xfrm>
            <a:off x="329608" y="944682"/>
            <a:ext cx="8506047" cy="400110"/>
          </a:xfrm>
          <a:prstGeom prst="rect">
            <a:avLst/>
          </a:prstGeom>
          <a:noFill/>
        </p:spPr>
        <p:txBody>
          <a:bodyPr wrap="square">
            <a:spAutoFit/>
          </a:bodyPr>
          <a:lstStyle/>
          <a:p>
            <a:pPr marL="342900" indent="-342900">
              <a:spcBef>
                <a:spcPts val="600"/>
              </a:spcBef>
              <a:spcAft>
                <a:spcPts val="600"/>
              </a:spcAft>
              <a:buFont typeface="Wingdings" panose="05000000000000000000" pitchFamily="2" charset="2"/>
              <a:buChar char="§"/>
            </a:pPr>
            <a:r>
              <a:rPr lang="en-US" sz="2000" b="1" u="sng" kern="0" dirty="0">
                <a:solidFill>
                  <a:srgbClr val="0070C0"/>
                </a:solidFill>
                <a:latin typeface="Arial" panose="020B0604020202020204" pitchFamily="34" charset="0"/>
                <a:cs typeface="Arial" panose="020B0604020202020204" pitchFamily="34" charset="0"/>
              </a:rPr>
              <a:t>1 Timothy 2: 11-15</a:t>
            </a:r>
            <a:r>
              <a:rPr lang="en-US" sz="2000" b="1" kern="0" dirty="0">
                <a:solidFill>
                  <a:srgbClr val="0070C0"/>
                </a:solidFill>
                <a:latin typeface="Arial" panose="020B0604020202020204" pitchFamily="34" charset="0"/>
                <a:cs typeface="Arial" panose="020B0604020202020204" pitchFamily="34" charset="0"/>
              </a:rPr>
              <a:t> (NIV) </a:t>
            </a:r>
            <a:r>
              <a:rPr lang="en-US" sz="1600" kern="0" dirty="0">
                <a:solidFill>
                  <a:srgbClr val="0070C0"/>
                </a:solidFill>
                <a:latin typeface="Arial" panose="020B0604020202020204" pitchFamily="34" charset="0"/>
                <a:cs typeface="Arial" panose="020B0604020202020204" pitchFamily="34" charset="0"/>
              </a:rPr>
              <a:t>- (# 2 of 2) </a:t>
            </a:r>
            <a:endParaRPr lang="en-US" sz="1600" b="1" kern="0" dirty="0">
              <a:solidFill>
                <a:srgbClr val="0070C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87C332-E86C-2BB6-4965-9CA0E352907D}"/>
              </a:ext>
            </a:extLst>
          </p:cNvPr>
          <p:cNvSpPr txBox="1"/>
          <p:nvPr/>
        </p:nvSpPr>
        <p:spPr>
          <a:xfrm>
            <a:off x="489098" y="1429548"/>
            <a:ext cx="8264046" cy="3231654"/>
          </a:xfrm>
          <a:prstGeom prst="rect">
            <a:avLst/>
          </a:prstGeom>
          <a:noFill/>
        </p:spPr>
        <p:txBody>
          <a:bodyPr wrap="square">
            <a:spAutoFit/>
          </a:bodyPr>
          <a:lstStyle/>
          <a:p>
            <a:r>
              <a:rPr lang="en-US" b="1" i="0" baseline="30000" dirty="0">
                <a:solidFill>
                  <a:srgbClr val="000000"/>
                </a:solidFill>
                <a:effectLst/>
              </a:rPr>
              <a:t>11 </a:t>
            </a:r>
            <a:r>
              <a:rPr lang="en-US" b="0" i="0" dirty="0">
                <a:solidFill>
                  <a:srgbClr val="000000"/>
                </a:solidFill>
                <a:effectLst/>
              </a:rPr>
              <a:t>A woman should learn in quietness and full submission. </a:t>
            </a:r>
          </a:p>
          <a:p>
            <a:endParaRPr lang="en-US" b="0" i="0" dirty="0">
              <a:solidFill>
                <a:srgbClr val="000000"/>
              </a:solidFill>
              <a:effectLst/>
            </a:endParaRPr>
          </a:p>
          <a:p>
            <a:r>
              <a:rPr lang="en-US" b="1" i="0" baseline="30000" dirty="0">
                <a:solidFill>
                  <a:srgbClr val="000000"/>
                </a:solidFill>
                <a:effectLst/>
              </a:rPr>
              <a:t>12 </a:t>
            </a:r>
            <a:r>
              <a:rPr lang="en-US" b="0" i="0" dirty="0">
                <a:solidFill>
                  <a:srgbClr val="000000"/>
                </a:solidFill>
                <a:effectLst/>
              </a:rPr>
              <a:t>I do not permit a woman to teach or to assume authority over a man; she must be quiet. </a:t>
            </a:r>
          </a:p>
          <a:p>
            <a:endParaRPr lang="en-US" b="0" i="0" dirty="0">
              <a:solidFill>
                <a:srgbClr val="000000"/>
              </a:solidFill>
              <a:effectLst/>
            </a:endParaRPr>
          </a:p>
          <a:p>
            <a:r>
              <a:rPr lang="en-US" b="1" i="0" baseline="30000" dirty="0">
                <a:solidFill>
                  <a:srgbClr val="000000"/>
                </a:solidFill>
                <a:effectLst/>
              </a:rPr>
              <a:t>13 </a:t>
            </a:r>
            <a:r>
              <a:rPr lang="en-US" b="0" i="0" dirty="0">
                <a:solidFill>
                  <a:srgbClr val="000000"/>
                </a:solidFill>
                <a:effectLst/>
              </a:rPr>
              <a:t>For Adam was formed first, then Eve. </a:t>
            </a:r>
          </a:p>
          <a:p>
            <a:endParaRPr lang="en-US" baseline="30000" dirty="0">
              <a:solidFill>
                <a:srgbClr val="000000"/>
              </a:solidFill>
            </a:endParaRPr>
          </a:p>
          <a:p>
            <a:r>
              <a:rPr lang="en-US" b="1" i="0" baseline="30000" dirty="0">
                <a:solidFill>
                  <a:srgbClr val="000000"/>
                </a:solidFill>
                <a:effectLst/>
              </a:rPr>
              <a:t>14 </a:t>
            </a:r>
            <a:r>
              <a:rPr lang="en-US" b="0" i="0" dirty="0">
                <a:solidFill>
                  <a:srgbClr val="000000"/>
                </a:solidFill>
                <a:effectLst/>
              </a:rPr>
              <a:t>And Adam was not the one deceived; it was the woman who was deceived and became a sinner. </a:t>
            </a:r>
          </a:p>
          <a:p>
            <a:endParaRPr lang="en-US" baseline="30000" dirty="0">
              <a:solidFill>
                <a:srgbClr val="000000"/>
              </a:solidFill>
            </a:endParaRPr>
          </a:p>
          <a:p>
            <a:r>
              <a:rPr lang="en-US" b="1" i="0" baseline="30000" dirty="0">
                <a:solidFill>
                  <a:srgbClr val="000000"/>
                </a:solidFill>
                <a:effectLst/>
              </a:rPr>
              <a:t>15 </a:t>
            </a:r>
            <a:r>
              <a:rPr lang="en-US" b="0" i="0" dirty="0">
                <a:solidFill>
                  <a:srgbClr val="000000"/>
                </a:solidFill>
                <a:effectLst/>
              </a:rPr>
              <a:t>But women will be saved through childbearing—if they continue in faith, love and holiness with propriety.</a:t>
            </a:r>
            <a:endParaRPr lang="en-US" dirty="0"/>
          </a:p>
        </p:txBody>
      </p:sp>
    </p:spTree>
    <p:extLst>
      <p:ext uri="{BB962C8B-B14F-4D97-AF65-F5344CB8AC3E}">
        <p14:creationId xmlns:p14="http://schemas.microsoft.com/office/powerpoint/2010/main" val="337497469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26</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2614647004"/>
              </p:ext>
            </p:extLst>
          </p:nvPr>
        </p:nvGraphicFramePr>
        <p:xfrm>
          <a:off x="329607" y="1309201"/>
          <a:ext cx="8506047" cy="4950601"/>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v. 11: </a:t>
                      </a:r>
                      <a:r>
                        <a:rPr lang="en-US" sz="1600" b="0" i="0" dirty="0">
                          <a:solidFill>
                            <a:srgbClr val="000000"/>
                          </a:solidFill>
                          <a:effectLst/>
                        </a:rPr>
                        <a:t> </a:t>
                      </a:r>
                    </a:p>
                    <a:p>
                      <a:pPr marL="285750" indent="-285750">
                        <a:buFont typeface="Arial" panose="020B0604020202020204" pitchFamily="34" charset="0"/>
                        <a:buChar char="•"/>
                      </a:pPr>
                      <a:endParaRPr lang="en-US" sz="1600" b="0" i="0" dirty="0">
                        <a:solidFill>
                          <a:srgbClr val="000000"/>
                        </a:solidFill>
                        <a:effectLst/>
                      </a:endParaRP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baseline="30000" dirty="0">
                          <a:solidFill>
                            <a:srgbClr val="000000"/>
                          </a:solidFill>
                          <a:effectLst/>
                        </a:rPr>
                        <a:t>11 </a:t>
                      </a:r>
                      <a:r>
                        <a:rPr lang="en-US" sz="1600" b="0" i="0" dirty="0">
                          <a:solidFill>
                            <a:srgbClr val="000000"/>
                          </a:solidFill>
                          <a:effectLst/>
                        </a:rPr>
                        <a:t>A woman should learn in quietness and full submission. </a:t>
                      </a:r>
                    </a:p>
                    <a:p>
                      <a:pPr marL="285750" indent="-285750">
                        <a:buFont typeface="Arial" panose="020B0604020202020204" pitchFamily="34" charset="0"/>
                        <a:buChar char="•"/>
                      </a:pPr>
                      <a:endParaRPr lang="en-US" sz="1600" b="0" i="0" dirty="0">
                        <a:solidFill>
                          <a:srgbClr val="000000"/>
                        </a:solidFill>
                        <a:effectLst/>
                      </a:endParaRPr>
                    </a:p>
                    <a:p>
                      <a:endParaRPr lang="en-US" sz="1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Is this a prohibition for women? </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First, note how counter-cultural it was for Paul to acknowledge that “a woman should learn” – which was not the typical model in most Jewish and Gentile culture at the time. (See Books 1 &amp; 2; White Papers I.B, 2; P/P: 1: episode 2.47; P/P 2: episode 10; P/P: 4 &amp; 5).  </a:t>
                      </a: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However, others point out that the reference to “quietness and full submission” was intended to limit women’s role in worship. (A  proof text to limit women’s roles and only allow learning in submission to men). (See Book 4: 163-172, 307-316; Book 5: 61, 68-70, 179-193; P/P 3).</a:t>
                      </a: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sz="1600" dirty="0"/>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342230605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27</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2354843220"/>
              </p:ext>
            </p:extLst>
          </p:nvPr>
        </p:nvGraphicFramePr>
        <p:xfrm>
          <a:off x="329607" y="1309201"/>
          <a:ext cx="8506047" cy="4850299"/>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v. 11: </a:t>
                      </a:r>
                      <a:r>
                        <a:rPr lang="en-US" sz="1600" b="0" i="0" dirty="0">
                          <a:solidFill>
                            <a:srgbClr val="000000"/>
                          </a:solidFill>
                          <a:effectLst/>
                        </a:rPr>
                        <a:t> </a:t>
                      </a:r>
                    </a:p>
                    <a:p>
                      <a:pPr marL="285750" indent="-285750">
                        <a:buFont typeface="Arial" panose="020B0604020202020204" pitchFamily="34" charset="0"/>
                        <a:buChar char="•"/>
                      </a:pPr>
                      <a:endParaRPr lang="en-US" sz="1600" b="0" i="0" dirty="0">
                        <a:solidFill>
                          <a:srgbClr val="000000"/>
                        </a:solidFill>
                        <a:effectLst/>
                      </a:endParaRP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baseline="30000" dirty="0">
                          <a:solidFill>
                            <a:srgbClr val="000000"/>
                          </a:solidFill>
                          <a:effectLst/>
                        </a:rPr>
                        <a:t>11 </a:t>
                      </a:r>
                      <a:r>
                        <a:rPr lang="en-US" sz="1600" b="0" i="0" dirty="0">
                          <a:solidFill>
                            <a:srgbClr val="000000"/>
                          </a:solidFill>
                          <a:effectLst/>
                        </a:rPr>
                        <a:t>A woman should learn in quietness and full submission. </a:t>
                      </a:r>
                    </a:p>
                    <a:p>
                      <a:pPr marL="285750" indent="-285750">
                        <a:buFont typeface="Arial" panose="020B0604020202020204" pitchFamily="34" charset="0"/>
                        <a:buChar char="•"/>
                      </a:pPr>
                      <a:endParaRPr lang="en-US" sz="1600" b="0" i="0" dirty="0">
                        <a:solidFill>
                          <a:srgbClr val="000000"/>
                        </a:solidFill>
                        <a:effectLst/>
                      </a:endParaRPr>
                    </a:p>
                    <a:p>
                      <a:endParaRPr lang="en-US" sz="1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Is this a prohibition for women? </a:t>
                      </a:r>
                    </a:p>
                    <a:p>
                      <a:pPr marL="0" indent="0">
                        <a:spcBef>
                          <a:spcPts val="300"/>
                        </a:spcBef>
                        <a:spcAft>
                          <a:spcPts val="300"/>
                        </a:spcAft>
                        <a:buFont typeface="Arial" panose="020B0604020202020204" pitchFamily="34" charset="0"/>
                        <a:buNone/>
                      </a:pPr>
                      <a:endParaRPr lang="en-US" sz="1600" dirty="0"/>
                    </a:p>
                    <a:p>
                      <a:pPr marL="285750" indent="-285750">
                        <a:spcBef>
                          <a:spcPts val="300"/>
                        </a:spcBef>
                        <a:spcAft>
                          <a:spcPts val="300"/>
                        </a:spcAft>
                        <a:buFont typeface="Arial" panose="020B0604020202020204" pitchFamily="34" charset="0"/>
                        <a:buChar char="•"/>
                      </a:pPr>
                      <a:r>
                        <a:rPr lang="en-US" sz="1600" dirty="0"/>
                        <a:t>Others disagree and note that women are to learn but in a prescribed manner and posture for how to do so that is not gender-specific – it is for both men and women to learn with this humility to their teachers. (See Book 1, 67-70; Book 2: 93-94, 96-102; Book 4: 230-241; P/P 1: episode 2.47; P/P  2: episode 10; P/P: 4 &amp; 5).   </a:t>
                      </a:r>
                    </a:p>
                    <a:p>
                      <a:pPr marL="0" indent="0">
                        <a:spcBef>
                          <a:spcPts val="300"/>
                        </a:spcBef>
                        <a:spcAft>
                          <a:spcPts val="300"/>
                        </a:spcAft>
                        <a:buFont typeface="Arial" panose="020B0604020202020204" pitchFamily="34" charset="0"/>
                        <a:buNone/>
                      </a:pPr>
                      <a:endParaRPr lang="en-US" sz="1600" dirty="0"/>
                    </a:p>
                    <a:p>
                      <a:pPr marL="285750" indent="-285750">
                        <a:spcBef>
                          <a:spcPts val="300"/>
                        </a:spcBef>
                        <a:spcAft>
                          <a:spcPts val="300"/>
                        </a:spcAft>
                        <a:buFont typeface="Arial" panose="020B0604020202020204" pitchFamily="34" charset="0"/>
                        <a:buChar char="•"/>
                      </a:pPr>
                      <a:r>
                        <a:rPr lang="en-US" sz="1600" dirty="0"/>
                        <a:t>Whatever the situation was, Paul felt he needed to help Timothy address it with this charge to maintain order – not stop women from learning. </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28233321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28</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4213964309"/>
              </p:ext>
            </p:extLst>
          </p:nvPr>
        </p:nvGraphicFramePr>
        <p:xfrm>
          <a:off x="329607" y="1256036"/>
          <a:ext cx="8506047" cy="5072521"/>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12: </a:t>
                      </a:r>
                      <a:r>
                        <a:rPr lang="en-US" sz="1600" b="0" i="0" dirty="0">
                          <a:solidFill>
                            <a:srgbClr val="000000"/>
                          </a:solidFill>
                          <a:effectLst/>
                        </a:rPr>
                        <a: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12 </a:t>
                      </a:r>
                      <a:r>
                        <a:rPr lang="en-US" sz="1600" b="0" i="0" dirty="0">
                          <a:solidFill>
                            <a:srgbClr val="000000"/>
                          </a:solidFill>
                          <a:effectLst/>
                        </a:rPr>
                        <a:t>I do not permit a woman to teach or to assume authority over a man; she must be quiet.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b="0" i="0" dirty="0">
                          <a:solidFill>
                            <a:srgbClr val="000000"/>
                          </a:solidFill>
                          <a:effectLst/>
                        </a:rPr>
                        <a:t>Note: The NIV has translated the Greek word </a:t>
                      </a:r>
                      <a:r>
                        <a:rPr lang="en-US" sz="1600" b="0" i="1" dirty="0">
                          <a:solidFill>
                            <a:srgbClr val="000000"/>
                          </a:solidFill>
                          <a:effectLst/>
                        </a:rPr>
                        <a:t>authentein </a:t>
                      </a:r>
                      <a:r>
                        <a:rPr lang="en-US" sz="1600" b="0" i="0" dirty="0">
                          <a:solidFill>
                            <a:srgbClr val="000000"/>
                          </a:solidFill>
                          <a:effectLst/>
                        </a:rPr>
                        <a:t>to mean authority; however, there are no other verses in the Bible for this term. (In other texts from the same era, the word referenced meanings closer to “usurp” or aggressively domineering or trying to take over). </a:t>
                      </a: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sz="1600" b="0" i="0" dirty="0">
                        <a:solidFill>
                          <a:srgbClr val="000000"/>
                        </a:solidFill>
                        <a:effectLst/>
                      </a:endParaRPr>
                    </a:p>
                    <a:p>
                      <a:endParaRPr lang="en-US" dirty="0"/>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What does the “teach or to assume authority over a man” refer to? </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Those arguing for a limited role and no leadership over men use this verse extensively.  (This is another proof text). (See Book 4: 163-172, 307-316; Book 5: 61, 68-70, 179-193; P/P 3).</a:t>
                      </a:r>
                    </a:p>
                    <a:p>
                      <a:pPr marL="0" indent="0">
                        <a:spcBef>
                          <a:spcPts val="300"/>
                        </a:spcBef>
                        <a:spcAft>
                          <a:spcPts val="300"/>
                        </a:spcAft>
                        <a:buFont typeface="Arial" panose="020B0604020202020204" pitchFamily="34" charset="0"/>
                        <a:buNone/>
                      </a:pPr>
                      <a:r>
                        <a:rPr lang="en-US" sz="800" dirty="0"/>
                        <a:t>  </a:t>
                      </a:r>
                    </a:p>
                    <a:p>
                      <a:pPr marL="285750" indent="-285750">
                        <a:spcBef>
                          <a:spcPts val="300"/>
                        </a:spcBef>
                        <a:spcAft>
                          <a:spcPts val="300"/>
                        </a:spcAft>
                        <a:buFont typeface="Arial" panose="020B0604020202020204" pitchFamily="34" charset="0"/>
                        <a:buChar char="•"/>
                      </a:pPr>
                      <a:r>
                        <a:rPr lang="en-US" sz="1600" dirty="0"/>
                        <a:t>However, others note that it is the situation of certain women (or wives) that are likely causing disruptions and trying to teach without sound doctrine or humility and deference to the leaders (Paul, Timothy, other Elders). (See Book 2: 94-96; Book 4: 78-92, 218-223; 230-241; Book 6: 205-227; White Paper 1.B; P/P 1: episode 2.47; P/P 2: episode 10; P/P 4 &amp; 5).</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166977043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29</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3344022221"/>
              </p:ext>
            </p:extLst>
          </p:nvPr>
        </p:nvGraphicFramePr>
        <p:xfrm>
          <a:off x="329607" y="1309201"/>
          <a:ext cx="8506047" cy="4988701"/>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12: </a:t>
                      </a:r>
                      <a:r>
                        <a:rPr lang="en-US" sz="1600" b="0" i="0" dirty="0">
                          <a:solidFill>
                            <a:srgbClr val="000000"/>
                          </a:solidFill>
                          <a:effectLst/>
                        </a:rPr>
                        <a: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12 </a:t>
                      </a:r>
                      <a:r>
                        <a:rPr lang="en-US" sz="1600" b="0" i="0" dirty="0">
                          <a:solidFill>
                            <a:srgbClr val="000000"/>
                          </a:solidFill>
                          <a:effectLst/>
                        </a:rPr>
                        <a:t>I do not permit a woman to teach or to assume authority over a man; she must be quiet.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b="0" i="0" dirty="0">
                          <a:solidFill>
                            <a:srgbClr val="000000"/>
                          </a:solidFill>
                          <a:effectLst/>
                        </a:rPr>
                        <a:t>Note: The NIV has translated the Greek word </a:t>
                      </a:r>
                      <a:r>
                        <a:rPr lang="en-US" sz="1600" b="0" i="1" dirty="0">
                          <a:solidFill>
                            <a:srgbClr val="000000"/>
                          </a:solidFill>
                          <a:effectLst/>
                        </a:rPr>
                        <a:t>authentein </a:t>
                      </a:r>
                      <a:r>
                        <a:rPr lang="en-US" sz="1600" b="0" i="0" dirty="0">
                          <a:solidFill>
                            <a:srgbClr val="000000"/>
                          </a:solidFill>
                          <a:effectLst/>
                        </a:rPr>
                        <a:t>to mean authority; however, there are no other verses in the Bible for this term. (In other texts from the same era, the word referenced meanings closer to “usurp” or aggressively domineering or trying to take over). </a:t>
                      </a: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sz="1600" b="0" i="0" dirty="0">
                        <a:solidFill>
                          <a:srgbClr val="000000"/>
                        </a:solidFill>
                        <a:effectLst/>
                      </a:endParaRPr>
                    </a:p>
                    <a:p>
                      <a:endParaRPr lang="en-US" dirty="0"/>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What does the “teach or to assume authority over a man” refer to? </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Many cite the influence of the cult of Artemis (with all female leaders) and say Paul is refuting any assumption women should be allowed to take over in the worship here.</a:t>
                      </a:r>
                    </a:p>
                    <a:p>
                      <a:pPr marL="285750" indent="-285750">
                        <a:spcBef>
                          <a:spcPts val="300"/>
                        </a:spcBef>
                        <a:spcAft>
                          <a:spcPts val="300"/>
                        </a:spcAft>
                        <a:buFont typeface="Arial" panose="020B0604020202020204" pitchFamily="34" charset="0"/>
                        <a:buChar char="•"/>
                      </a:pPr>
                      <a:r>
                        <a:rPr lang="en-US" sz="1600" dirty="0"/>
                        <a:t>They do not interpret this passage as a prescription to limit women from prophesying or teaching men and women in other situations and for all times. (See Book 2: 67-69; Book 3: 153-164; Book 6: 210; White Papers I.B, 2, 3; P/P 1: episode 2.47; P/P 2: episode 12; P/P 4 &amp; 5). </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29991352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D6C9D49-ECAE-4D8F-A339-886BE60BE562}"/>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a:t>
            </a:fld>
            <a:endParaRPr lang="en-US" sz="800" dirty="0">
              <a:solidFill>
                <a:schemeClr val="bg1">
                  <a:lumMod val="50000"/>
                </a:schemeClr>
              </a:solidFill>
              <a:latin typeface="+mj-lt"/>
              <a:cs typeface="Arial" panose="020B0604020202020204" pitchFamily="34" charset="0"/>
            </a:endParaRPr>
          </a:p>
        </p:txBody>
      </p:sp>
      <p:sp>
        <p:nvSpPr>
          <p:cNvPr id="9" name="TextBox 8">
            <a:extLst>
              <a:ext uri="{FF2B5EF4-FFF2-40B4-BE49-F238E27FC236}">
                <a16:creationId xmlns:a16="http://schemas.microsoft.com/office/drawing/2014/main" id="{BE2F33D5-B2B8-482E-E157-11283E052B78}"/>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chemeClr val="accent1">
                    <a:lumMod val="75000"/>
                  </a:schemeClr>
                </a:solidFill>
                <a:latin typeface="Arial" panose="020B0604020202020204" pitchFamily="34" charset="0"/>
                <a:cs typeface="Arial" panose="020B0604020202020204" pitchFamily="34" charset="0"/>
              </a:rPr>
              <a:t>Refresher</a:t>
            </a:r>
            <a:r>
              <a:rPr lang="en-US" sz="2000" b="1" kern="0" dirty="0">
                <a:solidFill>
                  <a:srgbClr val="5A5A5A"/>
                </a:solidFill>
                <a:latin typeface="Arial" panose="020B0604020202020204" pitchFamily="34" charset="0"/>
                <a:cs typeface="Arial" panose="020B0604020202020204" pitchFamily="34" charset="0"/>
              </a:rPr>
              <a:t>: Distinguishing Core, Practice, and Opinion </a:t>
            </a:r>
            <a:r>
              <a:rPr lang="en-US" sz="2000" i="1" kern="0" dirty="0">
                <a:solidFill>
                  <a:srgbClr val="5A5A5A"/>
                </a:solidFill>
                <a:latin typeface="Arial" panose="020B0604020202020204" pitchFamily="34" charset="0"/>
                <a:cs typeface="Arial" panose="020B0604020202020204" pitchFamily="34" charset="0"/>
              </a:rPr>
              <a:t>– examples: </a:t>
            </a:r>
          </a:p>
        </p:txBody>
      </p:sp>
      <p:graphicFrame>
        <p:nvGraphicFramePr>
          <p:cNvPr id="13" name="Table 13">
            <a:extLst>
              <a:ext uri="{FF2B5EF4-FFF2-40B4-BE49-F238E27FC236}">
                <a16:creationId xmlns:a16="http://schemas.microsoft.com/office/drawing/2014/main" id="{446C8C16-3483-8532-2ED4-561AB7CE6280}"/>
              </a:ext>
            </a:extLst>
          </p:cNvPr>
          <p:cNvGraphicFramePr>
            <a:graphicFrameLocks noGrp="1"/>
          </p:cNvGraphicFramePr>
          <p:nvPr>
            <p:extLst>
              <p:ext uri="{D42A27DB-BD31-4B8C-83A1-F6EECF244321}">
                <p14:modId xmlns:p14="http://schemas.microsoft.com/office/powerpoint/2010/main" val="2902775269"/>
              </p:ext>
            </p:extLst>
          </p:nvPr>
        </p:nvGraphicFramePr>
        <p:xfrm>
          <a:off x="705293" y="1309201"/>
          <a:ext cx="7577472" cy="4715012"/>
        </p:xfrm>
        <a:graphic>
          <a:graphicData uri="http://schemas.openxmlformats.org/drawingml/2006/table">
            <a:tbl>
              <a:tblPr firstRow="1" bandRow="1">
                <a:tableStyleId>{5C22544A-7EE6-4342-B048-85BDC9FD1C3A}</a:tableStyleId>
              </a:tblPr>
              <a:tblGrid>
                <a:gridCol w="1894368">
                  <a:extLst>
                    <a:ext uri="{9D8B030D-6E8A-4147-A177-3AD203B41FA5}">
                      <a16:colId xmlns:a16="http://schemas.microsoft.com/office/drawing/2014/main" val="884579096"/>
                    </a:ext>
                  </a:extLst>
                </a:gridCol>
                <a:gridCol w="1894368">
                  <a:extLst>
                    <a:ext uri="{9D8B030D-6E8A-4147-A177-3AD203B41FA5}">
                      <a16:colId xmlns:a16="http://schemas.microsoft.com/office/drawing/2014/main" val="4137952146"/>
                    </a:ext>
                  </a:extLst>
                </a:gridCol>
                <a:gridCol w="1894368">
                  <a:extLst>
                    <a:ext uri="{9D8B030D-6E8A-4147-A177-3AD203B41FA5}">
                      <a16:colId xmlns:a16="http://schemas.microsoft.com/office/drawing/2014/main" val="1839333040"/>
                    </a:ext>
                  </a:extLst>
                </a:gridCol>
                <a:gridCol w="1894368">
                  <a:extLst>
                    <a:ext uri="{9D8B030D-6E8A-4147-A177-3AD203B41FA5}">
                      <a16:colId xmlns:a16="http://schemas.microsoft.com/office/drawing/2014/main" val="372808489"/>
                    </a:ext>
                  </a:extLst>
                </a:gridCol>
              </a:tblGrid>
              <a:tr h="569717">
                <a:tc>
                  <a:txBody>
                    <a:bodyPr/>
                    <a:lstStyle/>
                    <a:p>
                      <a:r>
                        <a:rPr lang="en-US" dirty="0"/>
                        <a:t>Biblical Focus and Beliefs:</a:t>
                      </a:r>
                    </a:p>
                  </a:txBody>
                  <a:tcPr/>
                </a:tc>
                <a:tc>
                  <a:txBody>
                    <a:bodyPr/>
                    <a:lstStyle/>
                    <a:p>
                      <a:r>
                        <a:rPr lang="en-US" dirty="0"/>
                        <a:t>Core</a:t>
                      </a:r>
                    </a:p>
                  </a:txBody>
                  <a:tcPr/>
                </a:tc>
                <a:tc>
                  <a:txBody>
                    <a:bodyPr/>
                    <a:lstStyle/>
                    <a:p>
                      <a:r>
                        <a:rPr lang="en-US" dirty="0"/>
                        <a:t>Practice </a:t>
                      </a:r>
                    </a:p>
                  </a:txBody>
                  <a:tcPr/>
                </a:tc>
                <a:tc>
                  <a:txBody>
                    <a:bodyPr/>
                    <a:lstStyle/>
                    <a:p>
                      <a:r>
                        <a:rPr lang="en-US" dirty="0"/>
                        <a:t>Opinion </a:t>
                      </a:r>
                    </a:p>
                  </a:txBody>
                  <a:tcPr/>
                </a:tc>
                <a:extLst>
                  <a:ext uri="{0D108BD9-81ED-4DB2-BD59-A6C34878D82A}">
                    <a16:rowId xmlns:a16="http://schemas.microsoft.com/office/drawing/2014/main" val="734447717"/>
                  </a:ext>
                </a:extLst>
              </a:tr>
              <a:tr h="569717">
                <a:tc>
                  <a:txBody>
                    <a:bodyPr/>
                    <a:lstStyle/>
                    <a:p>
                      <a:r>
                        <a:rPr lang="en-US" dirty="0"/>
                        <a:t>Examples: </a:t>
                      </a:r>
                    </a:p>
                  </a:txBody>
                  <a:tcPr/>
                </a:tc>
                <a:tc>
                  <a:txBody>
                    <a:bodyPr/>
                    <a:lstStyle/>
                    <a:p>
                      <a:r>
                        <a:rPr lang="en-US" dirty="0"/>
                        <a:t>Core Beliefs - regarding the Lordship of Jesus, Salvation, being Disciples of Jesus</a:t>
                      </a:r>
                    </a:p>
                  </a:txBody>
                  <a:tcPr/>
                </a:tc>
                <a:tc>
                  <a:txBody>
                    <a:bodyPr/>
                    <a:lstStyle/>
                    <a:p>
                      <a:r>
                        <a:rPr lang="en-US" dirty="0"/>
                        <a:t>Teaching and worship together </a:t>
                      </a:r>
                    </a:p>
                  </a:txBody>
                  <a:tcPr/>
                </a:tc>
                <a:tc>
                  <a:txBody>
                    <a:bodyPr/>
                    <a:lstStyle/>
                    <a:p>
                      <a:r>
                        <a:rPr lang="en-US" dirty="0"/>
                        <a:t>How often we should meet and where</a:t>
                      </a:r>
                    </a:p>
                  </a:txBody>
                  <a:tcPr/>
                </a:tc>
                <a:extLst>
                  <a:ext uri="{0D108BD9-81ED-4DB2-BD59-A6C34878D82A}">
                    <a16:rowId xmlns:a16="http://schemas.microsoft.com/office/drawing/2014/main" val="3314066415"/>
                  </a:ext>
                </a:extLst>
              </a:tr>
              <a:tr h="811112">
                <a:tc>
                  <a:txBody>
                    <a:bodyPr/>
                    <a:lstStyle/>
                    <a:p>
                      <a:endParaRPr lang="en-US" dirty="0"/>
                    </a:p>
                  </a:txBody>
                  <a:tcPr/>
                </a:tc>
                <a:tc>
                  <a:txBody>
                    <a:bodyPr/>
                    <a:lstStyle/>
                    <a:p>
                      <a:r>
                        <a:rPr lang="en-US" dirty="0"/>
                        <a:t>Obeying Jesus command to take the Lord’s supper</a:t>
                      </a:r>
                    </a:p>
                  </a:txBody>
                  <a:tcPr/>
                </a:tc>
                <a:tc>
                  <a:txBody>
                    <a:bodyPr/>
                    <a:lstStyle/>
                    <a:p>
                      <a:r>
                        <a:rPr lang="en-US" dirty="0"/>
                        <a:t>How often we take communion (weekly, periodically, etc.)</a:t>
                      </a:r>
                    </a:p>
                  </a:txBody>
                  <a:tcPr/>
                </a:tc>
                <a:tc>
                  <a:txBody>
                    <a:bodyPr/>
                    <a:lstStyle/>
                    <a:p>
                      <a:r>
                        <a:rPr lang="en-US" dirty="0"/>
                        <a:t>Passing the plates, shared cup, using tables, etc. </a:t>
                      </a:r>
                    </a:p>
                  </a:txBody>
                  <a:tcPr/>
                </a:tc>
                <a:extLst>
                  <a:ext uri="{0D108BD9-81ED-4DB2-BD59-A6C34878D82A}">
                    <a16:rowId xmlns:a16="http://schemas.microsoft.com/office/drawing/2014/main" val="1638479554"/>
                  </a:ext>
                </a:extLst>
              </a:tr>
              <a:tr h="935666">
                <a:tc>
                  <a:txBody>
                    <a:bodyPr/>
                    <a:lstStyle/>
                    <a:p>
                      <a:endParaRPr lang="en-US" dirty="0"/>
                    </a:p>
                  </a:txBody>
                  <a:tcPr/>
                </a:tc>
                <a:tc>
                  <a:txBody>
                    <a:bodyPr/>
                    <a:lstStyle/>
                    <a:p>
                      <a:r>
                        <a:rPr lang="en-US" dirty="0"/>
                        <a:t>Respecting men and women as co-created  in the image of God</a:t>
                      </a:r>
                    </a:p>
                  </a:txBody>
                  <a:tcPr/>
                </a:tc>
                <a:tc>
                  <a:txBody>
                    <a:bodyPr/>
                    <a:lstStyle/>
                    <a:p>
                      <a:r>
                        <a:rPr lang="en-US" sz="1400" b="1" dirty="0">
                          <a:solidFill>
                            <a:srgbClr val="0070C0"/>
                          </a:solidFill>
                        </a:rPr>
                        <a:t>The Role of Women in the church</a:t>
                      </a:r>
                    </a:p>
                  </a:txBody>
                  <a:tcPr/>
                </a:tc>
                <a:tc>
                  <a:txBody>
                    <a:bodyPr/>
                    <a:lstStyle/>
                    <a:p>
                      <a:r>
                        <a:rPr lang="en-US" dirty="0"/>
                        <a:t>Opinions regarding acceptable styles for men and women’s dress</a:t>
                      </a:r>
                    </a:p>
                  </a:txBody>
                  <a:tcPr/>
                </a:tc>
                <a:extLst>
                  <a:ext uri="{0D108BD9-81ED-4DB2-BD59-A6C34878D82A}">
                    <a16:rowId xmlns:a16="http://schemas.microsoft.com/office/drawing/2014/main" val="1237568419"/>
                  </a:ext>
                </a:extLst>
              </a:tr>
              <a:tr h="569717">
                <a:tc>
                  <a:txBody>
                    <a:bodyPr/>
                    <a:lstStyle/>
                    <a:p>
                      <a:endParaRPr lang="en-US" dirty="0"/>
                    </a:p>
                  </a:txBody>
                  <a:tcPr/>
                </a:tc>
                <a:tc>
                  <a:txBody>
                    <a:bodyPr/>
                    <a:lstStyle/>
                    <a:p>
                      <a:r>
                        <a:rPr lang="en-US" dirty="0"/>
                        <a:t>Loving God with all of our heart, soul, strength, and mind </a:t>
                      </a:r>
                    </a:p>
                  </a:txBody>
                  <a:tcPr/>
                </a:tc>
                <a:tc>
                  <a:txBody>
                    <a:bodyPr/>
                    <a:lstStyle/>
                    <a:p>
                      <a:r>
                        <a:rPr lang="en-US" dirty="0"/>
                        <a:t>Including music as part of our worship services</a:t>
                      </a:r>
                    </a:p>
                  </a:txBody>
                  <a:tcPr/>
                </a:tc>
                <a:tc>
                  <a:txBody>
                    <a:bodyPr/>
                    <a:lstStyle/>
                    <a:p>
                      <a:r>
                        <a:rPr lang="en-US" dirty="0"/>
                        <a:t>Selection of worship music (songs, etc.)</a:t>
                      </a:r>
                    </a:p>
                  </a:txBody>
                  <a:tcPr/>
                </a:tc>
                <a:extLst>
                  <a:ext uri="{0D108BD9-81ED-4DB2-BD59-A6C34878D82A}">
                    <a16:rowId xmlns:a16="http://schemas.microsoft.com/office/drawing/2014/main" val="1254452574"/>
                  </a:ext>
                </a:extLst>
              </a:tr>
              <a:tr h="569717">
                <a:tc>
                  <a:txBody>
                    <a:bodyPr/>
                    <a:lstStyle/>
                    <a:p>
                      <a:endParaRPr lang="en-US" dirty="0"/>
                    </a:p>
                  </a:txBody>
                  <a:tcPr/>
                </a:tc>
                <a:tc>
                  <a:txBody>
                    <a:bodyPr/>
                    <a:lstStyle/>
                    <a:p>
                      <a:endParaRPr lang="en-US" dirty="0"/>
                    </a:p>
                  </a:txBody>
                  <a:tcPr/>
                </a:tc>
                <a:tc>
                  <a:txBody>
                    <a:bodyPr/>
                    <a:lstStyle/>
                    <a:p>
                      <a:r>
                        <a:rPr lang="en-US" dirty="0"/>
                        <a:t>Many others …</a:t>
                      </a:r>
                    </a:p>
                  </a:txBody>
                  <a:tcPr/>
                </a:tc>
                <a:tc>
                  <a:txBody>
                    <a:bodyPr/>
                    <a:lstStyle/>
                    <a:p>
                      <a:r>
                        <a:rPr lang="en-US" dirty="0"/>
                        <a:t>Many, many others …</a:t>
                      </a:r>
                    </a:p>
                  </a:txBody>
                  <a:tcPr/>
                </a:tc>
                <a:extLst>
                  <a:ext uri="{0D108BD9-81ED-4DB2-BD59-A6C34878D82A}">
                    <a16:rowId xmlns:a16="http://schemas.microsoft.com/office/drawing/2014/main" val="2125633118"/>
                  </a:ext>
                </a:extLst>
              </a:tr>
            </a:tbl>
          </a:graphicData>
        </a:graphic>
      </p:graphicFrame>
      <p:sp>
        <p:nvSpPr>
          <p:cNvPr id="2" name="Title 3">
            <a:extLst>
              <a:ext uri="{FF2B5EF4-FFF2-40B4-BE49-F238E27FC236}">
                <a16:creationId xmlns:a16="http://schemas.microsoft.com/office/drawing/2014/main" id="{E758AF70-C2DF-CA7A-792A-B6CBB100EB12}"/>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Oval 2">
            <a:extLst>
              <a:ext uri="{FF2B5EF4-FFF2-40B4-BE49-F238E27FC236}">
                <a16:creationId xmlns:a16="http://schemas.microsoft.com/office/drawing/2014/main" id="{2248E63C-2F0B-D2B1-6AF5-AEDFC5B8542D}"/>
              </a:ext>
            </a:extLst>
          </p:cNvPr>
          <p:cNvSpPr/>
          <p:nvPr/>
        </p:nvSpPr>
        <p:spPr>
          <a:xfrm>
            <a:off x="4401875" y="3668232"/>
            <a:ext cx="2020189" cy="78680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564519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30</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31177287"/>
              </p:ext>
            </p:extLst>
          </p:nvPr>
        </p:nvGraphicFramePr>
        <p:xfrm>
          <a:off x="329607" y="1309201"/>
          <a:ext cx="8506047" cy="4988701"/>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12: </a:t>
                      </a:r>
                      <a:r>
                        <a:rPr lang="en-US" sz="1600" b="0" i="0" dirty="0">
                          <a:solidFill>
                            <a:srgbClr val="000000"/>
                          </a:solidFill>
                          <a:effectLst/>
                        </a:rPr>
                        <a: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12 </a:t>
                      </a:r>
                      <a:r>
                        <a:rPr lang="en-US" sz="1600" b="0" i="0" dirty="0">
                          <a:solidFill>
                            <a:srgbClr val="000000"/>
                          </a:solidFill>
                          <a:effectLst/>
                        </a:rPr>
                        <a:t>I do not permit a woman to teach or to assume authority over a man; she must be quiet.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b="0" i="0" dirty="0">
                          <a:solidFill>
                            <a:srgbClr val="000000"/>
                          </a:solidFill>
                          <a:effectLst/>
                        </a:rPr>
                        <a:t>Note: The NIV has translated the Greek word </a:t>
                      </a:r>
                      <a:r>
                        <a:rPr lang="en-US" sz="1600" b="0" i="1" dirty="0">
                          <a:solidFill>
                            <a:srgbClr val="000000"/>
                          </a:solidFill>
                          <a:effectLst/>
                        </a:rPr>
                        <a:t>authentein </a:t>
                      </a:r>
                      <a:r>
                        <a:rPr lang="en-US" sz="1600" b="0" i="0" dirty="0">
                          <a:solidFill>
                            <a:srgbClr val="000000"/>
                          </a:solidFill>
                          <a:effectLst/>
                        </a:rPr>
                        <a:t>to mean authority; however, there are no other verses in the Bible for this term. (In other texts from the same era, the word referenced meanings closer to “usurp” or aggressively domineering or trying to take over). </a:t>
                      </a: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sz="1600" b="0" i="0" dirty="0">
                        <a:solidFill>
                          <a:srgbClr val="000000"/>
                        </a:solidFill>
                        <a:effectLst/>
                      </a:endParaRPr>
                    </a:p>
                    <a:p>
                      <a:endParaRPr lang="en-US" dirty="0"/>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Is this a prescription for all time?</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Those arguing for fuller participation also cite Jesus’ treatment of women and the freedom brought through salvation to both men an women cited in Acts and elsewhere in the new testament. </a:t>
                      </a:r>
                    </a:p>
                    <a:p>
                      <a:pPr marL="285750" indent="-285750">
                        <a:spcBef>
                          <a:spcPts val="300"/>
                        </a:spcBef>
                        <a:spcAft>
                          <a:spcPts val="300"/>
                        </a:spcAft>
                        <a:buFont typeface="Arial" panose="020B0604020202020204" pitchFamily="34" charset="0"/>
                        <a:buChar char="•"/>
                      </a:pPr>
                      <a:r>
                        <a:rPr lang="en-US" sz="1600" dirty="0"/>
                        <a:t>IF this were a prohibition for teaching men and women by Paul at this time, it would conflict with other instances in both old and new testament where women did teach, prophesy, and lead men and women, including Paul’s own commendation of women. (See </a:t>
                      </a:r>
                      <a:r>
                        <a:rPr lang="en-US" sz="1600" b="1" dirty="0"/>
                        <a:t>Appendix A; </a:t>
                      </a:r>
                      <a:r>
                        <a:rPr lang="en-US" sz="1600" dirty="0"/>
                        <a:t>Book 1: 149-161; Book 2: 133-134; Book 3: 80-97, 164-172; White Paper 1.B; P/P 1: episode 2.47; P/P 4 &amp; 5).</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22248306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31</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1452071237"/>
              </p:ext>
            </p:extLst>
          </p:nvPr>
        </p:nvGraphicFramePr>
        <p:xfrm>
          <a:off x="329607" y="1309201"/>
          <a:ext cx="8506047" cy="4850299"/>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13: </a:t>
                      </a:r>
                      <a:r>
                        <a:rPr lang="en-US" sz="1600" b="0" i="0" dirty="0">
                          <a:solidFill>
                            <a:srgbClr val="000000"/>
                          </a:solidFill>
                          <a:effectLst/>
                        </a:rPr>
                        <a: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i="0" baseline="30000" dirty="0">
                          <a:solidFill>
                            <a:srgbClr val="000000"/>
                          </a:solidFill>
                          <a:effectLst/>
                        </a:rPr>
                        <a:t>13 </a:t>
                      </a:r>
                      <a:r>
                        <a:rPr lang="en-US" sz="1600" b="0" i="0" dirty="0">
                          <a:solidFill>
                            <a:srgbClr val="000000"/>
                          </a:solidFill>
                          <a:effectLst/>
                        </a:rPr>
                        <a:t>For Adam was formed first, then Eve. </a:t>
                      </a:r>
                      <a:r>
                        <a:rPr lang="en-US" sz="1600" b="1" i="0" baseline="30000" dirty="0">
                          <a:solidFill>
                            <a:srgbClr val="000000"/>
                          </a:solidFill>
                          <a:effectLst/>
                        </a:rPr>
                        <a:t>14 </a:t>
                      </a:r>
                      <a:r>
                        <a:rPr lang="en-US" sz="1600" b="0" i="0" dirty="0">
                          <a:solidFill>
                            <a:srgbClr val="000000"/>
                          </a:solidFill>
                          <a:effectLst/>
                        </a:rPr>
                        <a:t>And Adam was not the one deceived; it was the woman who was deceived and became a sinner. </a:t>
                      </a:r>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Why does Paul make this reference back to Genesis?</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Those supporting a subordinate  and/or limited view cite this verse as recognizing an assumed hierarchy of Adam (man) or Eve (woman) from a reference to Genesis. </a:t>
                      </a:r>
                    </a:p>
                    <a:p>
                      <a:pPr marL="285750" indent="-285750">
                        <a:spcBef>
                          <a:spcPts val="300"/>
                        </a:spcBef>
                        <a:spcAft>
                          <a:spcPts val="300"/>
                        </a:spcAft>
                        <a:buFont typeface="Arial" panose="020B0604020202020204" pitchFamily="34" charset="0"/>
                        <a:buChar char="•"/>
                      </a:pPr>
                      <a:r>
                        <a:rPr lang="en-US" sz="1600" dirty="0"/>
                        <a:t>They rely on the birth order as proof of hierarchy or importance.</a:t>
                      </a:r>
                    </a:p>
                    <a:p>
                      <a:pPr marL="0" indent="0">
                        <a:spcBef>
                          <a:spcPts val="300"/>
                        </a:spcBef>
                        <a:spcAft>
                          <a:spcPts val="300"/>
                        </a:spcAft>
                        <a:buFont typeface="Arial" panose="020B0604020202020204" pitchFamily="34" charset="0"/>
                        <a:buNone/>
                      </a:pPr>
                      <a:r>
                        <a:rPr lang="en-US" sz="1600" dirty="0"/>
                        <a:t> </a:t>
                      </a:r>
                    </a:p>
                    <a:p>
                      <a:pPr marL="285750" indent="-285750">
                        <a:spcBef>
                          <a:spcPts val="300"/>
                        </a:spcBef>
                        <a:spcAft>
                          <a:spcPts val="300"/>
                        </a:spcAft>
                        <a:buFont typeface="Arial" panose="020B0604020202020204" pitchFamily="34" charset="0"/>
                        <a:buChar char="•"/>
                      </a:pPr>
                      <a:r>
                        <a:rPr lang="en-US" sz="1600" dirty="0"/>
                        <a:t>Others challenge this view – noting that first born, even in a culture were not always considered superior. (e.g., Isaac, Jacob, Judah, David).</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43623918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32</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2290326453"/>
              </p:ext>
            </p:extLst>
          </p:nvPr>
        </p:nvGraphicFramePr>
        <p:xfrm>
          <a:off x="329607" y="1309201"/>
          <a:ext cx="8506047" cy="4850299"/>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13: </a:t>
                      </a:r>
                      <a:r>
                        <a:rPr lang="en-US" sz="1600" b="0" i="0" dirty="0">
                          <a:solidFill>
                            <a:srgbClr val="000000"/>
                          </a:solidFill>
                          <a:effectLst/>
                        </a:rPr>
                        <a: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i="0" baseline="30000" dirty="0">
                          <a:solidFill>
                            <a:srgbClr val="000000"/>
                          </a:solidFill>
                          <a:effectLst/>
                        </a:rPr>
                        <a:t>13 </a:t>
                      </a:r>
                      <a:r>
                        <a:rPr lang="en-US" sz="1600" b="0" i="0" dirty="0">
                          <a:solidFill>
                            <a:srgbClr val="000000"/>
                          </a:solidFill>
                          <a:effectLst/>
                        </a:rPr>
                        <a:t>For Adam was formed first, then Eve. </a:t>
                      </a:r>
                      <a:r>
                        <a:rPr lang="en-US" sz="1600" b="1" i="0" baseline="30000" dirty="0">
                          <a:solidFill>
                            <a:srgbClr val="000000"/>
                          </a:solidFill>
                          <a:effectLst/>
                        </a:rPr>
                        <a:t>14 </a:t>
                      </a:r>
                      <a:r>
                        <a:rPr lang="en-US" sz="1600" b="0" i="0" dirty="0">
                          <a:solidFill>
                            <a:srgbClr val="000000"/>
                          </a:solidFill>
                          <a:effectLst/>
                        </a:rPr>
                        <a:t>And Adam was not the one deceived; it was the woman who was deceived and became a sinner. </a:t>
                      </a:r>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Why does Paul make this reference back to Genesis? </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Some arguing for a limited/subordinated role for women rely on the “norm” for patriarchy in the old testament through the time of Jesus to confirm this was God’s “pattern” – and reference Genesis 3 to mean that was a prescription – not just a description and result from the sin of both Adam and Eve.  (See Book 4: 128-132; Book 5: 72-73, 81, P/P 3).</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100797254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33</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307386005"/>
              </p:ext>
            </p:extLst>
          </p:nvPr>
        </p:nvGraphicFramePr>
        <p:xfrm>
          <a:off x="329607" y="1309201"/>
          <a:ext cx="8506047" cy="4874401"/>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13: </a:t>
                      </a:r>
                      <a:r>
                        <a:rPr lang="en-US" sz="1600" b="0" i="0" dirty="0">
                          <a:solidFill>
                            <a:srgbClr val="000000"/>
                          </a:solidFill>
                          <a:effectLst/>
                        </a:rPr>
                        <a: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i="0" baseline="30000" dirty="0">
                          <a:solidFill>
                            <a:srgbClr val="000000"/>
                          </a:solidFill>
                          <a:effectLst/>
                        </a:rPr>
                        <a:t>13 </a:t>
                      </a:r>
                      <a:r>
                        <a:rPr lang="en-US" sz="1600" b="0" i="0" dirty="0">
                          <a:solidFill>
                            <a:srgbClr val="000000"/>
                          </a:solidFill>
                          <a:effectLst/>
                        </a:rPr>
                        <a:t>For Adam was formed first, then Eve. </a:t>
                      </a:r>
                      <a:r>
                        <a:rPr lang="en-US" sz="1600" b="1" i="0" baseline="30000" dirty="0">
                          <a:solidFill>
                            <a:srgbClr val="000000"/>
                          </a:solidFill>
                          <a:effectLst/>
                        </a:rPr>
                        <a:t>14 </a:t>
                      </a:r>
                      <a:r>
                        <a:rPr lang="en-US" sz="1600" b="0" i="0" dirty="0">
                          <a:solidFill>
                            <a:srgbClr val="000000"/>
                          </a:solidFill>
                          <a:effectLst/>
                        </a:rPr>
                        <a:t>And Adam was not the one deceived; it was the woman who was deceived and became a sinner. </a:t>
                      </a:r>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Why does Paul make this reference back to Genesis? </a:t>
                      </a:r>
                    </a:p>
                    <a:p>
                      <a:pPr marL="285750" indent="-285750">
                        <a:spcBef>
                          <a:spcPts val="300"/>
                        </a:spcBef>
                        <a:spcAft>
                          <a:spcPts val="300"/>
                        </a:spcAft>
                        <a:buFont typeface="Arial" panose="020B0604020202020204" pitchFamily="34" charset="0"/>
                        <a:buChar char="•"/>
                      </a:pPr>
                      <a:endParaRPr lang="en-US" sz="1600" dirty="0"/>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Another group have argued that Paul has included this reference as a call back to God’s story of creation – with emphasis that Genesis 3 included the fall for all people – noting that both Adam and Eve sinned against God and the order does not matter. </a:t>
                      </a: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Furthermore, many believe Paul referenced this passage to call people back to a reliance on God and the scriptures of Genesis - refuting the followers of Artemis that believed she was born first or as a twin at the same time. (See Book 2: 91-92; Book 6: 35-52; White Paper 1.B; P/P 2: episode 10; P/P 4 &amp; 5)</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264148569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34</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3038391454"/>
              </p:ext>
            </p:extLst>
          </p:nvPr>
        </p:nvGraphicFramePr>
        <p:xfrm>
          <a:off x="329607" y="1309201"/>
          <a:ext cx="8506047" cy="4850299"/>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dirty="0"/>
                        <a:t>v. 14: </a:t>
                      </a:r>
                      <a:r>
                        <a:rPr lang="en-US" sz="1600" b="0" i="0" dirty="0">
                          <a:solidFill>
                            <a:srgbClr val="000000"/>
                          </a:solidFill>
                          <a:effectLst/>
                        </a:rPr>
                        <a: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14 </a:t>
                      </a:r>
                      <a:r>
                        <a:rPr lang="en-US" sz="1600" b="0" i="0" dirty="0">
                          <a:solidFill>
                            <a:srgbClr val="000000"/>
                          </a:solidFill>
                          <a:effectLst/>
                        </a:rPr>
                        <a:t>And Adam was not the one deceived; it was the woman who was deceived and became a sinner.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endParaRPr lang="en-US" dirty="0"/>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Why does Paul mention Eve’s deception here?</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Those supporting a subordinate  and/or limited view cite this further verse as evidence that women are inferior and led Adam (man) into sin.</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102220016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35</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3110144784"/>
              </p:ext>
            </p:extLst>
          </p:nvPr>
        </p:nvGraphicFramePr>
        <p:xfrm>
          <a:off x="329607" y="1309201"/>
          <a:ext cx="8506047" cy="4850299"/>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dirty="0"/>
                        <a:t>v. 14: </a:t>
                      </a:r>
                      <a:r>
                        <a:rPr lang="en-US" sz="1600" b="0" i="0" dirty="0">
                          <a:solidFill>
                            <a:srgbClr val="000000"/>
                          </a:solidFill>
                          <a:effectLst/>
                        </a:rPr>
                        <a:t>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14 </a:t>
                      </a:r>
                      <a:r>
                        <a:rPr lang="en-US" sz="1600" b="0" i="0" dirty="0">
                          <a:solidFill>
                            <a:srgbClr val="000000"/>
                          </a:solidFill>
                          <a:effectLst/>
                        </a:rPr>
                        <a:t>And Adam was not the one deceived; it was the woman who was deceived and became a sinner. </a:t>
                      </a: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600" b="0" i="0" dirty="0">
                        <a:solidFill>
                          <a:srgbClr val="000000"/>
                        </a:solidFill>
                        <a:effectLst/>
                      </a:endParaRPr>
                    </a:p>
                    <a:p>
                      <a:endParaRPr lang="en-US" dirty="0"/>
                    </a:p>
                    <a:p>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Why does Paul mention Eve’s deception here?</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Others note that Eve may have been deceived, but Adam was just a guilty and charged with the responsibility to not sin and even help Eve not sin.</a:t>
                      </a:r>
                    </a:p>
                    <a:p>
                      <a:pPr marL="285750" indent="-285750">
                        <a:spcBef>
                          <a:spcPts val="300"/>
                        </a:spcBef>
                        <a:spcAft>
                          <a:spcPts val="300"/>
                        </a:spcAft>
                        <a:buFont typeface="Arial" panose="020B0604020202020204" pitchFamily="34" charset="0"/>
                        <a:buChar char="•"/>
                      </a:pPr>
                      <a:r>
                        <a:rPr lang="en-US" sz="1600" dirty="0"/>
                        <a:t>This situation only further points to the need for women to learn and be equipped better. </a:t>
                      </a:r>
                    </a:p>
                    <a:p>
                      <a:pPr marL="285750" indent="-285750">
                        <a:spcBef>
                          <a:spcPts val="300"/>
                        </a:spcBef>
                        <a:spcAft>
                          <a:spcPts val="300"/>
                        </a:spcAft>
                        <a:buFont typeface="Arial" panose="020B0604020202020204" pitchFamily="34" charset="0"/>
                        <a:buChar char="•"/>
                      </a:pPr>
                      <a:r>
                        <a:rPr lang="en-US" sz="1600" dirty="0"/>
                        <a:t>In the meantime, they should learn in a quiet and respectful manner to the appropriate teachers. </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324460050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36</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1424527203"/>
              </p:ext>
            </p:extLst>
          </p:nvPr>
        </p:nvGraphicFramePr>
        <p:xfrm>
          <a:off x="329607" y="1309201"/>
          <a:ext cx="8506047" cy="4850299"/>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15: </a:t>
                      </a:r>
                      <a:r>
                        <a:rPr lang="en-US" sz="1600" b="0" i="0" dirty="0">
                          <a:solidFill>
                            <a:srgbClr val="000000"/>
                          </a:solidFill>
                          <a:effectLst/>
                        </a:rPr>
                        <a:t> </a:t>
                      </a: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15 </a:t>
                      </a:r>
                      <a:r>
                        <a:rPr lang="en-US" sz="1600" b="0" i="0" dirty="0">
                          <a:solidFill>
                            <a:srgbClr val="000000"/>
                          </a:solidFill>
                          <a:effectLst/>
                        </a:rPr>
                        <a:t>But women will be saved through childbearing—if they continue in faith, love and holiness with propriety.</a:t>
                      </a:r>
                      <a:endParaRPr lang="en-US" sz="1600" dirty="0"/>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Why is Paul referencing this call back to Genesis and women’s salvation through childbearing? </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Some arguing for a limited role see this passage as citing the role that women should play, referencing Gensis 1-3, and not as leaders/teachers over men. </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354782022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B7F66-C67F-2EA5-6AC6-CE1D9315D77E}"/>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FF0F49-D1E3-4958-0C0A-D2E1CD035C6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37</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401B9B7A-6AD1-F593-DC29-CF7AC70AB110}"/>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F1159327-85B0-5587-E725-4C485B68C6B2}"/>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Timothy: 11-15 (NIV)</a:t>
            </a:r>
            <a:r>
              <a:rPr lang="en-US" sz="2000" i="1" kern="0" dirty="0">
                <a:solidFill>
                  <a:srgbClr val="5A5A5A"/>
                </a:solidFill>
                <a:latin typeface="Arial" panose="020B0604020202020204" pitchFamily="34" charset="0"/>
                <a:cs typeface="Arial" panose="020B0604020202020204" pitchFamily="34" charset="0"/>
              </a:rPr>
              <a:t> </a:t>
            </a:r>
          </a:p>
        </p:txBody>
      </p:sp>
      <p:graphicFrame>
        <p:nvGraphicFramePr>
          <p:cNvPr id="7" name="Table 13">
            <a:extLst>
              <a:ext uri="{FF2B5EF4-FFF2-40B4-BE49-F238E27FC236}">
                <a16:creationId xmlns:a16="http://schemas.microsoft.com/office/drawing/2014/main" id="{45678603-E664-1B39-2061-CC673BF32249}"/>
              </a:ext>
            </a:extLst>
          </p:cNvPr>
          <p:cNvGraphicFramePr>
            <a:graphicFrameLocks noGrp="1"/>
          </p:cNvGraphicFramePr>
          <p:nvPr>
            <p:extLst>
              <p:ext uri="{D42A27DB-BD31-4B8C-83A1-F6EECF244321}">
                <p14:modId xmlns:p14="http://schemas.microsoft.com/office/powerpoint/2010/main" val="2736056987"/>
              </p:ext>
            </p:extLst>
          </p:nvPr>
        </p:nvGraphicFramePr>
        <p:xfrm>
          <a:off x="329607" y="1309201"/>
          <a:ext cx="8506047" cy="4850299"/>
        </p:xfrm>
        <a:graphic>
          <a:graphicData uri="http://schemas.openxmlformats.org/drawingml/2006/table">
            <a:tbl>
              <a:tblPr firstRow="1" bandRow="1">
                <a:tableStyleId>{5C22544A-7EE6-4342-B048-85BDC9FD1C3A}</a:tableStyleId>
              </a:tblPr>
              <a:tblGrid>
                <a:gridCol w="4053663">
                  <a:extLst>
                    <a:ext uri="{9D8B030D-6E8A-4147-A177-3AD203B41FA5}">
                      <a16:colId xmlns:a16="http://schemas.microsoft.com/office/drawing/2014/main" val="4137952146"/>
                    </a:ext>
                  </a:extLst>
                </a:gridCol>
                <a:gridCol w="4452384">
                  <a:extLst>
                    <a:ext uri="{9D8B030D-6E8A-4147-A177-3AD203B41FA5}">
                      <a16:colId xmlns:a16="http://schemas.microsoft.com/office/drawing/2014/main" val="1839333040"/>
                    </a:ext>
                  </a:extLst>
                </a:gridCol>
              </a:tblGrid>
              <a:tr h="409081">
                <a:tc>
                  <a:txBody>
                    <a:bodyPr/>
                    <a:lstStyle/>
                    <a:p>
                      <a:r>
                        <a:rPr lang="en-US" dirty="0"/>
                        <a:t>Key Passage &amp; Translation Questions:</a:t>
                      </a:r>
                    </a:p>
                  </a:txBody>
                  <a:tcPr/>
                </a:tc>
                <a:tc>
                  <a:txBody>
                    <a:bodyPr/>
                    <a:lstStyle/>
                    <a:p>
                      <a:r>
                        <a:rPr lang="en-US" dirty="0"/>
                        <a:t>Alternative Views and Applications:</a:t>
                      </a:r>
                    </a:p>
                  </a:txBody>
                  <a:tcPr/>
                </a:tc>
                <a:extLst>
                  <a:ext uri="{0D108BD9-81ED-4DB2-BD59-A6C34878D82A}">
                    <a16:rowId xmlns:a16="http://schemas.microsoft.com/office/drawing/2014/main" val="734447717"/>
                  </a:ext>
                </a:extLst>
              </a:tr>
              <a:tr h="4441218">
                <a:tc>
                  <a:txBody>
                    <a:bodyPr/>
                    <a:lstStyle/>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600" dirty="0"/>
                        <a:t>v. 15: </a:t>
                      </a:r>
                      <a:r>
                        <a:rPr lang="en-US" sz="1600" b="0" i="0" dirty="0">
                          <a:solidFill>
                            <a:srgbClr val="000000"/>
                          </a:solidFill>
                          <a:effectLst/>
                        </a:rPr>
                        <a:t> </a:t>
                      </a:r>
                    </a:p>
                    <a:p>
                      <a:pPr marL="285750" marR="0" lvl="0" indent="-285750" algn="l" defTabSz="3429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sz="1600" b="0" i="0" dirty="0">
                        <a:solidFill>
                          <a:srgbClr val="000000"/>
                        </a:solidFill>
                        <a:effectLst/>
                      </a:endParaRPr>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1" i="0" baseline="30000" dirty="0">
                          <a:solidFill>
                            <a:srgbClr val="000000"/>
                          </a:solidFill>
                          <a:effectLst/>
                        </a:rPr>
                        <a:t>15 </a:t>
                      </a:r>
                      <a:r>
                        <a:rPr lang="en-US" sz="1600" b="0" i="0" dirty="0">
                          <a:solidFill>
                            <a:srgbClr val="000000"/>
                          </a:solidFill>
                          <a:effectLst/>
                        </a:rPr>
                        <a:t>But women will be saved through childbearing—if they continue in faith, love and holiness with propriety.</a:t>
                      </a:r>
                      <a:endParaRPr lang="en-US" sz="1600" dirty="0"/>
                    </a:p>
                    <a:p>
                      <a:pPr marL="0" marR="0" lvl="0" indent="0" algn="l" defTabSz="3429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dirty="0"/>
                    </a:p>
                  </a:txBody>
                  <a:tcPr/>
                </a:tc>
                <a:tc>
                  <a:txBody>
                    <a:bodyPr/>
                    <a:lstStyle/>
                    <a:p>
                      <a:pPr marL="285750" indent="-285750">
                        <a:spcBef>
                          <a:spcPts val="300"/>
                        </a:spcBef>
                        <a:spcAft>
                          <a:spcPts val="300"/>
                        </a:spcAft>
                        <a:buFont typeface="Arial" panose="020B0604020202020204" pitchFamily="34" charset="0"/>
                        <a:buChar char="•"/>
                      </a:pPr>
                      <a:r>
                        <a:rPr lang="en-US" sz="1600" dirty="0"/>
                        <a:t>Why is Paul referencing this call back to Genesis and women’s salvation through childbearing? </a:t>
                      </a:r>
                    </a:p>
                    <a:p>
                      <a:pPr marL="285750" indent="-285750">
                        <a:spcBef>
                          <a:spcPts val="300"/>
                        </a:spcBef>
                        <a:spcAft>
                          <a:spcPts val="300"/>
                        </a:spcAft>
                        <a:buFont typeface="Arial" panose="020B0604020202020204" pitchFamily="34" charset="0"/>
                        <a:buChar char="•"/>
                      </a:pPr>
                      <a:endParaRPr lang="en-US" sz="1600" dirty="0"/>
                    </a:p>
                    <a:p>
                      <a:pPr marL="285750" indent="-285750">
                        <a:spcBef>
                          <a:spcPts val="300"/>
                        </a:spcBef>
                        <a:spcAft>
                          <a:spcPts val="300"/>
                        </a:spcAft>
                        <a:buFont typeface="Arial" panose="020B0604020202020204" pitchFamily="34" charset="0"/>
                        <a:buChar char="•"/>
                      </a:pPr>
                      <a:r>
                        <a:rPr lang="en-US" sz="1600" dirty="0"/>
                        <a:t>Others see this reference by Paul as another call back to the story of Genesis where woman was to become the source of all future men – a path for redemption and part of God’s glorious plan. </a:t>
                      </a:r>
                    </a:p>
                    <a:p>
                      <a:pPr marL="285750" indent="-285750">
                        <a:spcBef>
                          <a:spcPts val="300"/>
                        </a:spcBef>
                        <a:spcAft>
                          <a:spcPts val="300"/>
                        </a:spcAft>
                        <a:buFont typeface="Arial" panose="020B0604020202020204" pitchFamily="34" charset="0"/>
                        <a:buChar char="•"/>
                      </a:pPr>
                      <a:r>
                        <a:rPr lang="en-US" sz="1600" dirty="0"/>
                        <a:t>Additionally, others believe Paul cited this reference to call woman back to a reliance on God and not the cult of Artemis (where she was supposed to bless fertility and safe childbirth).  (See Book 1: 196-199; Book 2: 85-87, White Paper 1.B; P/P: episode 10; P/P 4 &amp; 5)</a:t>
                      </a:r>
                    </a:p>
                  </a:txBody>
                  <a:tcPr/>
                </a:tc>
                <a:extLst>
                  <a:ext uri="{0D108BD9-81ED-4DB2-BD59-A6C34878D82A}">
                    <a16:rowId xmlns:a16="http://schemas.microsoft.com/office/drawing/2014/main" val="3314066415"/>
                  </a:ext>
                </a:extLst>
              </a:tr>
            </a:tbl>
          </a:graphicData>
        </a:graphic>
      </p:graphicFrame>
    </p:spTree>
    <p:extLst>
      <p:ext uri="{BB962C8B-B14F-4D97-AF65-F5344CB8AC3E}">
        <p14:creationId xmlns:p14="http://schemas.microsoft.com/office/powerpoint/2010/main" val="134371513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87ED224-5351-AE5D-B5F2-91215049DFDA}"/>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A43BA18D-F5FE-39D7-777D-4808FE7BAF7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38</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CD01EA46-A247-AB3E-52F6-AAFDFE20EE19}"/>
              </a:ext>
            </a:extLst>
          </p:cNvPr>
          <p:cNvSpPr/>
          <p:nvPr/>
        </p:nvSpPr>
        <p:spPr>
          <a:xfrm>
            <a:off x="230074" y="854144"/>
            <a:ext cx="8712198" cy="548501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646E0E8-3BF9-24FC-C89F-B31B10944D0C}"/>
              </a:ext>
            </a:extLst>
          </p:cNvPr>
          <p:cNvSpPr txBox="1"/>
          <p:nvPr/>
        </p:nvSpPr>
        <p:spPr>
          <a:xfrm>
            <a:off x="318977" y="891517"/>
            <a:ext cx="8506047" cy="5447645"/>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
            </a:pPr>
            <a:r>
              <a:rPr lang="en-US" sz="1600" b="1" kern="0" dirty="0">
                <a:solidFill>
                  <a:srgbClr val="0070C0"/>
                </a:solidFill>
                <a:latin typeface="Arial" panose="020B0604020202020204" pitchFamily="34" charset="0"/>
                <a:cs typeface="Arial" panose="020B0604020202020204" pitchFamily="34" charset="0"/>
              </a:rPr>
              <a:t>Concluding Observations &amp; Open Questions</a:t>
            </a:r>
            <a:r>
              <a:rPr lang="en-US" sz="1600" b="1" kern="0" dirty="0">
                <a:solidFill>
                  <a:srgbClr val="5A5A5A"/>
                </a:solidFill>
                <a:latin typeface="Arial" panose="020B0604020202020204" pitchFamily="34" charset="0"/>
                <a:cs typeface="Arial" panose="020B0604020202020204" pitchFamily="34" charset="0"/>
              </a:rPr>
              <a:t>: </a:t>
            </a:r>
            <a:r>
              <a:rPr lang="en-US" sz="1600" kern="0" dirty="0">
                <a:solidFill>
                  <a:srgbClr val="5A5A5A"/>
                </a:solidFill>
                <a:latin typeface="Arial" panose="020B0604020202020204" pitchFamily="34" charset="0"/>
                <a:cs typeface="Arial" panose="020B0604020202020204" pitchFamily="34" charset="0"/>
              </a:rPr>
              <a:t> </a:t>
            </a:r>
          </a:p>
          <a:p>
            <a:pPr marL="800100" lvl="1" indent="-342900">
              <a:spcBef>
                <a:spcPts val="600"/>
              </a:spcBef>
              <a:spcAft>
                <a:spcPts val="600"/>
              </a:spcAft>
              <a:buFont typeface="Arial" panose="020B0604020202020204" pitchFamily="34" charset="0"/>
              <a:buChar char="•"/>
            </a:pPr>
            <a:r>
              <a:rPr lang="en-US" sz="1600" kern="0" dirty="0">
                <a:solidFill>
                  <a:srgbClr val="5A5A5A"/>
                </a:solidFill>
                <a:latin typeface="Arial" panose="020B0604020202020204" pitchFamily="34" charset="0"/>
                <a:cs typeface="Arial" panose="020B0604020202020204" pitchFamily="34" charset="0"/>
              </a:rPr>
              <a:t>An extended exegesis and hermeneutic review of </a:t>
            </a:r>
            <a:r>
              <a:rPr lang="en-US" sz="1600" b="1" kern="0" dirty="0">
                <a:solidFill>
                  <a:srgbClr val="5A5A5A"/>
                </a:solidFill>
                <a:latin typeface="Arial" panose="020B0604020202020204" pitchFamily="34" charset="0"/>
                <a:cs typeface="Arial" panose="020B0604020202020204" pitchFamily="34" charset="0"/>
              </a:rPr>
              <a:t>1 Corinthians 14 </a:t>
            </a:r>
            <a:r>
              <a:rPr lang="en-US" sz="1600" kern="0" dirty="0">
                <a:solidFill>
                  <a:srgbClr val="5A5A5A"/>
                </a:solidFill>
                <a:latin typeface="Arial" panose="020B0604020202020204" pitchFamily="34" charset="0"/>
                <a:cs typeface="Arial" panose="020B0604020202020204" pitchFamily="34" charset="0"/>
              </a:rPr>
              <a:t>and </a:t>
            </a:r>
            <a:r>
              <a:rPr lang="en-US" sz="1600" b="1" kern="0" dirty="0">
                <a:solidFill>
                  <a:srgbClr val="5A5A5A"/>
                </a:solidFill>
                <a:latin typeface="Arial" panose="020B0604020202020204" pitchFamily="34" charset="0"/>
                <a:cs typeface="Arial" panose="020B0604020202020204" pitchFamily="34" charset="0"/>
              </a:rPr>
              <a:t>1 Timothy 2</a:t>
            </a:r>
            <a:r>
              <a:rPr lang="en-US" sz="1600" kern="0" dirty="0">
                <a:solidFill>
                  <a:srgbClr val="5A5A5A"/>
                </a:solidFill>
                <a:latin typeface="Arial" panose="020B0604020202020204" pitchFamily="34" charset="0"/>
                <a:cs typeface="Arial" panose="020B0604020202020204" pitchFamily="34" charset="0"/>
              </a:rPr>
              <a:t> allows us to appreciate the importance of context and varying positions taken by those seeking a biblical perspective for women’s roles in the church. (We should respect genuine scholarship and varying conclusions from multiple sides). </a:t>
            </a:r>
          </a:p>
          <a:p>
            <a:pPr marL="800100" lvl="1" indent="-342900">
              <a:spcBef>
                <a:spcPts val="600"/>
              </a:spcBef>
              <a:spcAft>
                <a:spcPts val="600"/>
              </a:spcAft>
              <a:buFont typeface="Arial" panose="020B0604020202020204" pitchFamily="34" charset="0"/>
              <a:buChar char="•"/>
            </a:pPr>
            <a:r>
              <a:rPr lang="en-US" sz="1600" kern="0" dirty="0">
                <a:solidFill>
                  <a:srgbClr val="5A5A5A"/>
                </a:solidFill>
                <a:latin typeface="Arial" panose="020B0604020202020204" pitchFamily="34" charset="0"/>
                <a:cs typeface="Arial" panose="020B0604020202020204" pitchFamily="34" charset="0"/>
              </a:rPr>
              <a:t>Much of the debate will be focused on our understanding and views of God’s creation and fall accounts in </a:t>
            </a:r>
            <a:r>
              <a:rPr lang="en-US" sz="1600" b="1" kern="0" dirty="0">
                <a:solidFill>
                  <a:srgbClr val="5A5A5A"/>
                </a:solidFill>
                <a:latin typeface="Arial" panose="020B0604020202020204" pitchFamily="34" charset="0"/>
                <a:cs typeface="Arial" panose="020B0604020202020204" pitchFamily="34" charset="0"/>
              </a:rPr>
              <a:t>Genesis 1-3</a:t>
            </a:r>
            <a:r>
              <a:rPr lang="en-US" sz="1600" kern="0" dirty="0">
                <a:solidFill>
                  <a:srgbClr val="5A5A5A"/>
                </a:solidFill>
                <a:latin typeface="Arial" panose="020B0604020202020204" pitchFamily="34" charset="0"/>
                <a:cs typeface="Arial" panose="020B0604020202020204" pitchFamily="34" charset="0"/>
              </a:rPr>
              <a:t>, as well as patriarchy through this day.</a:t>
            </a:r>
          </a:p>
          <a:p>
            <a:pPr marL="800100" lvl="1" indent="-342900">
              <a:spcBef>
                <a:spcPts val="600"/>
              </a:spcBef>
              <a:spcAft>
                <a:spcPts val="600"/>
              </a:spcAft>
              <a:buFont typeface="Arial" panose="020B0604020202020204" pitchFamily="34" charset="0"/>
              <a:buChar char="•"/>
            </a:pPr>
            <a:r>
              <a:rPr lang="en-US" sz="1600" kern="0" dirty="0">
                <a:solidFill>
                  <a:srgbClr val="5A5A5A"/>
                </a:solidFill>
                <a:latin typeface="Arial" panose="020B0604020202020204" pitchFamily="34" charset="0"/>
                <a:cs typeface="Arial" panose="020B0604020202020204" pitchFamily="34" charset="0"/>
              </a:rPr>
              <a:t>Beyond some clear limitations Paul prescribed for certain women in the situations referenced in </a:t>
            </a:r>
            <a:r>
              <a:rPr lang="en-US" sz="1600" b="1" kern="0" dirty="0">
                <a:solidFill>
                  <a:srgbClr val="5A5A5A"/>
                </a:solidFill>
                <a:latin typeface="Arial" panose="020B0604020202020204" pitchFamily="34" charset="0"/>
                <a:cs typeface="Arial" panose="020B0604020202020204" pitchFamily="34" charset="0"/>
              </a:rPr>
              <a:t>1 Corinthians 14 </a:t>
            </a:r>
            <a:r>
              <a:rPr lang="en-US" sz="1600" kern="0" dirty="0">
                <a:solidFill>
                  <a:srgbClr val="5A5A5A"/>
                </a:solidFill>
                <a:latin typeface="Arial" panose="020B0604020202020204" pitchFamily="34" charset="0"/>
                <a:cs typeface="Arial" panose="020B0604020202020204" pitchFamily="34" charset="0"/>
              </a:rPr>
              <a:t>and </a:t>
            </a:r>
            <a:r>
              <a:rPr lang="en-US" sz="1600" b="1" kern="0" dirty="0">
                <a:solidFill>
                  <a:srgbClr val="5A5A5A"/>
                </a:solidFill>
                <a:latin typeface="Arial" panose="020B0604020202020204" pitchFamily="34" charset="0"/>
                <a:cs typeface="Arial" panose="020B0604020202020204" pitchFamily="34" charset="0"/>
              </a:rPr>
              <a:t>1 Timothy 2</a:t>
            </a:r>
            <a:r>
              <a:rPr lang="en-US" sz="1600" kern="0" dirty="0">
                <a:solidFill>
                  <a:srgbClr val="5A5A5A"/>
                </a:solidFill>
                <a:latin typeface="Arial" panose="020B0604020202020204" pitchFamily="34" charset="0"/>
                <a:cs typeface="Arial" panose="020B0604020202020204" pitchFamily="34" charset="0"/>
              </a:rPr>
              <a:t>, we note that Paul had a much more inclusive and counter-cultural view of women elsewhere.</a:t>
            </a:r>
          </a:p>
          <a:p>
            <a:pPr marL="800100" lvl="1" indent="-342900">
              <a:spcBef>
                <a:spcPts val="600"/>
              </a:spcBef>
              <a:spcAft>
                <a:spcPts val="600"/>
              </a:spcAft>
              <a:buFont typeface="Arial" panose="020B0604020202020204" pitchFamily="34" charset="0"/>
              <a:buChar char="•"/>
            </a:pPr>
            <a:r>
              <a:rPr lang="en-US" sz="1600" kern="0" dirty="0">
                <a:solidFill>
                  <a:srgbClr val="5A5A5A"/>
                </a:solidFill>
                <a:latin typeface="Arial" panose="020B0604020202020204" pitchFamily="34" charset="0"/>
                <a:cs typeface="Arial" panose="020B0604020202020204" pitchFamily="34" charset="0"/>
              </a:rPr>
              <a:t>We should be very careful to not over-generalize the application of Paul’s limitations or allowances mentioned above for women’s roles in the church. </a:t>
            </a:r>
          </a:p>
          <a:p>
            <a:pPr marL="800100" lvl="1" indent="-342900">
              <a:spcBef>
                <a:spcPts val="600"/>
              </a:spcBef>
              <a:spcAft>
                <a:spcPts val="600"/>
              </a:spcAft>
              <a:buFont typeface="Arial" panose="020B0604020202020204" pitchFamily="34" charset="0"/>
              <a:buChar char="•"/>
            </a:pPr>
            <a:r>
              <a:rPr lang="en-US" sz="1600" kern="0" dirty="0">
                <a:solidFill>
                  <a:srgbClr val="5A5A5A"/>
                </a:solidFill>
                <a:latin typeface="Arial" panose="020B0604020202020204" pitchFamily="34" charset="0"/>
                <a:cs typeface="Arial" panose="020B0604020202020204" pitchFamily="34" charset="0"/>
              </a:rPr>
              <a:t>Regardless of your interpretations of these 2 key chapters from Paul’s epistles, we cannot ignore: (1) other scriptures describing many women in leadership/worship  roles; or (2) new testament scriptures with references to the qualifications of varying roles. (Even a theological and trajectory hermeneutic requires careful consideration of the implications of these further biblical considerations).</a:t>
            </a:r>
          </a:p>
          <a:p>
            <a:pPr marL="285750" indent="-285750">
              <a:spcBef>
                <a:spcPts val="600"/>
              </a:spcBef>
              <a:spcAft>
                <a:spcPts val="600"/>
              </a:spcAft>
              <a:buFont typeface="Wingdings" panose="05000000000000000000" pitchFamily="2" charset="2"/>
              <a:buChar char="§"/>
            </a:pPr>
            <a:r>
              <a:rPr lang="en-US" sz="1600" b="1" kern="0" dirty="0">
                <a:solidFill>
                  <a:srgbClr val="0070C0"/>
                </a:solidFill>
                <a:latin typeface="Arial" panose="020B0604020202020204" pitchFamily="34" charset="0"/>
                <a:cs typeface="Arial" panose="020B0604020202020204" pitchFamily="34" charset="0"/>
              </a:rPr>
              <a:t>Additional Q&amp;A Opportunity </a:t>
            </a:r>
            <a:endParaRPr lang="en-US" sz="2000" kern="0" dirty="0">
              <a:solidFill>
                <a:srgbClr val="0070C0"/>
              </a:solidFill>
              <a:latin typeface="Arial" panose="020B0604020202020204" pitchFamily="34" charset="0"/>
              <a:cs typeface="Arial" panose="020B0604020202020204" pitchFamily="34" charset="0"/>
            </a:endParaRPr>
          </a:p>
        </p:txBody>
      </p:sp>
      <p:sp>
        <p:nvSpPr>
          <p:cNvPr id="2" name="Title 3">
            <a:extLst>
              <a:ext uri="{FF2B5EF4-FFF2-40B4-BE49-F238E27FC236}">
                <a16:creationId xmlns:a16="http://schemas.microsoft.com/office/drawing/2014/main" id="{672E425B-DCBA-9DF9-9FEB-1DDB8351048A}"/>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Tree>
    <p:extLst>
      <p:ext uri="{BB962C8B-B14F-4D97-AF65-F5344CB8AC3E}">
        <p14:creationId xmlns:p14="http://schemas.microsoft.com/office/powerpoint/2010/main" val="214615246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9077BF-7289-890D-4A6F-2398FC605A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CCB529-4B8B-2D74-EB54-820A1E68AE9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39</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71D2DA67-A93D-09E2-6317-57F1DF940573}"/>
              </a:ext>
            </a:extLst>
          </p:cNvPr>
          <p:cNvSpPr/>
          <p:nvPr/>
        </p:nvSpPr>
        <p:spPr>
          <a:xfrm>
            <a:off x="230074" y="1055801"/>
            <a:ext cx="8712198" cy="51250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1322EB-BF7C-B0F7-F07D-ED728A74EF89}"/>
              </a:ext>
            </a:extLst>
          </p:cNvPr>
          <p:cNvSpPr txBox="1"/>
          <p:nvPr/>
        </p:nvSpPr>
        <p:spPr>
          <a:xfrm>
            <a:off x="329608" y="1146041"/>
            <a:ext cx="8506047" cy="4985980"/>
          </a:xfrm>
          <a:prstGeom prst="rect">
            <a:avLst/>
          </a:prstGeom>
          <a:noFill/>
        </p:spPr>
        <p:txBody>
          <a:bodyPr wrap="square">
            <a:spAutoFit/>
          </a:bodyPr>
          <a:lstStyle/>
          <a:p>
            <a:pPr marR="0" lvl="0">
              <a:spcBef>
                <a:spcPts val="0"/>
              </a:spcBef>
              <a:spcAft>
                <a:spcPts val="0"/>
              </a:spcAft>
            </a:pPr>
            <a:r>
              <a:rPr lang="en-US" sz="1600" b="1" u="sng" dirty="0">
                <a:effectLst/>
                <a:ea typeface="Times New Roman" panose="02020603050405020304" pitchFamily="18" charset="0"/>
                <a:cs typeface="Times New Roman" panose="02020603050405020304" pitchFamily="18" charset="0"/>
              </a:rPr>
              <a:t>Further Relevant Bible Verses for Consideration – Posted in the Bulletin</a:t>
            </a:r>
            <a:endParaRPr lang="en-US" sz="1600" dirty="0">
              <a:effectLst/>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600" b="1" dirty="0">
                <a:effectLst/>
                <a:ea typeface="Times New Roman" panose="02020603050405020304" pitchFamily="18"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a:p>
            <a:pPr marL="285750" marR="0" indent="-285750">
              <a:spcBef>
                <a:spcPts val="400"/>
              </a:spcBef>
              <a:spcAft>
                <a:spcPts val="400"/>
              </a:spcAft>
              <a:buFont typeface="Arial" panose="020B0604020202020204" pitchFamily="34" charset="0"/>
              <a:buChar char="•"/>
            </a:pPr>
            <a:r>
              <a:rPr lang="en-US" sz="1600" dirty="0">
                <a:effectLst/>
                <a:ea typeface="Times New Roman" panose="02020603050405020304" pitchFamily="18" charset="0"/>
                <a:cs typeface="Times New Roman" panose="02020603050405020304" pitchFamily="18" charset="0"/>
              </a:rPr>
              <a:t>The following is </a:t>
            </a:r>
            <a:r>
              <a:rPr lang="en-US" sz="1600" u="sng" dirty="0">
                <a:effectLst/>
                <a:ea typeface="Times New Roman" panose="02020603050405020304" pitchFamily="18" charset="0"/>
                <a:cs typeface="Times New Roman" panose="02020603050405020304" pitchFamily="18" charset="0"/>
              </a:rPr>
              <a:t>not</a:t>
            </a:r>
            <a:r>
              <a:rPr lang="en-US" sz="1600" dirty="0">
                <a:effectLst/>
                <a:ea typeface="Times New Roman" panose="02020603050405020304" pitchFamily="18" charset="0"/>
                <a:cs typeface="Times New Roman" panose="02020603050405020304" pitchFamily="18" charset="0"/>
              </a:rPr>
              <a:t> an exhaustive list of key Bible verses for consideration. </a:t>
            </a:r>
          </a:p>
          <a:p>
            <a:pPr marL="285750" marR="0" indent="-285750">
              <a:spcBef>
                <a:spcPts val="400"/>
              </a:spcBef>
              <a:spcAft>
                <a:spcPts val="400"/>
              </a:spcAft>
              <a:buFont typeface="Arial" panose="020B0604020202020204" pitchFamily="34" charset="0"/>
              <a:buChar char="•"/>
            </a:pPr>
            <a:r>
              <a:rPr lang="en-US" sz="1600" dirty="0">
                <a:effectLst/>
                <a:ea typeface="Times New Roman" panose="02020603050405020304" pitchFamily="18" charset="0"/>
                <a:cs typeface="Times New Roman" panose="02020603050405020304" pitchFamily="18" charset="0"/>
              </a:rPr>
              <a:t>However, we have included a wide range of relevant texts regarding God’s good news and desired loving relationship with all people, including scriptures regarding:                       (1) the creation of men and women; (2) the disobedience and fall from God’s original plan for mankind; (3) ongoing calls to pursue God and His ways; (4) multiple examples of varying worship and leadership roles of women throughout the Old and New Testament (including the use of spiritual gifts); (5) redemption through the gospel of Jesus – and some radical roles, relationships and encounters Jesus had with women; as well as             (6) a  review of controversial scriptures that have been interpreted by many to include at least partial limitations on the role of women in the church.  </a:t>
            </a:r>
          </a:p>
          <a:p>
            <a:pPr marL="285750" marR="0" indent="-285750">
              <a:spcBef>
                <a:spcPts val="400"/>
              </a:spcBef>
              <a:spcAft>
                <a:spcPts val="400"/>
              </a:spcAft>
              <a:buFont typeface="Arial" panose="020B0604020202020204" pitchFamily="34" charset="0"/>
              <a:buChar char="•"/>
            </a:pPr>
            <a:r>
              <a:rPr lang="en-US" sz="1600" dirty="0">
                <a:effectLst/>
                <a:ea typeface="Times New Roman" panose="02020603050405020304" pitchFamily="18" charset="0"/>
                <a:cs typeface="Times New Roman" panose="02020603050405020304" pitchFamily="18" charset="0"/>
              </a:rPr>
              <a:t> As noted above, there have been and remain a wide range of interpretations of the scriptures, including two of the most challenging chapters to understand and apply         (</a:t>
            </a:r>
            <a:r>
              <a:rPr lang="en-US" sz="1600" b="1" dirty="0">
                <a:effectLst/>
                <a:ea typeface="Times New Roman" panose="02020603050405020304" pitchFamily="18" charset="0"/>
                <a:cs typeface="Times New Roman" panose="02020603050405020304" pitchFamily="18" charset="0"/>
              </a:rPr>
              <a:t>1 Corinthians 14 </a:t>
            </a:r>
            <a:r>
              <a:rPr lang="en-US" sz="1600" dirty="0">
                <a:effectLst/>
                <a:ea typeface="Times New Roman" panose="02020603050405020304" pitchFamily="18" charset="0"/>
                <a:cs typeface="Times New Roman" panose="02020603050405020304" pitchFamily="18" charset="0"/>
              </a:rPr>
              <a:t>and </a:t>
            </a:r>
            <a:r>
              <a:rPr lang="en-US" sz="1600" b="1" dirty="0">
                <a:effectLst/>
                <a:ea typeface="Times New Roman" panose="02020603050405020304" pitchFamily="18" charset="0"/>
                <a:cs typeface="Times New Roman" panose="02020603050405020304" pitchFamily="18" charset="0"/>
              </a:rPr>
              <a:t>1 Timothy 2</a:t>
            </a:r>
            <a:r>
              <a:rPr lang="en-US" sz="1600" dirty="0">
                <a:effectLst/>
                <a:ea typeface="Times New Roman" panose="02020603050405020304" pitchFamily="18" charset="0"/>
                <a:cs typeface="Times New Roman" panose="02020603050405020304" pitchFamily="18" charset="0"/>
              </a:rPr>
              <a:t>) from Paul. </a:t>
            </a:r>
          </a:p>
          <a:p>
            <a:pPr marL="285750" marR="0" indent="-285750">
              <a:spcBef>
                <a:spcPts val="400"/>
              </a:spcBef>
              <a:spcAft>
                <a:spcPts val="400"/>
              </a:spcAft>
              <a:buFont typeface="Arial" panose="020B0604020202020204" pitchFamily="34" charset="0"/>
              <a:buChar char="•"/>
            </a:pPr>
            <a:r>
              <a:rPr lang="en-US" sz="1600" dirty="0">
                <a:effectLst/>
                <a:ea typeface="Times New Roman" panose="02020603050405020304" pitchFamily="18" charset="0"/>
                <a:cs typeface="Times New Roman" panose="02020603050405020304" pitchFamily="18" charset="0"/>
              </a:rPr>
              <a:t>However, we would encourage study and consideration of the full story and thoughtful approach to our exegesis and hermeneutics of all the scriptures.</a:t>
            </a:r>
          </a:p>
          <a:p>
            <a:pPr marL="285750" marR="0" indent="-285750">
              <a:spcBef>
                <a:spcPts val="400"/>
              </a:spcBef>
              <a:spcAft>
                <a:spcPts val="400"/>
              </a:spcAft>
              <a:buFont typeface="Arial" panose="020B0604020202020204" pitchFamily="34" charset="0"/>
              <a:buChar char="•"/>
            </a:pPr>
            <a:r>
              <a:rPr lang="en-US" sz="1600" dirty="0">
                <a:ea typeface="Times New Roman" panose="02020603050405020304" pitchFamily="18" charset="0"/>
                <a:cs typeface="Times New Roman" panose="02020603050405020304" pitchFamily="18" charset="0"/>
              </a:rPr>
              <a:t>By no means exhaustive</a:t>
            </a:r>
            <a:r>
              <a:rPr lang="en-US" sz="1600" dirty="0">
                <a:effectLst/>
                <a:ea typeface="Times New Roman" panose="02020603050405020304" pitchFamily="18" charset="0"/>
                <a:cs typeface="Times New Roman" panose="02020603050405020304" pitchFamily="18" charset="0"/>
              </a:rPr>
              <a:t>, some of our study and research </a:t>
            </a:r>
            <a:r>
              <a:rPr lang="en-US" sz="1600" dirty="0">
                <a:ea typeface="Times New Roman" panose="02020603050405020304" pitchFamily="18" charset="0"/>
                <a:cs typeface="Times New Roman" panose="02020603050405020304" pitchFamily="18" charset="0"/>
              </a:rPr>
              <a:t>h</a:t>
            </a:r>
            <a:r>
              <a:rPr lang="en-US" sz="1600" dirty="0">
                <a:effectLst/>
                <a:ea typeface="Times New Roman" panose="02020603050405020304" pitchFamily="18" charset="0"/>
                <a:cs typeface="Times New Roman" panose="02020603050405020304" pitchFamily="18" charset="0"/>
              </a:rPr>
              <a:t>as included the following:</a:t>
            </a:r>
            <a:endParaRPr lang="en-US" dirty="0">
              <a:effectLst/>
              <a:ea typeface="Times New Roman" panose="02020603050405020304" pitchFamily="18" charset="0"/>
              <a:cs typeface="Times New Roman" panose="02020603050405020304" pitchFamily="18" charset="0"/>
            </a:endParaRPr>
          </a:p>
        </p:txBody>
      </p:sp>
      <p:sp>
        <p:nvSpPr>
          <p:cNvPr id="2" name="Title 3">
            <a:extLst>
              <a:ext uri="{FF2B5EF4-FFF2-40B4-BE49-F238E27FC236}">
                <a16:creationId xmlns:a16="http://schemas.microsoft.com/office/drawing/2014/main" id="{88CC95EE-5C95-F5CF-FBF8-EAE8ED0EC74F}"/>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 </a:t>
            </a:r>
          </a:p>
          <a:p>
            <a:pPr algn="ctr">
              <a:spcAft>
                <a:spcPts val="200"/>
              </a:spcAft>
            </a:pPr>
            <a:r>
              <a:rPr lang="en-US" sz="1800" b="1" i="1" kern="0" dirty="0">
                <a:solidFill>
                  <a:srgbClr val="0070C0"/>
                </a:solidFill>
                <a:latin typeface="Arial" panose="020B0604020202020204" pitchFamily="34" charset="0"/>
                <a:cs typeface="Arial" panose="020B0604020202020204" pitchFamily="34" charset="0"/>
              </a:rPr>
              <a:t>Appendix A – Additional Bible Verses </a:t>
            </a:r>
          </a:p>
        </p:txBody>
      </p:sp>
    </p:spTree>
    <p:extLst>
      <p:ext uri="{BB962C8B-B14F-4D97-AF65-F5344CB8AC3E}">
        <p14:creationId xmlns:p14="http://schemas.microsoft.com/office/powerpoint/2010/main" val="3191208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D6C9D49-ECAE-4D8F-A339-886BE60BE562}"/>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4</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576FD42C-4A4B-52AE-A492-CEF3AE5369A0}"/>
              </a:ext>
            </a:extLst>
          </p:cNvPr>
          <p:cNvSpPr/>
          <p:nvPr/>
        </p:nvSpPr>
        <p:spPr>
          <a:xfrm>
            <a:off x="230074" y="854146"/>
            <a:ext cx="8712198" cy="3016106"/>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E2F33D5-B2B8-482E-E157-11283E052B78}"/>
              </a:ext>
            </a:extLst>
          </p:cNvPr>
          <p:cNvSpPr txBox="1"/>
          <p:nvPr/>
        </p:nvSpPr>
        <p:spPr>
          <a:xfrm>
            <a:off x="329608" y="880884"/>
            <a:ext cx="8506047" cy="2862322"/>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chemeClr val="accent1">
                    <a:lumMod val="75000"/>
                  </a:schemeClr>
                </a:solidFill>
                <a:latin typeface="Arial" panose="020B0604020202020204" pitchFamily="34" charset="0"/>
                <a:cs typeface="Arial" panose="020B0604020202020204" pitchFamily="34" charset="0"/>
              </a:rPr>
              <a:t>Refresher</a:t>
            </a:r>
            <a:r>
              <a:rPr lang="en-US" sz="2000" b="1" kern="0" dirty="0">
                <a:solidFill>
                  <a:srgbClr val="5A5A5A"/>
                </a:solidFill>
                <a:latin typeface="Arial" panose="020B0604020202020204" pitchFamily="34" charset="0"/>
                <a:cs typeface="Arial" panose="020B0604020202020204" pitchFamily="34" charset="0"/>
              </a:rPr>
              <a:t>: Keeping perspective as we study the Bible</a:t>
            </a:r>
            <a:r>
              <a:rPr lang="en-US" sz="2000" kern="0" dirty="0">
                <a:solidFill>
                  <a:srgbClr val="5A5A5A"/>
                </a:solidFill>
                <a:latin typeface="Arial" panose="020B0604020202020204" pitchFamily="34" charset="0"/>
                <a:cs typeface="Arial" panose="020B0604020202020204" pitchFamily="34" charset="0"/>
              </a:rPr>
              <a:t>: </a:t>
            </a:r>
            <a:r>
              <a:rPr lang="en-US" sz="1400" kern="0" dirty="0">
                <a:solidFill>
                  <a:srgbClr val="5A5A5A"/>
                </a:solidFill>
                <a:latin typeface="Arial" panose="020B0604020202020204" pitchFamily="34" charset="0"/>
                <a:cs typeface="Arial" panose="020B0604020202020204" pitchFamily="34" charset="0"/>
              </a:rPr>
              <a:t> </a:t>
            </a:r>
          </a:p>
          <a:p>
            <a:pPr marL="800100" lvl="1" indent="-342900">
              <a:spcBef>
                <a:spcPts val="400"/>
              </a:spcBef>
              <a:spcAft>
                <a:spcPts val="400"/>
              </a:spcAft>
              <a:buFont typeface="Arial" panose="020B0604020202020204" pitchFamily="34" charset="0"/>
              <a:buChar char="•"/>
            </a:pPr>
            <a:r>
              <a:rPr lang="en-US" sz="2000" u="sng" dirty="0">
                <a:effectLst/>
                <a:ea typeface="Times New Roman" panose="02020603050405020304" pitchFamily="18" charset="0"/>
                <a:cs typeface="Calibri" panose="020F0502020204030204" pitchFamily="34" charset="0"/>
              </a:rPr>
              <a:t>The Bible was not written to us, but it was written for us.</a:t>
            </a:r>
          </a:p>
          <a:p>
            <a:pPr marL="800100" lvl="1" indent="-342900">
              <a:spcBef>
                <a:spcPts val="400"/>
              </a:spcBef>
              <a:spcAft>
                <a:spcPts val="400"/>
              </a:spcAft>
              <a:buFont typeface="Arial" panose="020B0604020202020204" pitchFamily="34" charset="0"/>
              <a:buChar char="•"/>
            </a:pPr>
            <a:r>
              <a:rPr lang="en-US" sz="2000" dirty="0">
                <a:ea typeface="Times New Roman" panose="02020603050405020304" pitchFamily="18" charset="0"/>
                <a:cs typeface="Calibri" panose="020F0502020204030204" pitchFamily="34" charset="0"/>
              </a:rPr>
              <a:t>I</a:t>
            </a:r>
            <a:r>
              <a:rPr lang="en-US" sz="2000" dirty="0">
                <a:effectLst/>
                <a:ea typeface="Times New Roman" panose="02020603050405020304" pitchFamily="18" charset="0"/>
                <a:cs typeface="Calibri" panose="020F0502020204030204" pitchFamily="34" charset="0"/>
              </a:rPr>
              <a:t>t was written: (1) by prophets and scholars, mostly if not all Jewish, to a mostly Jewish audience in a very Eastern Culture; and (2) over 2,000 years ago to people who had a different lifestyle and different set of circumstances than we do now. </a:t>
            </a:r>
          </a:p>
          <a:p>
            <a:pPr marL="800100" lvl="1" indent="-342900">
              <a:spcBef>
                <a:spcPts val="400"/>
              </a:spcBef>
              <a:spcAft>
                <a:spcPts val="400"/>
              </a:spcAft>
              <a:buFont typeface="Arial" panose="020B0604020202020204" pitchFamily="34" charset="0"/>
              <a:buChar char="•"/>
            </a:pPr>
            <a:r>
              <a:rPr lang="en-US" sz="2000" dirty="0">
                <a:effectLst/>
                <a:ea typeface="Times New Roman" panose="02020603050405020304" pitchFamily="18" charset="0"/>
                <a:cs typeface="Calibri" panose="020F0502020204030204" pitchFamily="34" charset="0"/>
              </a:rPr>
              <a:t>That does not mean we cannot learn what God (who is the same today, yesterday and tomorrow), is wanting to teach us.</a:t>
            </a:r>
            <a:endParaRPr lang="en-US" sz="2000" dirty="0">
              <a:effectLst/>
              <a:ea typeface="Times New Roman" panose="02020603050405020304" pitchFamily="18" charset="0"/>
              <a:cs typeface="Times New Roman" panose="02020603050405020304" pitchFamily="18" charset="0"/>
            </a:endParaRPr>
          </a:p>
        </p:txBody>
      </p:sp>
      <p:sp>
        <p:nvSpPr>
          <p:cNvPr id="2" name="Title 3">
            <a:extLst>
              <a:ext uri="{FF2B5EF4-FFF2-40B4-BE49-F238E27FC236}">
                <a16:creationId xmlns:a16="http://schemas.microsoft.com/office/drawing/2014/main" id="{31622B58-963A-E626-D03F-9D0E219B37B7}"/>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Rectangle 2">
            <a:extLst>
              <a:ext uri="{FF2B5EF4-FFF2-40B4-BE49-F238E27FC236}">
                <a16:creationId xmlns:a16="http://schemas.microsoft.com/office/drawing/2014/main" id="{576FD42C-4A4B-52AE-A492-CEF3AE5369A0}"/>
              </a:ext>
            </a:extLst>
          </p:cNvPr>
          <p:cNvSpPr/>
          <p:nvPr/>
        </p:nvSpPr>
        <p:spPr>
          <a:xfrm>
            <a:off x="230074" y="3969494"/>
            <a:ext cx="8712198" cy="2337305"/>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E2F33D5-B2B8-482E-E157-11283E052B78}"/>
              </a:ext>
            </a:extLst>
          </p:cNvPr>
          <p:cNvSpPr txBox="1"/>
          <p:nvPr/>
        </p:nvSpPr>
        <p:spPr>
          <a:xfrm>
            <a:off x="329608" y="4060031"/>
            <a:ext cx="8506047" cy="2246769"/>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chemeClr val="accent1">
                    <a:lumMod val="75000"/>
                  </a:schemeClr>
                </a:solidFill>
                <a:latin typeface="Arial" panose="020B0604020202020204" pitchFamily="34" charset="0"/>
                <a:cs typeface="Arial" panose="020B0604020202020204" pitchFamily="34" charset="0"/>
              </a:rPr>
              <a:t>Refresher</a:t>
            </a:r>
            <a:r>
              <a:rPr lang="en-US" sz="2000" b="1" kern="0" dirty="0">
                <a:solidFill>
                  <a:srgbClr val="5A5A5A"/>
                </a:solidFill>
                <a:latin typeface="Arial" panose="020B0604020202020204" pitchFamily="34" charset="0"/>
                <a:cs typeface="Arial" panose="020B0604020202020204" pitchFamily="34" charset="0"/>
              </a:rPr>
              <a:t>: Hermeneutics – Definition &amp; Purpose</a:t>
            </a:r>
            <a:r>
              <a:rPr lang="en-US" sz="2000" kern="0" dirty="0">
                <a:solidFill>
                  <a:srgbClr val="5A5A5A"/>
                </a:solidFill>
                <a:latin typeface="Arial" panose="020B0604020202020204" pitchFamily="34" charset="0"/>
                <a:cs typeface="Arial" panose="020B0604020202020204" pitchFamily="34" charset="0"/>
              </a:rPr>
              <a:t>: </a:t>
            </a:r>
          </a:p>
          <a:p>
            <a:pPr marL="800100" lvl="1" indent="-342900">
              <a:spcBef>
                <a:spcPts val="400"/>
              </a:spcBef>
              <a:spcAft>
                <a:spcPts val="400"/>
              </a:spcAft>
              <a:buFont typeface="Arial" panose="020B0604020202020204" pitchFamily="34" charset="0"/>
              <a:buChar char="•"/>
            </a:pPr>
            <a:r>
              <a:rPr lang="en-US" sz="2000" kern="0" dirty="0">
                <a:solidFill>
                  <a:srgbClr val="5A5A5A"/>
                </a:solidFill>
                <a:latin typeface="Arial" panose="020B0604020202020204" pitchFamily="34" charset="0"/>
                <a:cs typeface="Arial" panose="020B0604020202020204" pitchFamily="34" charset="0"/>
              </a:rPr>
              <a:t>Comes from the Greek root meaning “interpreter” or “interpret”.</a:t>
            </a:r>
          </a:p>
          <a:p>
            <a:pPr marL="800100" lvl="1" indent="-342900">
              <a:spcBef>
                <a:spcPts val="400"/>
              </a:spcBef>
              <a:spcAft>
                <a:spcPts val="400"/>
              </a:spcAft>
              <a:buFont typeface="Arial" panose="020B0604020202020204" pitchFamily="34" charset="0"/>
              <a:buChar char="•"/>
            </a:pPr>
            <a:r>
              <a:rPr lang="en-US" sz="2000" kern="0" dirty="0">
                <a:solidFill>
                  <a:srgbClr val="5A5A5A"/>
                </a:solidFill>
                <a:latin typeface="Arial" panose="020B0604020202020204" pitchFamily="34" charset="0"/>
                <a:cs typeface="Arial" panose="020B0604020202020204" pitchFamily="34" charset="0"/>
              </a:rPr>
              <a:t>Its often the lens we see things from to make our interpretations.</a:t>
            </a:r>
          </a:p>
          <a:p>
            <a:pPr marL="800100" lvl="1" indent="-342900">
              <a:spcBef>
                <a:spcPts val="400"/>
              </a:spcBef>
              <a:spcAft>
                <a:spcPts val="400"/>
              </a:spcAft>
              <a:buFont typeface="Arial" panose="020B0604020202020204" pitchFamily="34" charset="0"/>
              <a:buChar char="•"/>
            </a:pPr>
            <a:r>
              <a:rPr lang="en-US" sz="2000" kern="0" dirty="0">
                <a:solidFill>
                  <a:srgbClr val="0070C0"/>
                </a:solidFill>
                <a:latin typeface="Arial" panose="020B0604020202020204" pitchFamily="34" charset="0"/>
                <a:cs typeface="Arial" panose="020B0604020202020204" pitchFamily="34" charset="0"/>
              </a:rPr>
              <a:t>The purpose of hermeneutics is to discover what God wants us to learn and take away from the scriptures – to discover the truths and values expressed in the Bible.</a:t>
            </a:r>
          </a:p>
        </p:txBody>
      </p:sp>
    </p:spTree>
    <p:extLst>
      <p:ext uri="{BB962C8B-B14F-4D97-AF65-F5344CB8AC3E}">
        <p14:creationId xmlns:p14="http://schemas.microsoft.com/office/powerpoint/2010/main" val="85359003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9077BF-7289-890D-4A6F-2398FC605A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CCB529-4B8B-2D74-EB54-820A1E68AE9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40</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71D2DA67-A93D-09E2-6317-57F1DF940573}"/>
              </a:ext>
            </a:extLst>
          </p:cNvPr>
          <p:cNvSpPr/>
          <p:nvPr/>
        </p:nvSpPr>
        <p:spPr>
          <a:xfrm>
            <a:off x="230074" y="1055801"/>
            <a:ext cx="8712198" cy="51250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1322EB-BF7C-B0F7-F07D-ED728A74EF89}"/>
              </a:ext>
            </a:extLst>
          </p:cNvPr>
          <p:cNvSpPr txBox="1"/>
          <p:nvPr/>
        </p:nvSpPr>
        <p:spPr>
          <a:xfrm>
            <a:off x="329608" y="1146041"/>
            <a:ext cx="8506047" cy="5206554"/>
          </a:xfrm>
          <a:prstGeom prst="rect">
            <a:avLst/>
          </a:prstGeom>
          <a:noFill/>
        </p:spPr>
        <p:txBody>
          <a:bodyPr wrap="square">
            <a:spAutoFit/>
          </a:bodyPr>
          <a:lstStyle/>
          <a:p>
            <a:pPr marR="0" lvl="0">
              <a:spcBef>
                <a:spcPts val="0"/>
              </a:spcBef>
              <a:spcAft>
                <a:spcPts val="0"/>
              </a:spcAft>
            </a:pPr>
            <a:r>
              <a:rPr lang="en-US" sz="1600" b="1" u="sng" dirty="0">
                <a:effectLst/>
                <a:ea typeface="Times New Roman" panose="02020603050405020304" pitchFamily="18" charset="0"/>
                <a:cs typeface="Times New Roman" panose="02020603050405020304" pitchFamily="18" charset="0"/>
              </a:rPr>
              <a:t>Further Relevant Bible Verses for Consideration – Posted in the Bulletin </a:t>
            </a:r>
            <a:endParaRPr lang="en-US" sz="1600" dirty="0">
              <a:effectLst/>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600" b="1" dirty="0">
                <a:effectLst/>
                <a:ea typeface="Times New Roman" panose="02020603050405020304" pitchFamily="18"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Genesis 1 </a:t>
            </a:r>
            <a:r>
              <a:rPr lang="en-US" sz="1600" dirty="0">
                <a:solidFill>
                  <a:srgbClr val="000000"/>
                </a:solidFill>
                <a:effectLst/>
                <a:ea typeface="Times New Roman" panose="02020603050405020304" pitchFamily="18" charset="0"/>
              </a:rPr>
              <a:t>(including 1:26-28 – where God created humankind in His image, both male and female; outlining their shared identity as image bearers of God and their shared vocation to multiply and have authority over the earth)</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Genesis 2 </a:t>
            </a:r>
            <a:r>
              <a:rPr lang="en-US" sz="1600" dirty="0">
                <a:solidFill>
                  <a:srgbClr val="000000"/>
                </a:solidFill>
                <a:effectLst/>
                <a:ea typeface="Times New Roman" panose="02020603050405020304" pitchFamily="18" charset="0"/>
              </a:rPr>
              <a:t>(including verse 2:18, stating that woman was created to be an EZER [helper, partner, co-ruler] with man).</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Genesis 3 </a:t>
            </a:r>
            <a:r>
              <a:rPr lang="en-US" sz="1600" dirty="0">
                <a:solidFill>
                  <a:srgbClr val="000000"/>
                </a:solidFill>
                <a:effectLst/>
                <a:ea typeface="Times New Roman" panose="02020603050405020304" pitchFamily="18" charset="0"/>
              </a:rPr>
              <a:t>(including the account of how both Adam and Eve disobeyed God, ate the forbidden fruit, were expelled from Eden, and suffered negative consequences in their relationship with God and each other, along with the serpent who deceived them).</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Exodus 15: 20-21, Numbers 12: 1-5, Micah 6: 1-8 </a:t>
            </a:r>
            <a:r>
              <a:rPr lang="en-US" sz="1600" dirty="0">
                <a:solidFill>
                  <a:srgbClr val="000000"/>
                </a:solidFill>
                <a:effectLst/>
                <a:ea typeface="Times New Roman" panose="02020603050405020304" pitchFamily="18" charset="0"/>
              </a:rPr>
              <a:t>(role of Miriam)</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Judges 4:5</a:t>
            </a:r>
            <a:r>
              <a:rPr lang="en-US" sz="1600" dirty="0">
                <a:solidFill>
                  <a:srgbClr val="000000"/>
                </a:solidFill>
                <a:effectLst/>
                <a:ea typeface="Times New Roman" panose="02020603050405020304" pitchFamily="18" charset="0"/>
              </a:rPr>
              <a:t> (role of Deborah) </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2 Samuel 14: 1-20; 20: 14-22</a:t>
            </a:r>
            <a:r>
              <a:rPr lang="en-US" sz="1600" dirty="0">
                <a:solidFill>
                  <a:srgbClr val="000000"/>
                </a:solidFill>
                <a:effectLst/>
                <a:ea typeface="Times New Roman" panose="02020603050405020304" pitchFamily="18" charset="0"/>
              </a:rPr>
              <a:t> (noting the role of women as sages in Israel)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2 Kings 22: 14-20; 2 Chronicles 34: 19-28 </a:t>
            </a:r>
            <a:r>
              <a:rPr lang="en-US" sz="1600" dirty="0">
                <a:solidFill>
                  <a:srgbClr val="000000"/>
                </a:solidFill>
                <a:effectLst/>
                <a:ea typeface="Times New Roman" panose="02020603050405020304" pitchFamily="18" charset="0"/>
              </a:rPr>
              <a:t>(role of Huldah)</a:t>
            </a: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Nehemiah 7: 67; 2 Samuel 19:35; Ezra 2:65’ 2 Chronicles 35:25</a:t>
            </a:r>
            <a:r>
              <a:rPr lang="en-US" sz="1600" dirty="0">
                <a:solidFill>
                  <a:srgbClr val="000000"/>
                </a:solidFill>
                <a:effectLst/>
                <a:ea typeface="Times New Roman" panose="02020603050405020304" pitchFamily="18" charset="0"/>
              </a:rPr>
              <a:t> (noting the role of women as Levitical singers during worship) </a:t>
            </a:r>
            <a:endParaRPr lang="en-US" sz="1600" dirty="0">
              <a:effectLst/>
              <a:ea typeface="Times New Roman" panose="02020603050405020304" pitchFamily="18" charset="0"/>
              <a:cs typeface="Times New Roman" panose="02020603050405020304" pitchFamily="18" charset="0"/>
            </a:endParaRPr>
          </a:p>
          <a:p>
            <a:pPr marL="800100" lvl="1" indent="-342900">
              <a:spcBef>
                <a:spcPts val="600"/>
              </a:spcBef>
              <a:spcAft>
                <a:spcPts val="600"/>
              </a:spcAft>
              <a:buFont typeface="Courier New" panose="02070309020205020404" pitchFamily="49" charset="0"/>
              <a:buChar char="o"/>
            </a:pPr>
            <a:endParaRPr lang="en-US" dirty="0">
              <a:effectLst/>
              <a:ea typeface="Times New Roman" panose="02020603050405020304" pitchFamily="18" charset="0"/>
              <a:cs typeface="Times New Roman" panose="02020603050405020304" pitchFamily="18" charset="0"/>
            </a:endParaRPr>
          </a:p>
        </p:txBody>
      </p:sp>
      <p:sp>
        <p:nvSpPr>
          <p:cNvPr id="2" name="Title 3">
            <a:extLst>
              <a:ext uri="{FF2B5EF4-FFF2-40B4-BE49-F238E27FC236}">
                <a16:creationId xmlns:a16="http://schemas.microsoft.com/office/drawing/2014/main" id="{88CC95EE-5C95-F5CF-FBF8-EAE8ED0EC74F}"/>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 </a:t>
            </a:r>
          </a:p>
          <a:p>
            <a:pPr algn="ctr">
              <a:spcAft>
                <a:spcPts val="200"/>
              </a:spcAft>
            </a:pPr>
            <a:r>
              <a:rPr lang="en-US" sz="1800" b="1" i="1" kern="0" dirty="0">
                <a:solidFill>
                  <a:srgbClr val="0070C0"/>
                </a:solidFill>
                <a:latin typeface="Arial" panose="020B0604020202020204" pitchFamily="34" charset="0"/>
                <a:cs typeface="Arial" panose="020B0604020202020204" pitchFamily="34" charset="0"/>
              </a:rPr>
              <a:t>Appendix A – Additional Bible Verses </a:t>
            </a:r>
          </a:p>
        </p:txBody>
      </p:sp>
    </p:spTree>
    <p:extLst>
      <p:ext uri="{BB962C8B-B14F-4D97-AF65-F5344CB8AC3E}">
        <p14:creationId xmlns:p14="http://schemas.microsoft.com/office/powerpoint/2010/main" val="335453636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9077BF-7289-890D-4A6F-2398FC605A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CCB529-4B8B-2D74-EB54-820A1E68AE9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41</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71D2DA67-A93D-09E2-6317-57F1DF940573}"/>
              </a:ext>
            </a:extLst>
          </p:cNvPr>
          <p:cNvSpPr/>
          <p:nvPr/>
        </p:nvSpPr>
        <p:spPr>
          <a:xfrm>
            <a:off x="230074" y="1055801"/>
            <a:ext cx="8712198" cy="51250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1322EB-BF7C-B0F7-F07D-ED728A74EF89}"/>
              </a:ext>
            </a:extLst>
          </p:cNvPr>
          <p:cNvSpPr txBox="1"/>
          <p:nvPr/>
        </p:nvSpPr>
        <p:spPr>
          <a:xfrm>
            <a:off x="329608" y="1146041"/>
            <a:ext cx="8506047" cy="4960332"/>
          </a:xfrm>
          <a:prstGeom prst="rect">
            <a:avLst/>
          </a:prstGeom>
          <a:noFill/>
        </p:spPr>
        <p:txBody>
          <a:bodyPr wrap="square">
            <a:spAutoFit/>
          </a:bodyPr>
          <a:lstStyle/>
          <a:p>
            <a:pPr marR="0" lvl="0">
              <a:spcBef>
                <a:spcPts val="0"/>
              </a:spcBef>
              <a:spcAft>
                <a:spcPts val="0"/>
              </a:spcAft>
            </a:pPr>
            <a:r>
              <a:rPr lang="en-US" sz="1600" b="1" u="sng" dirty="0">
                <a:effectLst/>
                <a:ea typeface="Times New Roman" panose="02020603050405020304" pitchFamily="18" charset="0"/>
                <a:cs typeface="Times New Roman" panose="02020603050405020304" pitchFamily="18" charset="0"/>
              </a:rPr>
              <a:t>Further Relevant Bible Verses for Consideration – Posted in the Bulletin </a:t>
            </a:r>
            <a:endParaRPr lang="en-US" sz="1600" dirty="0">
              <a:effectLst/>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600" b="1" dirty="0">
                <a:effectLst/>
                <a:ea typeface="Times New Roman" panose="02020603050405020304" pitchFamily="18"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Esther 9:29-31</a:t>
            </a:r>
            <a:r>
              <a:rPr lang="en-US" sz="1600" dirty="0">
                <a:solidFill>
                  <a:srgbClr val="000000"/>
                </a:solidFill>
                <a:effectLst/>
                <a:ea typeface="Times New Roman" panose="02020603050405020304" pitchFamily="18" charset="0"/>
              </a:rPr>
              <a:t> (the role of Queen Esther)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Psalm 68</a:t>
            </a:r>
            <a:r>
              <a:rPr lang="en-US" sz="1600" dirty="0">
                <a:solidFill>
                  <a:srgbClr val="000000"/>
                </a:solidFill>
                <a:effectLst/>
                <a:ea typeface="Times New Roman" panose="02020603050405020304" pitchFamily="18" charset="0"/>
              </a:rPr>
              <a:t> (noting the role of women as heralds)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Joel 2:28 </a:t>
            </a:r>
            <a:r>
              <a:rPr lang="en-US" sz="1600" dirty="0">
                <a:solidFill>
                  <a:srgbClr val="000000"/>
                </a:solidFill>
                <a:effectLst/>
                <a:ea typeface="Times New Roman" panose="02020603050405020304" pitchFamily="18" charset="0"/>
              </a:rPr>
              <a:t>(including Joel’s prophesy about the future restoration of Israel when God said “I will pour out my spirit on all people. Your sons and your daughters will prophesy, your old men will dream dreams.”)</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Luke 1: 48; 52-54 </a:t>
            </a:r>
            <a:r>
              <a:rPr lang="en-US" sz="1600" dirty="0">
                <a:solidFill>
                  <a:srgbClr val="000000"/>
                </a:solidFill>
                <a:effectLst/>
                <a:ea typeface="Times New Roman" panose="02020603050405020304" pitchFamily="18" charset="0"/>
              </a:rPr>
              <a:t>(the blessing and role of Mary as the mother of Jesus)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Luke 2: 25-32 </a:t>
            </a:r>
            <a:r>
              <a:rPr lang="en-US" sz="1600" dirty="0">
                <a:solidFill>
                  <a:srgbClr val="000000"/>
                </a:solidFill>
                <a:effectLst/>
                <a:ea typeface="Times New Roman" panose="02020603050405020304" pitchFamily="18" charset="0"/>
              </a:rPr>
              <a:t>(noting the prophet Anna - heralding the good news of the Messiah’s arrival in Jerusalem)</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Luke 7: 36-48 </a:t>
            </a:r>
            <a:r>
              <a:rPr lang="en-US" sz="1600" dirty="0">
                <a:solidFill>
                  <a:srgbClr val="000000"/>
                </a:solidFill>
                <a:effectLst/>
                <a:ea typeface="Times New Roman" panose="02020603050405020304" pitchFamily="18" charset="0"/>
              </a:rPr>
              <a:t>(Jesus &amp; woman who anoints him)</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Luke 8: 1-3, 10: 38-42 </a:t>
            </a:r>
            <a:r>
              <a:rPr lang="en-US" sz="1600" dirty="0">
                <a:solidFill>
                  <a:srgbClr val="000000"/>
                </a:solidFill>
                <a:effectLst/>
                <a:ea typeface="Times New Roman" panose="02020603050405020304" pitchFamily="18" charset="0"/>
              </a:rPr>
              <a:t>(noting multiple women who were called as disciples and supporters of Jesus and his ministry, including Mary Magdalene, Joanna, Susanna, the sisters Mary and Martha, and many others)</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Luke 13:13 </a:t>
            </a:r>
            <a:r>
              <a:rPr lang="en-US" sz="1600" dirty="0">
                <a:solidFill>
                  <a:srgbClr val="000000"/>
                </a:solidFill>
                <a:effectLst/>
                <a:ea typeface="Times New Roman" panose="02020603050405020304" pitchFamily="18" charset="0"/>
              </a:rPr>
              <a:t>(Jesus &amp; a crippled woman)</a:t>
            </a:r>
            <a:endParaRPr lang="en-US" sz="1600" dirty="0">
              <a:effectLst/>
              <a:ea typeface="Times New Roman" panose="02020603050405020304" pitchFamily="18" charset="0"/>
            </a:endParaRPr>
          </a:p>
          <a:p>
            <a:pPr marL="800100" lvl="1" indent="-342900">
              <a:spcBef>
                <a:spcPts val="600"/>
              </a:spcBef>
              <a:spcAft>
                <a:spcPts val="600"/>
              </a:spcAft>
              <a:buFont typeface="Courier New" panose="02070309020205020404" pitchFamily="49" charset="0"/>
              <a:buChar char="o"/>
            </a:pPr>
            <a:endParaRPr lang="en-US" dirty="0">
              <a:effectLst/>
              <a:ea typeface="Times New Roman" panose="02020603050405020304" pitchFamily="18" charset="0"/>
              <a:cs typeface="Times New Roman" panose="02020603050405020304" pitchFamily="18" charset="0"/>
            </a:endParaRPr>
          </a:p>
        </p:txBody>
      </p:sp>
      <p:sp>
        <p:nvSpPr>
          <p:cNvPr id="2" name="Title 3">
            <a:extLst>
              <a:ext uri="{FF2B5EF4-FFF2-40B4-BE49-F238E27FC236}">
                <a16:creationId xmlns:a16="http://schemas.microsoft.com/office/drawing/2014/main" id="{88CC95EE-5C95-F5CF-FBF8-EAE8ED0EC74F}"/>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 </a:t>
            </a:r>
          </a:p>
          <a:p>
            <a:pPr algn="ctr">
              <a:spcAft>
                <a:spcPts val="200"/>
              </a:spcAft>
            </a:pPr>
            <a:r>
              <a:rPr lang="en-US" sz="1800" b="1" i="1" kern="0" dirty="0">
                <a:solidFill>
                  <a:srgbClr val="0070C0"/>
                </a:solidFill>
                <a:latin typeface="Arial" panose="020B0604020202020204" pitchFamily="34" charset="0"/>
                <a:cs typeface="Arial" panose="020B0604020202020204" pitchFamily="34" charset="0"/>
              </a:rPr>
              <a:t>Appendix A – Additional Bible Verses </a:t>
            </a:r>
          </a:p>
        </p:txBody>
      </p:sp>
    </p:spTree>
    <p:extLst>
      <p:ext uri="{BB962C8B-B14F-4D97-AF65-F5344CB8AC3E}">
        <p14:creationId xmlns:p14="http://schemas.microsoft.com/office/powerpoint/2010/main" val="387124529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9077BF-7289-890D-4A6F-2398FC605A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CCB529-4B8B-2D74-EB54-820A1E68AE9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42</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71D2DA67-A93D-09E2-6317-57F1DF940573}"/>
              </a:ext>
            </a:extLst>
          </p:cNvPr>
          <p:cNvSpPr/>
          <p:nvPr/>
        </p:nvSpPr>
        <p:spPr>
          <a:xfrm>
            <a:off x="230074" y="1055801"/>
            <a:ext cx="8712198" cy="51250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1322EB-BF7C-B0F7-F07D-ED728A74EF89}"/>
              </a:ext>
            </a:extLst>
          </p:cNvPr>
          <p:cNvSpPr txBox="1"/>
          <p:nvPr/>
        </p:nvSpPr>
        <p:spPr>
          <a:xfrm>
            <a:off x="329608" y="1146041"/>
            <a:ext cx="8506047" cy="4760278"/>
          </a:xfrm>
          <a:prstGeom prst="rect">
            <a:avLst/>
          </a:prstGeom>
          <a:noFill/>
        </p:spPr>
        <p:txBody>
          <a:bodyPr wrap="square">
            <a:spAutoFit/>
          </a:bodyPr>
          <a:lstStyle/>
          <a:p>
            <a:pPr marR="0" lvl="0">
              <a:spcBef>
                <a:spcPts val="0"/>
              </a:spcBef>
              <a:spcAft>
                <a:spcPts val="0"/>
              </a:spcAft>
            </a:pPr>
            <a:r>
              <a:rPr lang="en-US" sz="1600" b="1" u="sng" dirty="0">
                <a:effectLst/>
                <a:ea typeface="Times New Roman" panose="02020603050405020304" pitchFamily="18" charset="0"/>
                <a:cs typeface="Times New Roman" panose="02020603050405020304" pitchFamily="18" charset="0"/>
              </a:rPr>
              <a:t>Further Relevant Bible Verses for Consideration – Posted in the Bulletin </a:t>
            </a:r>
            <a:endParaRPr lang="en-US" sz="1600" dirty="0">
              <a:effectLst/>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600" b="1" dirty="0">
                <a:effectLst/>
                <a:ea typeface="Times New Roman" panose="02020603050405020304" pitchFamily="18"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Matthew 21-28 </a:t>
            </a:r>
            <a:r>
              <a:rPr lang="en-US" sz="1600" dirty="0">
                <a:solidFill>
                  <a:srgbClr val="000000"/>
                </a:solidFill>
                <a:effectLst/>
                <a:ea typeface="Times New Roman" panose="02020603050405020304" pitchFamily="18" charset="0"/>
              </a:rPr>
              <a:t>(Jesus &amp; Canaanite woman)</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Mathew 27: 55 </a:t>
            </a:r>
            <a:r>
              <a:rPr lang="en-US" sz="1600" dirty="0">
                <a:solidFill>
                  <a:srgbClr val="000000"/>
                </a:solidFill>
                <a:effectLst/>
                <a:ea typeface="Times New Roman" panose="02020603050405020304" pitchFamily="18" charset="0"/>
              </a:rPr>
              <a:t>(noting multiple women as disciples of Jesus)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John 4 </a:t>
            </a:r>
            <a:r>
              <a:rPr lang="en-US" sz="1600" dirty="0">
                <a:solidFill>
                  <a:srgbClr val="000000"/>
                </a:solidFill>
                <a:effectLst/>
                <a:ea typeface="Times New Roman" panose="02020603050405020304" pitchFamily="18" charset="0"/>
              </a:rPr>
              <a:t>(Jesus &amp; Samaritan woman)</a:t>
            </a: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John 11: 21-27</a:t>
            </a:r>
            <a:r>
              <a:rPr lang="en-US" sz="1600" dirty="0">
                <a:solidFill>
                  <a:srgbClr val="000000"/>
                </a:solidFill>
                <a:effectLst/>
                <a:ea typeface="Times New Roman" panose="02020603050405020304" pitchFamily="18" charset="0"/>
              </a:rPr>
              <a:t> (Jesus and Martha &amp; Mary)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John 12: 1-7</a:t>
            </a:r>
            <a:r>
              <a:rPr lang="en-US" sz="1600" dirty="0">
                <a:solidFill>
                  <a:srgbClr val="000000"/>
                </a:solidFill>
                <a:effectLst/>
                <a:ea typeface="Times New Roman" panose="02020603050405020304" pitchFamily="18" charset="0"/>
              </a:rPr>
              <a:t> (Jesus accepting varying displays of women worshiping him)</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Luke 23: 55; Luke 24:1-9; Mathew 28: 7, 10; John 20: 17-18 </a:t>
            </a:r>
            <a:r>
              <a:rPr lang="en-US" sz="1600" dirty="0">
                <a:solidFill>
                  <a:srgbClr val="000000"/>
                </a:solidFill>
                <a:effectLst/>
                <a:ea typeface="Times New Roman" panose="02020603050405020304" pitchFamily="18" charset="0"/>
              </a:rPr>
              <a:t>(noting the role of women as witnesses at the crucifixion and first witnesses to the resurrection of Jesus)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Acts 2 </a:t>
            </a:r>
            <a:r>
              <a:rPr lang="en-US" sz="1600" dirty="0">
                <a:solidFill>
                  <a:srgbClr val="000000"/>
                </a:solidFill>
                <a:effectLst/>
                <a:ea typeface="Times New Roman" panose="02020603050405020304" pitchFamily="18" charset="0"/>
              </a:rPr>
              <a:t>(including 1-21; the Holy Spirit is poured out on both men and women at Pentecost and the apostles cite Joel’s prophesy of sons and daughters as prophets, etc.)</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Acts 9:36; Romans 16: 1-2</a:t>
            </a:r>
            <a:r>
              <a:rPr lang="en-US" sz="1600" dirty="0">
                <a:solidFill>
                  <a:srgbClr val="000000"/>
                </a:solidFill>
                <a:effectLst/>
                <a:ea typeface="Times New Roman" panose="02020603050405020304" pitchFamily="18" charset="0"/>
              </a:rPr>
              <a:t> (role of Phoebe as deacon and church leader)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Acts 18:26; Romans 16:13 </a:t>
            </a:r>
            <a:r>
              <a:rPr lang="en-US" sz="1600" dirty="0">
                <a:solidFill>
                  <a:srgbClr val="000000"/>
                </a:solidFill>
                <a:effectLst/>
                <a:ea typeface="Times New Roman" panose="02020603050405020304" pitchFamily="18" charset="0"/>
              </a:rPr>
              <a:t>(roles of Priscilla &amp; Aquilla to teach Apollos and others)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Acts 21:9</a:t>
            </a:r>
            <a:r>
              <a:rPr lang="en-US" sz="1600" dirty="0">
                <a:solidFill>
                  <a:srgbClr val="000000"/>
                </a:solidFill>
                <a:effectLst/>
                <a:ea typeface="Times New Roman" panose="02020603050405020304" pitchFamily="18" charset="0"/>
              </a:rPr>
              <a:t> (Phillip’s daughters prophesied) </a:t>
            </a:r>
            <a:endParaRPr lang="en-US" sz="1600" dirty="0">
              <a:effectLst/>
              <a:ea typeface="Times New Roman" panose="02020603050405020304" pitchFamily="18" charset="0"/>
            </a:endParaRPr>
          </a:p>
        </p:txBody>
      </p:sp>
      <p:sp>
        <p:nvSpPr>
          <p:cNvPr id="2" name="Title 3">
            <a:extLst>
              <a:ext uri="{FF2B5EF4-FFF2-40B4-BE49-F238E27FC236}">
                <a16:creationId xmlns:a16="http://schemas.microsoft.com/office/drawing/2014/main" id="{88CC95EE-5C95-F5CF-FBF8-EAE8ED0EC74F}"/>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 </a:t>
            </a:r>
          </a:p>
          <a:p>
            <a:pPr algn="ctr">
              <a:spcAft>
                <a:spcPts val="200"/>
              </a:spcAft>
            </a:pPr>
            <a:r>
              <a:rPr lang="en-US" sz="1800" b="1" i="1" kern="0" dirty="0">
                <a:solidFill>
                  <a:srgbClr val="0070C0"/>
                </a:solidFill>
                <a:latin typeface="Arial" panose="020B0604020202020204" pitchFamily="34" charset="0"/>
                <a:cs typeface="Arial" panose="020B0604020202020204" pitchFamily="34" charset="0"/>
              </a:rPr>
              <a:t>Appendix A – Additional Bible Verses </a:t>
            </a:r>
          </a:p>
        </p:txBody>
      </p:sp>
    </p:spTree>
    <p:extLst>
      <p:ext uri="{BB962C8B-B14F-4D97-AF65-F5344CB8AC3E}">
        <p14:creationId xmlns:p14="http://schemas.microsoft.com/office/powerpoint/2010/main" val="400128521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9077BF-7289-890D-4A6F-2398FC605A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CCB529-4B8B-2D74-EB54-820A1E68AE9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43</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71D2DA67-A93D-09E2-6317-57F1DF940573}"/>
              </a:ext>
            </a:extLst>
          </p:cNvPr>
          <p:cNvSpPr/>
          <p:nvPr/>
        </p:nvSpPr>
        <p:spPr>
          <a:xfrm>
            <a:off x="230074" y="1055801"/>
            <a:ext cx="8712198" cy="51250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1322EB-BF7C-B0F7-F07D-ED728A74EF89}"/>
              </a:ext>
            </a:extLst>
          </p:cNvPr>
          <p:cNvSpPr txBox="1"/>
          <p:nvPr/>
        </p:nvSpPr>
        <p:spPr>
          <a:xfrm>
            <a:off x="329608" y="1146041"/>
            <a:ext cx="8506047" cy="4842351"/>
          </a:xfrm>
          <a:prstGeom prst="rect">
            <a:avLst/>
          </a:prstGeom>
          <a:noFill/>
        </p:spPr>
        <p:txBody>
          <a:bodyPr wrap="square">
            <a:spAutoFit/>
          </a:bodyPr>
          <a:lstStyle/>
          <a:p>
            <a:pPr marR="0" lvl="0">
              <a:spcBef>
                <a:spcPts val="0"/>
              </a:spcBef>
              <a:spcAft>
                <a:spcPts val="0"/>
              </a:spcAft>
            </a:pPr>
            <a:r>
              <a:rPr lang="en-US" sz="1600" b="1" u="sng" dirty="0">
                <a:effectLst/>
                <a:ea typeface="Times New Roman" panose="02020603050405020304" pitchFamily="18" charset="0"/>
                <a:cs typeface="Times New Roman" panose="02020603050405020304" pitchFamily="18" charset="0"/>
              </a:rPr>
              <a:t>Further Relevant Bible Verses for Consideration – Posted in the Bulletin </a:t>
            </a:r>
            <a:endParaRPr lang="en-US" sz="1600" dirty="0">
              <a:effectLst/>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600" b="1" dirty="0">
                <a:effectLst/>
                <a:ea typeface="Times New Roman" panose="02020603050405020304" pitchFamily="18"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Romans 8: 16-17, 23 </a:t>
            </a:r>
            <a:r>
              <a:rPr lang="en-US" sz="1600" dirty="0">
                <a:solidFill>
                  <a:srgbClr val="000000"/>
                </a:solidFill>
                <a:effectLst/>
                <a:ea typeface="Times New Roman" panose="02020603050405020304" pitchFamily="18" charset="0"/>
              </a:rPr>
              <a:t>(We all share in our inheritance as new creatures in Christ. The gifts of the Holy Spirit are first fruits of this inheritance).</a:t>
            </a: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Romans 12: 4-8, 10, 16; Romans 13:8, Romans 14: 13, 19; Romans 15: 5, 7, 14; Romans 16:16 </a:t>
            </a:r>
            <a:r>
              <a:rPr lang="en-US" sz="1600" dirty="0">
                <a:solidFill>
                  <a:srgbClr val="000000"/>
                </a:solidFill>
                <a:effectLst/>
                <a:ea typeface="Times New Roman" panose="02020603050405020304" pitchFamily="18" charset="0"/>
              </a:rPr>
              <a:t>(multiple instances where the apostle Paul provides exhortation for the whole church to love, serve, and encourage </a:t>
            </a:r>
            <a:r>
              <a:rPr lang="en-US" sz="1600" u="sng" dirty="0">
                <a:solidFill>
                  <a:srgbClr val="000000"/>
                </a:solidFill>
                <a:effectLst/>
                <a:ea typeface="Times New Roman" panose="02020603050405020304" pitchFamily="18" charset="0"/>
              </a:rPr>
              <a:t>one another</a:t>
            </a:r>
            <a:r>
              <a:rPr lang="en-US" sz="1600" dirty="0">
                <a:solidFill>
                  <a:srgbClr val="000000"/>
                </a:solidFill>
                <a:effectLst/>
                <a:ea typeface="Times New Roman" panose="02020603050405020304" pitchFamily="18" charset="0"/>
              </a:rPr>
              <a:t> - without gender distinction)</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Romans 16: 7 </a:t>
            </a:r>
            <a:r>
              <a:rPr lang="en-US" sz="1600" dirty="0">
                <a:solidFill>
                  <a:srgbClr val="000000"/>
                </a:solidFill>
                <a:effectLst/>
                <a:ea typeface="Times New Roman" panose="02020603050405020304" pitchFamily="18" charset="0"/>
              </a:rPr>
              <a:t>(notes Junia as one who was counted as outstanding among the apostles)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1 Corinthians 11 </a:t>
            </a:r>
            <a:r>
              <a:rPr lang="en-US" sz="1600" dirty="0">
                <a:solidFill>
                  <a:srgbClr val="000000"/>
                </a:solidFill>
                <a:effectLst/>
                <a:ea typeface="Times New Roman" panose="02020603050405020304" pitchFamily="18" charset="0"/>
              </a:rPr>
              <a:t>(including 2-16; where men and women had prophesied in Corinth; however, Paul calls for orderly worship and commands silence of troublesome women in Corinth – and some interpret beyond)</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1 Corinthians 12 </a:t>
            </a:r>
            <a:r>
              <a:rPr lang="en-US" sz="1600" dirty="0">
                <a:solidFill>
                  <a:srgbClr val="000000"/>
                </a:solidFill>
                <a:effectLst/>
                <a:ea typeface="Times New Roman" panose="02020603050405020304" pitchFamily="18" charset="0"/>
              </a:rPr>
              <a:t>(including 7-11; reviewing the spiritual gifts given by the spirit to all followers of Jesus)</a:t>
            </a:r>
            <a:r>
              <a:rPr lang="en-US" sz="1600" b="1" dirty="0">
                <a:solidFill>
                  <a:srgbClr val="000000"/>
                </a:solidFill>
                <a:effectLst/>
                <a:ea typeface="Times New Roman" panose="02020603050405020304" pitchFamily="18" charset="0"/>
              </a:rPr>
              <a:t>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1 Corinthians 14 </a:t>
            </a:r>
            <a:r>
              <a:rPr lang="en-US" sz="1600" dirty="0">
                <a:solidFill>
                  <a:srgbClr val="000000"/>
                </a:solidFill>
                <a:effectLst/>
                <a:ea typeface="Times New Roman" panose="02020603050405020304" pitchFamily="18" charset="0"/>
              </a:rPr>
              <a:t>(including 33-35; where Paul again challenges disorder and disrespect by troublesome women, calling them to be quiet in worship – and some interpret for all women)  </a:t>
            </a:r>
            <a:endParaRPr lang="en-US" sz="1600" dirty="0">
              <a:effectLst/>
              <a:ea typeface="Times New Roman" panose="02020603050405020304" pitchFamily="18" charset="0"/>
            </a:endParaRPr>
          </a:p>
        </p:txBody>
      </p:sp>
      <p:sp>
        <p:nvSpPr>
          <p:cNvPr id="2" name="Title 3">
            <a:extLst>
              <a:ext uri="{FF2B5EF4-FFF2-40B4-BE49-F238E27FC236}">
                <a16:creationId xmlns:a16="http://schemas.microsoft.com/office/drawing/2014/main" id="{88CC95EE-5C95-F5CF-FBF8-EAE8ED0EC74F}"/>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 </a:t>
            </a:r>
          </a:p>
          <a:p>
            <a:pPr algn="ctr">
              <a:spcAft>
                <a:spcPts val="200"/>
              </a:spcAft>
            </a:pPr>
            <a:r>
              <a:rPr lang="en-US" sz="1800" b="1" i="1" kern="0" dirty="0">
                <a:solidFill>
                  <a:srgbClr val="0070C0"/>
                </a:solidFill>
                <a:latin typeface="Arial" panose="020B0604020202020204" pitchFamily="34" charset="0"/>
                <a:cs typeface="Arial" panose="020B0604020202020204" pitchFamily="34" charset="0"/>
              </a:rPr>
              <a:t>Appendix A – Additional Bible Verses </a:t>
            </a:r>
          </a:p>
        </p:txBody>
      </p:sp>
    </p:spTree>
    <p:extLst>
      <p:ext uri="{BB962C8B-B14F-4D97-AF65-F5344CB8AC3E}">
        <p14:creationId xmlns:p14="http://schemas.microsoft.com/office/powerpoint/2010/main" val="314064062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9077BF-7289-890D-4A6F-2398FC605A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CCB529-4B8B-2D74-EB54-820A1E68AE9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44</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71D2DA67-A93D-09E2-6317-57F1DF940573}"/>
              </a:ext>
            </a:extLst>
          </p:cNvPr>
          <p:cNvSpPr/>
          <p:nvPr/>
        </p:nvSpPr>
        <p:spPr>
          <a:xfrm>
            <a:off x="230074" y="1055801"/>
            <a:ext cx="8712198" cy="51250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1322EB-BF7C-B0F7-F07D-ED728A74EF89}"/>
              </a:ext>
            </a:extLst>
          </p:cNvPr>
          <p:cNvSpPr txBox="1"/>
          <p:nvPr/>
        </p:nvSpPr>
        <p:spPr>
          <a:xfrm>
            <a:off x="329608" y="1146041"/>
            <a:ext cx="8506047" cy="6048707"/>
          </a:xfrm>
          <a:prstGeom prst="rect">
            <a:avLst/>
          </a:prstGeom>
          <a:noFill/>
        </p:spPr>
        <p:txBody>
          <a:bodyPr wrap="square">
            <a:spAutoFit/>
          </a:bodyPr>
          <a:lstStyle/>
          <a:p>
            <a:pPr marR="0" lvl="0">
              <a:spcBef>
                <a:spcPts val="0"/>
              </a:spcBef>
              <a:spcAft>
                <a:spcPts val="0"/>
              </a:spcAft>
            </a:pPr>
            <a:r>
              <a:rPr lang="en-US" sz="1600" b="1" u="sng" dirty="0">
                <a:effectLst/>
                <a:ea typeface="Times New Roman" panose="02020603050405020304" pitchFamily="18" charset="0"/>
                <a:cs typeface="Times New Roman" panose="02020603050405020304" pitchFamily="18" charset="0"/>
              </a:rPr>
              <a:t>Further Relevant Bible Verses for Consideration – Posted in the Bulletin </a:t>
            </a:r>
            <a:endParaRPr lang="en-US" sz="1600" dirty="0">
              <a:effectLst/>
              <a:ea typeface="Times New Roman" panose="02020603050405020304" pitchFamily="18" charset="0"/>
              <a:cs typeface="Times New Roman" panose="02020603050405020304" pitchFamily="18" charset="0"/>
            </a:endParaRPr>
          </a:p>
          <a:p>
            <a:pPr marL="685800" marR="0">
              <a:spcBef>
                <a:spcPts val="0"/>
              </a:spcBef>
              <a:spcAft>
                <a:spcPts val="0"/>
              </a:spcAft>
            </a:pPr>
            <a:r>
              <a:rPr lang="en-US" sz="1600" b="1" dirty="0">
                <a:effectLst/>
                <a:ea typeface="Times New Roman" panose="02020603050405020304" pitchFamily="18"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Galatians 3: 26-29 </a:t>
            </a:r>
            <a:r>
              <a:rPr lang="en-US" sz="1600" dirty="0">
                <a:solidFill>
                  <a:srgbClr val="000000"/>
                </a:solidFill>
                <a:effectLst/>
                <a:ea typeface="Times New Roman" panose="02020603050405020304" pitchFamily="18" charset="0"/>
              </a:rPr>
              <a:t>(God has brought redemption to all humankind, male and female alike. As new creations in Christ there are not more class or gender distinctions, and all are to live in mutual love with God and each other)</a:t>
            </a:r>
            <a:endParaRPr lang="en-US" sz="1600" dirty="0">
              <a:effectLst/>
              <a:ea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Ephesians 5 </a:t>
            </a:r>
            <a:r>
              <a:rPr lang="en-US" sz="1600" dirty="0">
                <a:solidFill>
                  <a:srgbClr val="000000"/>
                </a:solidFill>
                <a:effectLst/>
                <a:ea typeface="Times New Roman" panose="02020603050405020304" pitchFamily="18" charset="0"/>
              </a:rPr>
              <a:t>(including 5:21-23;</a:t>
            </a:r>
            <a:r>
              <a:rPr lang="en-US" sz="1600" b="1" dirty="0">
                <a:solidFill>
                  <a:srgbClr val="000000"/>
                </a:solidFill>
                <a:effectLst/>
                <a:ea typeface="Times New Roman" panose="02020603050405020304" pitchFamily="18" charset="0"/>
              </a:rPr>
              <a:t> </a:t>
            </a:r>
            <a:r>
              <a:rPr lang="en-US" sz="1600" dirty="0">
                <a:solidFill>
                  <a:srgbClr val="000000"/>
                </a:solidFill>
                <a:effectLst/>
                <a:ea typeface="Times New Roman" panose="02020603050405020304" pitchFamily="18" charset="0"/>
              </a:rPr>
              <a:t>with calls for husbands and wives to have mutual submission to each other – but has been interpreted by some to promote male dominance in the relationship in all settings).</a:t>
            </a: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Philippians 4:2-3 </a:t>
            </a:r>
            <a:r>
              <a:rPr lang="en-US" sz="1600" dirty="0">
                <a:solidFill>
                  <a:srgbClr val="000000"/>
                </a:solidFill>
                <a:effectLst/>
                <a:ea typeface="Times New Roman" panose="02020603050405020304" pitchFamily="18" charset="0"/>
              </a:rPr>
              <a:t>(where Paul asks other believers to help Euodia and Syntyche, women who have labored side-by-side with him in the gospel) </a:t>
            </a: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1 Timothy </a:t>
            </a:r>
            <a:r>
              <a:rPr lang="en-US" sz="1600" dirty="0">
                <a:solidFill>
                  <a:srgbClr val="000000"/>
                </a:solidFill>
                <a:effectLst/>
                <a:ea typeface="Times New Roman" panose="02020603050405020304" pitchFamily="18" charset="0"/>
              </a:rPr>
              <a:t>(including 2: 8-15; including many difficult-to-interpret comments, but includes an apparent further proposed restriction for women to be silent in the worship assembly and to not allow a woman to teach or have authority over a man – which some interpret for all women and all situations)</a:t>
            </a:r>
            <a:endParaRPr lang="en-US" sz="1600" dirty="0">
              <a:effectLst/>
              <a:ea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r>
              <a:rPr lang="en-US" sz="1600" b="1" dirty="0">
                <a:solidFill>
                  <a:srgbClr val="000000"/>
                </a:solidFill>
                <a:effectLst/>
                <a:ea typeface="Times New Roman" panose="02020603050405020304" pitchFamily="18" charset="0"/>
              </a:rPr>
              <a:t>1 Peter </a:t>
            </a:r>
            <a:r>
              <a:rPr lang="en-US" sz="1600" dirty="0">
                <a:solidFill>
                  <a:srgbClr val="000000"/>
                </a:solidFill>
                <a:effectLst/>
                <a:ea typeface="Times New Roman" panose="02020603050405020304" pitchFamily="18" charset="0"/>
              </a:rPr>
              <a:t>(including 2:9-10; 4: 10-11 – with calls for mutual submission, and calls for believing wives to submit to unbelieving husbands - at least in some situations) </a:t>
            </a:r>
            <a:endParaRPr lang="en-US" sz="1600" dirty="0">
              <a:effectLst/>
              <a:ea typeface="Times New Roman" panose="02020603050405020304" pitchFamily="18" charset="0"/>
            </a:endParaRPr>
          </a:p>
          <a:p>
            <a:pPr marL="342900" marR="0" lvl="0" indent="-342900">
              <a:lnSpc>
                <a:spcPct val="107000"/>
              </a:lnSpc>
              <a:spcBef>
                <a:spcPts val="400"/>
              </a:spcBef>
              <a:spcAft>
                <a:spcPts val="400"/>
              </a:spcAft>
              <a:buFont typeface="Symbol" panose="05050102010706020507" pitchFamily="18" charset="2"/>
              <a:buChar char=""/>
            </a:pP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endParaRPr lang="en-US" sz="1600" dirty="0">
              <a:effectLst/>
              <a:ea typeface="Times New Roman" panose="02020603050405020304" pitchFamily="18" charset="0"/>
            </a:endParaRPr>
          </a:p>
          <a:p>
            <a:pPr marL="342900" marR="0" lvl="0" indent="-342900">
              <a:spcBef>
                <a:spcPts val="400"/>
              </a:spcBef>
              <a:spcAft>
                <a:spcPts val="400"/>
              </a:spcAft>
              <a:buFont typeface="Symbol" panose="05050102010706020507" pitchFamily="18" charset="2"/>
              <a:buChar char=""/>
            </a:pPr>
            <a:endParaRPr lang="en-US" sz="1600" dirty="0">
              <a:effectLst/>
              <a:ea typeface="Times New Roman" panose="02020603050405020304" pitchFamily="18" charset="0"/>
            </a:endParaRPr>
          </a:p>
          <a:p>
            <a:pPr marL="800100" lvl="1" indent="-342900">
              <a:spcBef>
                <a:spcPts val="600"/>
              </a:spcBef>
              <a:spcAft>
                <a:spcPts val="600"/>
              </a:spcAft>
              <a:buFont typeface="Courier New" panose="02070309020205020404" pitchFamily="49" charset="0"/>
              <a:buChar char="o"/>
            </a:pPr>
            <a:endParaRPr lang="en-US" dirty="0">
              <a:effectLst/>
              <a:ea typeface="Times New Roman" panose="02020603050405020304" pitchFamily="18" charset="0"/>
              <a:cs typeface="Times New Roman" panose="02020603050405020304" pitchFamily="18" charset="0"/>
            </a:endParaRPr>
          </a:p>
        </p:txBody>
      </p:sp>
      <p:sp>
        <p:nvSpPr>
          <p:cNvPr id="2" name="Title 3">
            <a:extLst>
              <a:ext uri="{FF2B5EF4-FFF2-40B4-BE49-F238E27FC236}">
                <a16:creationId xmlns:a16="http://schemas.microsoft.com/office/drawing/2014/main" id="{88CC95EE-5C95-F5CF-FBF8-EAE8ED0EC74F}"/>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 </a:t>
            </a:r>
          </a:p>
          <a:p>
            <a:pPr algn="ctr">
              <a:spcAft>
                <a:spcPts val="200"/>
              </a:spcAft>
            </a:pPr>
            <a:r>
              <a:rPr lang="en-US" sz="1800" b="1" i="1" kern="0" dirty="0">
                <a:solidFill>
                  <a:srgbClr val="0070C0"/>
                </a:solidFill>
                <a:latin typeface="Arial" panose="020B0604020202020204" pitchFamily="34" charset="0"/>
                <a:cs typeface="Arial" panose="020B0604020202020204" pitchFamily="34" charset="0"/>
              </a:rPr>
              <a:t>Appendix A – Additional Bible Verses </a:t>
            </a:r>
          </a:p>
        </p:txBody>
      </p:sp>
    </p:spTree>
    <p:extLst>
      <p:ext uri="{BB962C8B-B14F-4D97-AF65-F5344CB8AC3E}">
        <p14:creationId xmlns:p14="http://schemas.microsoft.com/office/powerpoint/2010/main" val="371961008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9077BF-7289-890D-4A6F-2398FC605A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CCB529-4B8B-2D74-EB54-820A1E68AE9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45</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71D2DA67-A93D-09E2-6317-57F1DF940573}"/>
              </a:ext>
            </a:extLst>
          </p:cNvPr>
          <p:cNvSpPr/>
          <p:nvPr/>
        </p:nvSpPr>
        <p:spPr>
          <a:xfrm>
            <a:off x="230074" y="1055801"/>
            <a:ext cx="8712198" cy="51250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1322EB-BF7C-B0F7-F07D-ED728A74EF89}"/>
              </a:ext>
            </a:extLst>
          </p:cNvPr>
          <p:cNvSpPr txBox="1"/>
          <p:nvPr/>
        </p:nvSpPr>
        <p:spPr>
          <a:xfrm>
            <a:off x="329608" y="1146041"/>
            <a:ext cx="8506047" cy="3893374"/>
          </a:xfrm>
          <a:prstGeom prst="rect">
            <a:avLst/>
          </a:prstGeom>
          <a:noFill/>
        </p:spPr>
        <p:txBody>
          <a:bodyPr wrap="square">
            <a:spAutoFit/>
          </a:bodyPr>
          <a:lstStyle/>
          <a:p>
            <a:pPr marL="342900" marR="0" lvl="0" indent="-342900">
              <a:spcBef>
                <a:spcPts val="0"/>
              </a:spcBef>
              <a:spcAft>
                <a:spcPts val="0"/>
              </a:spcAft>
              <a:buFont typeface="Wingdings" panose="05000000000000000000" pitchFamily="2" charset="2"/>
              <a:buChar char="§"/>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Books</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L="800100" lvl="1" indent="-342900">
              <a:spcBef>
                <a:spcPts val="600"/>
              </a:spcBef>
              <a:spcAft>
                <a:spcPts val="600"/>
              </a:spcAft>
              <a:buFont typeface="+mj-lt"/>
              <a:buAutoNum type="arabicPeriod"/>
            </a:pPr>
            <a:r>
              <a:rPr lang="en-US" sz="1600" dirty="0">
                <a:effectLst/>
                <a:ea typeface="Times New Roman" panose="02020603050405020304" pitchFamily="18" charset="0"/>
                <a:cs typeface="Times New Roman" panose="02020603050405020304" pitchFamily="18" charset="0"/>
              </a:rPr>
              <a:t>“Women Serving God: My Journey in Understanding Their Story in the Bible” (2020) by John Mark’s Hicks</a:t>
            </a:r>
          </a:p>
          <a:p>
            <a:pPr marL="800100" lvl="1" indent="-342900">
              <a:spcBef>
                <a:spcPts val="600"/>
              </a:spcBef>
              <a:spcAft>
                <a:spcPts val="600"/>
              </a:spcAft>
              <a:buFont typeface="+mj-lt"/>
              <a:buAutoNum type="arabicPeriod"/>
            </a:pPr>
            <a:r>
              <a:rPr lang="en-US" sz="1600" dirty="0">
                <a:effectLst/>
                <a:ea typeface="Times New Roman" panose="02020603050405020304" pitchFamily="18" charset="0"/>
                <a:cs typeface="Times New Roman" panose="02020603050405020304" pitchFamily="18" charset="0"/>
              </a:rPr>
              <a:t>“The View from Paul’s Window: Paul’s Teaching on Women” (2020) by Jeanie Shaw</a:t>
            </a:r>
          </a:p>
          <a:p>
            <a:pPr marL="800100" lvl="1" indent="-342900">
              <a:spcBef>
                <a:spcPts val="600"/>
              </a:spcBef>
              <a:spcAft>
                <a:spcPts val="600"/>
              </a:spcAft>
              <a:buFont typeface="+mj-lt"/>
              <a:buAutoNum type="arabicPeriod"/>
            </a:pPr>
            <a:r>
              <a:rPr lang="en-US" sz="1600" dirty="0">
                <a:effectLst/>
                <a:ea typeface="Times New Roman" panose="02020603050405020304" pitchFamily="18" charset="0"/>
                <a:cs typeface="Times New Roman" panose="02020603050405020304" pitchFamily="18" charset="0"/>
              </a:rPr>
              <a:t>“Half the Church: Recapturing God’s Global Vision for Women” (2011) by Carolyn Custis James</a:t>
            </a:r>
          </a:p>
          <a:p>
            <a:pPr marL="800100" lvl="1" indent="-342900">
              <a:spcBef>
                <a:spcPts val="600"/>
              </a:spcBef>
              <a:spcAft>
                <a:spcPts val="600"/>
              </a:spcAft>
              <a:buFont typeface="+mj-lt"/>
              <a:buAutoNum type="arabicPeriod"/>
            </a:pPr>
            <a:r>
              <a:rPr lang="en-US" sz="1600" dirty="0">
                <a:ea typeface="Times New Roman" panose="02020603050405020304" pitchFamily="18" charset="0"/>
                <a:cs typeface="Times New Roman" panose="02020603050405020304" pitchFamily="18" charset="0"/>
              </a:rPr>
              <a:t>“Two View on Women in Ministry” (2005) by Linda L. Belleville, Craig L. Blomberg, Craig S. Keener, Thomas R. Schreiner </a:t>
            </a:r>
          </a:p>
          <a:p>
            <a:pPr marL="800100" lvl="1" indent="-342900">
              <a:spcBef>
                <a:spcPts val="600"/>
              </a:spcBef>
              <a:spcAft>
                <a:spcPts val="600"/>
              </a:spcAft>
              <a:buFont typeface="+mj-lt"/>
              <a:buAutoNum type="arabicPeriod"/>
            </a:pPr>
            <a:r>
              <a:rPr lang="en-US" sz="1600" dirty="0">
                <a:ea typeface="Times New Roman" panose="02020603050405020304" pitchFamily="18" charset="0"/>
                <a:cs typeface="Times New Roman" panose="02020603050405020304" pitchFamily="18" charset="0"/>
              </a:rPr>
              <a:t>“Recovering Biblical Manhood &amp; Womanhood: A Response to Evangelical Feminism” (1991) by John Piper and Wayne Grudem</a:t>
            </a:r>
          </a:p>
          <a:p>
            <a:pPr marL="800100" lvl="1" indent="-342900">
              <a:spcBef>
                <a:spcPts val="600"/>
              </a:spcBef>
              <a:spcAft>
                <a:spcPts val="600"/>
              </a:spcAft>
              <a:buFont typeface="+mj-lt"/>
              <a:buAutoNum type="arabicPeriod"/>
            </a:pPr>
            <a:r>
              <a:rPr lang="en-US" sz="1600" dirty="0">
                <a:ea typeface="Times New Roman" panose="02020603050405020304" pitchFamily="18" charset="0"/>
                <a:cs typeface="Times New Roman" panose="02020603050405020304" pitchFamily="18" charset="0"/>
              </a:rPr>
              <a:t>“Discovering Biblical Equality: Biblical, Theological, Cultural &amp; Practical Perspectives” (2021) edited by Ronald W. Pierce and Cynthia Long Westfall</a:t>
            </a:r>
          </a:p>
        </p:txBody>
      </p:sp>
      <p:sp>
        <p:nvSpPr>
          <p:cNvPr id="2" name="Title 3">
            <a:extLst>
              <a:ext uri="{FF2B5EF4-FFF2-40B4-BE49-F238E27FC236}">
                <a16:creationId xmlns:a16="http://schemas.microsoft.com/office/drawing/2014/main" id="{88CC95EE-5C95-F5CF-FBF8-EAE8ED0EC74F}"/>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 </a:t>
            </a:r>
          </a:p>
          <a:p>
            <a:pPr algn="ctr">
              <a:spcAft>
                <a:spcPts val="200"/>
              </a:spcAft>
            </a:pPr>
            <a:r>
              <a:rPr lang="en-US" sz="1800" b="1" i="1" kern="0" dirty="0">
                <a:solidFill>
                  <a:srgbClr val="0070C0"/>
                </a:solidFill>
                <a:latin typeface="Arial" panose="020B0604020202020204" pitchFamily="34" charset="0"/>
                <a:cs typeface="Arial" panose="020B0604020202020204" pitchFamily="34" charset="0"/>
              </a:rPr>
              <a:t>Appendix B – Additional Study Resources </a:t>
            </a:r>
          </a:p>
        </p:txBody>
      </p:sp>
    </p:spTree>
    <p:extLst>
      <p:ext uri="{BB962C8B-B14F-4D97-AF65-F5344CB8AC3E}">
        <p14:creationId xmlns:p14="http://schemas.microsoft.com/office/powerpoint/2010/main" val="242849327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9077BF-7289-890D-4A6F-2398FC605A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CCB529-4B8B-2D74-EB54-820A1E68AE9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46</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71D2DA67-A93D-09E2-6317-57F1DF940573}"/>
              </a:ext>
            </a:extLst>
          </p:cNvPr>
          <p:cNvSpPr/>
          <p:nvPr/>
        </p:nvSpPr>
        <p:spPr>
          <a:xfrm>
            <a:off x="230074" y="1055801"/>
            <a:ext cx="8712198" cy="51250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1322EB-BF7C-B0F7-F07D-ED728A74EF89}"/>
              </a:ext>
            </a:extLst>
          </p:cNvPr>
          <p:cNvSpPr txBox="1"/>
          <p:nvPr/>
        </p:nvSpPr>
        <p:spPr>
          <a:xfrm>
            <a:off x="329608" y="1146041"/>
            <a:ext cx="8506047" cy="4031873"/>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
            </a:pPr>
            <a:r>
              <a:rPr lang="en-US" sz="1600" b="1" kern="0" dirty="0">
                <a:latin typeface="Arial" panose="020B0604020202020204" pitchFamily="34" charset="0"/>
                <a:cs typeface="Arial" panose="020B0604020202020204" pitchFamily="34" charset="0"/>
              </a:rPr>
              <a:t>Research / White Papers: </a:t>
            </a:r>
          </a:p>
          <a:p>
            <a:pPr marL="800100" lvl="1" indent="-342900">
              <a:spcBef>
                <a:spcPts val="600"/>
              </a:spcBef>
              <a:spcAft>
                <a:spcPts val="600"/>
              </a:spcAft>
              <a:buFont typeface="+mj-lt"/>
              <a:buAutoNum type="arabicPeriod"/>
            </a:pPr>
            <a:r>
              <a:rPr lang="en-US" sz="1600" kern="0" dirty="0">
                <a:latin typeface="Arial" panose="020B0604020202020204" pitchFamily="34" charset="0"/>
                <a:cs typeface="Arial" panose="020B0604020202020204" pitchFamily="34" charset="0"/>
              </a:rPr>
              <a:t>Thanks again to the Elders and Evangelist at Northview Church for their generous sharing of study materials from March-April 2023 on this topic, including:</a:t>
            </a:r>
          </a:p>
          <a:p>
            <a:pPr marL="1257300" lvl="2" indent="-342900">
              <a:spcBef>
                <a:spcPts val="600"/>
              </a:spcBef>
              <a:spcAft>
                <a:spcPts val="600"/>
              </a:spcAft>
              <a:buFont typeface="+mj-lt"/>
              <a:buAutoNum type="alphaUcPeriod"/>
            </a:pPr>
            <a:r>
              <a:rPr lang="en-US" sz="1600" kern="0" dirty="0">
                <a:latin typeface="Arial" panose="020B0604020202020204" pitchFamily="34" charset="0"/>
                <a:cs typeface="Arial" panose="020B0604020202020204" pitchFamily="34" charset="0"/>
              </a:rPr>
              <a:t>“Study of the Women’s Role in the Church: 1 Corinthians” and </a:t>
            </a:r>
          </a:p>
          <a:p>
            <a:pPr marL="1257300" lvl="2" indent="-342900">
              <a:spcBef>
                <a:spcPts val="600"/>
              </a:spcBef>
              <a:spcAft>
                <a:spcPts val="600"/>
              </a:spcAft>
              <a:buFont typeface="+mj-lt"/>
              <a:buAutoNum type="alphaUcPeriod"/>
            </a:pPr>
            <a:r>
              <a:rPr lang="en-US" sz="1600" kern="0" dirty="0">
                <a:latin typeface="Arial" panose="020B0604020202020204" pitchFamily="34" charset="0"/>
                <a:cs typeface="Arial" panose="020B0604020202020204" pitchFamily="34" charset="0"/>
              </a:rPr>
              <a:t>“Study of the Women’s Role in 1 Timothy 2”</a:t>
            </a:r>
          </a:p>
          <a:p>
            <a:pPr marL="800100" lvl="1" indent="-342900">
              <a:spcBef>
                <a:spcPts val="600"/>
              </a:spcBef>
              <a:spcAft>
                <a:spcPts val="600"/>
              </a:spcAft>
              <a:buFont typeface="+mj-lt"/>
              <a:buAutoNum type="arabicPeriod"/>
            </a:pP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A Study of the Role of Women in Church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by Oak Hills Church (November 2011)</a:t>
            </a:r>
          </a:p>
          <a:p>
            <a:pPr marL="800100" lvl="1" indent="-342900">
              <a:spcBef>
                <a:spcPts val="600"/>
              </a:spcBef>
              <a:spcAft>
                <a:spcPts val="600"/>
              </a:spcAft>
              <a:buFont typeface="+mj-lt"/>
              <a:buAutoNum type="arabicPeriod"/>
            </a:pPr>
            <a:r>
              <a:rPr lang="en-US" sz="1600" i="1" kern="0" dirty="0">
                <a:latin typeface="Arial" panose="020B0604020202020204" pitchFamily="34" charset="0"/>
                <a:cs typeface="Times New Roman" panose="02020603050405020304" pitchFamily="18" charset="0"/>
              </a:rPr>
              <a:t>A Case for the Unrestricted Ministry of Women</a:t>
            </a:r>
            <a:r>
              <a:rPr lang="en-US" sz="1600" kern="0" dirty="0">
                <a:latin typeface="Arial" panose="020B0604020202020204" pitchFamily="34" charset="0"/>
                <a:cs typeface="Times New Roman" panose="02020603050405020304" pitchFamily="18" charset="0"/>
              </a:rPr>
              <a:t> by Klyne Snodgrass, Paul W. Brandel </a:t>
            </a:r>
            <a:r>
              <a:rPr lang="en-US" sz="1600" kern="0" dirty="0">
                <a:latin typeface="Arial" panose="020B0604020202020204" pitchFamily="34" charset="0"/>
                <a:cs typeface="Arial" panose="020B0604020202020204" pitchFamily="34" charset="0"/>
              </a:rPr>
              <a:t> (May 2009)</a:t>
            </a:r>
          </a:p>
          <a:p>
            <a:pPr>
              <a:spcBef>
                <a:spcPts val="600"/>
              </a:spcBef>
              <a:spcAft>
                <a:spcPts val="600"/>
              </a:spcAft>
            </a:pPr>
            <a:endParaRPr lang="en-US" sz="1600" kern="0" dirty="0">
              <a:solidFill>
                <a:srgbClr val="5A5A5A"/>
              </a:solidFill>
              <a:latin typeface="Arial" panose="020B0604020202020204" pitchFamily="34" charset="0"/>
              <a:cs typeface="Arial" panose="020B0604020202020204" pitchFamily="34" charset="0"/>
            </a:endParaRPr>
          </a:p>
          <a:p>
            <a:pPr>
              <a:spcBef>
                <a:spcPts val="600"/>
              </a:spcBef>
              <a:spcAft>
                <a:spcPts val="600"/>
              </a:spcAft>
            </a:pPr>
            <a:endParaRPr lang="en-US" sz="1600" kern="0" dirty="0">
              <a:solidFill>
                <a:srgbClr val="5A5A5A"/>
              </a:solidFill>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
            </a:pPr>
            <a:endParaRPr lang="en-US" sz="1600" b="1" kern="0" dirty="0">
              <a:solidFill>
                <a:srgbClr val="5A5A5A"/>
              </a:solidFill>
              <a:latin typeface="Arial" panose="020B0604020202020204" pitchFamily="34" charset="0"/>
              <a:cs typeface="Arial" panose="020B0604020202020204" pitchFamily="34" charset="0"/>
            </a:endParaRPr>
          </a:p>
        </p:txBody>
      </p:sp>
      <p:sp>
        <p:nvSpPr>
          <p:cNvPr id="2" name="Title 3">
            <a:extLst>
              <a:ext uri="{FF2B5EF4-FFF2-40B4-BE49-F238E27FC236}">
                <a16:creationId xmlns:a16="http://schemas.microsoft.com/office/drawing/2014/main" id="{88CC95EE-5C95-F5CF-FBF8-EAE8ED0EC74F}"/>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 </a:t>
            </a:r>
          </a:p>
          <a:p>
            <a:pPr algn="ctr">
              <a:spcAft>
                <a:spcPts val="200"/>
              </a:spcAft>
            </a:pPr>
            <a:r>
              <a:rPr lang="en-US" sz="1800" b="1" i="1" kern="0" dirty="0">
                <a:solidFill>
                  <a:srgbClr val="0070C0"/>
                </a:solidFill>
                <a:latin typeface="Arial" panose="020B0604020202020204" pitchFamily="34" charset="0"/>
                <a:cs typeface="Arial" panose="020B0604020202020204" pitchFamily="34" charset="0"/>
              </a:rPr>
              <a:t>Appendix B – Additional Study Resources  </a:t>
            </a:r>
          </a:p>
        </p:txBody>
      </p:sp>
    </p:spTree>
    <p:extLst>
      <p:ext uri="{BB962C8B-B14F-4D97-AF65-F5344CB8AC3E}">
        <p14:creationId xmlns:p14="http://schemas.microsoft.com/office/powerpoint/2010/main" val="89807949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59077BF-7289-890D-4A6F-2398FC605AC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0CCB529-4B8B-2D74-EB54-820A1E68AE9A}"/>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47</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71D2DA67-A93D-09E2-6317-57F1DF940573}"/>
              </a:ext>
            </a:extLst>
          </p:cNvPr>
          <p:cNvSpPr/>
          <p:nvPr/>
        </p:nvSpPr>
        <p:spPr>
          <a:xfrm>
            <a:off x="230074" y="1055801"/>
            <a:ext cx="8712198" cy="51250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1322EB-BF7C-B0F7-F07D-ED728A74EF89}"/>
              </a:ext>
            </a:extLst>
          </p:cNvPr>
          <p:cNvSpPr txBox="1"/>
          <p:nvPr/>
        </p:nvSpPr>
        <p:spPr>
          <a:xfrm>
            <a:off x="329608" y="1146041"/>
            <a:ext cx="8506047" cy="4447371"/>
          </a:xfrm>
          <a:prstGeom prst="rect">
            <a:avLst/>
          </a:prstGeom>
          <a:noFill/>
        </p:spPr>
        <p:txBody>
          <a:bodyPr wrap="square">
            <a:spAutoFit/>
          </a:bodyPr>
          <a:lstStyle/>
          <a:p>
            <a:pPr marL="342900" marR="0" lvl="0" indent="-342900">
              <a:spcBef>
                <a:spcPts val="0"/>
              </a:spcBef>
              <a:spcAft>
                <a:spcPts val="0"/>
              </a:spcAft>
              <a:buFont typeface="Wingdings" panose="05000000000000000000" pitchFamily="2" charset="2"/>
              <a:buChar char="§"/>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Podcasts/Presentations (P/P)</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buFont typeface="+mj-lt"/>
              <a:buAutoNum type="arabicPeriod"/>
            </a:pPr>
            <a:r>
              <a:rPr lang="en-US" sz="1600" dirty="0">
                <a:effectLst/>
                <a:ea typeface="Times New Roman" panose="02020603050405020304" pitchFamily="18" charset="0"/>
                <a:cs typeface="Times New Roman" panose="02020603050405020304" pitchFamily="18" charset="0"/>
              </a:rPr>
              <a:t>Women and the Bible, After Class Podcast, 15 Episodes 2.33 – 2.41, 2.43-2.48 (2019) </a:t>
            </a:r>
          </a:p>
          <a:p>
            <a:pPr marL="800100" lvl="1" indent="-342900">
              <a:buFont typeface="+mj-lt"/>
              <a:buAutoNum type="arabicPeriod"/>
            </a:pPr>
            <a:endParaRPr lang="en-US" sz="1600" dirty="0">
              <a:effectLst/>
              <a:ea typeface="Times New Roman" panose="02020603050405020304" pitchFamily="18" charset="0"/>
              <a:cs typeface="Times New Roman" panose="02020603050405020304" pitchFamily="18" charset="0"/>
            </a:endParaRPr>
          </a:p>
          <a:p>
            <a:pPr marL="800100" lvl="1" indent="-342900">
              <a:buFont typeface="+mj-lt"/>
              <a:buAutoNum type="arabicPeriod"/>
            </a:pPr>
            <a:r>
              <a:rPr lang="en-US" sz="1600" dirty="0">
                <a:effectLst/>
                <a:ea typeface="Times New Roman" panose="02020603050405020304" pitchFamily="18" charset="0"/>
                <a:cs typeface="Times New Roman" panose="02020603050405020304" pitchFamily="18" charset="0"/>
              </a:rPr>
              <a:t>Women in the Church Podcast, ICOC, 19 Episodes (2021)</a:t>
            </a:r>
          </a:p>
          <a:p>
            <a:pPr marL="800100" lvl="1" indent="-342900">
              <a:buFont typeface="+mj-lt"/>
              <a:buAutoNum type="arabicPeriod"/>
            </a:pPr>
            <a:endParaRPr lang="en-US" sz="1600" dirty="0">
              <a:ea typeface="Times New Roman" panose="02020603050405020304" pitchFamily="18" charset="0"/>
              <a:cs typeface="Times New Roman" panose="02020603050405020304" pitchFamily="18" charset="0"/>
            </a:endParaRPr>
          </a:p>
          <a:p>
            <a:pPr marL="800100" lvl="1" indent="-342900">
              <a:buFont typeface="+mj-lt"/>
              <a:buAutoNum type="arabicPeriod"/>
            </a:pPr>
            <a:r>
              <a:rPr lang="en-US" sz="1600" dirty="0">
                <a:effectLst/>
                <a:ea typeface="Times New Roman" panose="02020603050405020304" pitchFamily="18" charset="0"/>
                <a:cs typeface="Times New Roman" panose="02020603050405020304" pitchFamily="18" charset="0"/>
              </a:rPr>
              <a:t>Video: </a:t>
            </a:r>
            <a:r>
              <a:rPr lang="en-US" sz="1600" i="1" dirty="0">
                <a:effectLst/>
                <a:ea typeface="Times New Roman" panose="02020603050405020304" pitchFamily="18" charset="0"/>
                <a:cs typeface="Times New Roman" panose="02020603050405020304" pitchFamily="18" charset="0"/>
              </a:rPr>
              <a:t>What Did Paul Mean by ‘I Do Not Permit a Woman to Teach’?</a:t>
            </a:r>
            <a:r>
              <a:rPr lang="en-US" sz="1600" dirty="0">
                <a:effectLst/>
                <a:ea typeface="Times New Roman" panose="02020603050405020304" pitchFamily="18" charset="0"/>
                <a:cs typeface="Times New Roman" panose="02020603050405020304" pitchFamily="18" charset="0"/>
              </a:rPr>
              <a:t> by Don Carson and </a:t>
            </a:r>
            <a:r>
              <a:rPr lang="en-US" sz="1600" dirty="0">
                <a:ea typeface="Times New Roman" panose="02020603050405020304" pitchFamily="18" charset="0"/>
                <a:cs typeface="Times New Roman" panose="02020603050405020304" pitchFamily="18" charset="0"/>
              </a:rPr>
              <a:t>Tim Keller, The </a:t>
            </a:r>
            <a:r>
              <a:rPr lang="en-US" sz="1600" dirty="0">
                <a:effectLst/>
                <a:ea typeface="Times New Roman" panose="02020603050405020304" pitchFamily="18" charset="0"/>
                <a:cs typeface="Times New Roman" panose="02020603050405020304" pitchFamily="18" charset="0"/>
              </a:rPr>
              <a:t>Gospel Coalition (2020)</a:t>
            </a:r>
          </a:p>
          <a:p>
            <a:pPr marL="800100" lvl="1" indent="-342900">
              <a:buFont typeface="+mj-lt"/>
              <a:buAutoNum type="arabicPeriod"/>
            </a:pPr>
            <a:endParaRPr lang="en-US" sz="1600" dirty="0">
              <a:effectLst/>
              <a:ea typeface="Times New Roman" panose="02020603050405020304" pitchFamily="18" charset="0"/>
              <a:cs typeface="Times New Roman" panose="02020603050405020304" pitchFamily="18" charset="0"/>
            </a:endParaRPr>
          </a:p>
          <a:p>
            <a:pPr marL="800100" lvl="1" indent="-342900">
              <a:buFont typeface="+mj-lt"/>
              <a:buAutoNum type="arabicPeriod"/>
            </a:pPr>
            <a:r>
              <a:rPr lang="en-US" sz="1600" dirty="0">
                <a:effectLst/>
                <a:ea typeface="Times New Roman" panose="02020603050405020304" pitchFamily="18" charset="0"/>
                <a:cs typeface="Times New Roman" panose="02020603050405020304" pitchFamily="18" charset="0"/>
              </a:rPr>
              <a:t>Video: </a:t>
            </a:r>
            <a:r>
              <a:rPr lang="en-US" sz="1600" i="1" dirty="0">
                <a:effectLst/>
                <a:ea typeface="Times New Roman" panose="02020603050405020304" pitchFamily="18" charset="0"/>
                <a:cs typeface="Times New Roman" panose="02020603050405020304" pitchFamily="18" charset="0"/>
              </a:rPr>
              <a:t>Why Women Should Be Church Leaders and Preachers</a:t>
            </a:r>
            <a:r>
              <a:rPr lang="en-US" sz="1600" dirty="0">
                <a:effectLst/>
                <a:ea typeface="Times New Roman" panose="02020603050405020304" pitchFamily="18" charset="0"/>
                <a:cs typeface="Times New Roman" panose="02020603050405020304" pitchFamily="18" charset="0"/>
              </a:rPr>
              <a:t> by Ask NT Wright Anything (2019)</a:t>
            </a:r>
          </a:p>
          <a:p>
            <a:pPr marL="1257300" lvl="1" indent="-342900">
              <a:buFont typeface="+mj-lt"/>
              <a:buAutoNum type="arabicPeriod"/>
            </a:pPr>
            <a:endParaRPr lang="en-US" sz="1600" dirty="0">
              <a:effectLst/>
              <a:ea typeface="Times New Roman" panose="02020603050405020304" pitchFamily="18" charset="0"/>
              <a:cs typeface="Times New Roman" panose="02020603050405020304" pitchFamily="18" charset="0"/>
            </a:endParaRPr>
          </a:p>
          <a:p>
            <a:pPr marL="800100" lvl="1" indent="-342900">
              <a:buFont typeface="+mj-lt"/>
              <a:buAutoNum type="arabicPeriod"/>
            </a:pPr>
            <a:r>
              <a:rPr lang="en-US" sz="1600" dirty="0">
                <a:effectLst/>
                <a:ea typeface="Times New Roman" panose="02020603050405020304" pitchFamily="18" charset="0"/>
                <a:cs typeface="Times New Roman" panose="02020603050405020304" pitchFamily="18" charset="0"/>
              </a:rPr>
              <a:t>Video: </a:t>
            </a:r>
            <a:r>
              <a:rPr lang="en-US" sz="1600" i="1" dirty="0">
                <a:effectLst/>
                <a:ea typeface="Times New Roman" panose="02020603050405020304" pitchFamily="18" charset="0"/>
                <a:cs typeface="Times New Roman" panose="02020603050405020304" pitchFamily="18" charset="0"/>
              </a:rPr>
              <a:t>Biblical Basis for Women’s Service in the Church</a:t>
            </a:r>
            <a:r>
              <a:rPr lang="en-US" sz="1600" dirty="0">
                <a:effectLst/>
                <a:ea typeface="Times New Roman" panose="02020603050405020304" pitchFamily="18" charset="0"/>
                <a:cs typeface="Times New Roman" panose="02020603050405020304" pitchFamily="18" charset="0"/>
              </a:rPr>
              <a:t> by NT Wright (2017)</a:t>
            </a:r>
          </a:p>
          <a:p>
            <a:pPr lvl="1"/>
            <a:endParaRPr lang="en-US" sz="1600" dirty="0">
              <a:effectLst/>
              <a:ea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o"/>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spcBef>
                <a:spcPts val="600"/>
              </a:spcBef>
              <a:spcAft>
                <a:spcPts val="600"/>
              </a:spcAft>
              <a:buFont typeface="Courier New" panose="02070309020205020404" pitchFamily="49" charset="0"/>
              <a:buChar char="o"/>
            </a:pPr>
            <a:endParaRPr lang="en-US" dirty="0">
              <a:effectLst/>
              <a:ea typeface="Times New Roman" panose="02020603050405020304" pitchFamily="18" charset="0"/>
              <a:cs typeface="Times New Roman" panose="02020603050405020304" pitchFamily="18" charset="0"/>
            </a:endParaRPr>
          </a:p>
        </p:txBody>
      </p:sp>
      <p:sp>
        <p:nvSpPr>
          <p:cNvPr id="2" name="Title 3">
            <a:extLst>
              <a:ext uri="{FF2B5EF4-FFF2-40B4-BE49-F238E27FC236}">
                <a16:creationId xmlns:a16="http://schemas.microsoft.com/office/drawing/2014/main" id="{88CC95EE-5C95-F5CF-FBF8-EAE8ED0EC74F}"/>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 </a:t>
            </a:r>
          </a:p>
          <a:p>
            <a:pPr algn="ctr">
              <a:spcAft>
                <a:spcPts val="200"/>
              </a:spcAft>
            </a:pPr>
            <a:r>
              <a:rPr lang="en-US" sz="1800" b="1" i="1" kern="0" dirty="0">
                <a:solidFill>
                  <a:srgbClr val="0070C0"/>
                </a:solidFill>
                <a:latin typeface="Arial" panose="020B0604020202020204" pitchFamily="34" charset="0"/>
                <a:cs typeface="Arial" panose="020B0604020202020204" pitchFamily="34" charset="0"/>
              </a:rPr>
              <a:t>Appendix B – Additional Study Resources </a:t>
            </a:r>
          </a:p>
        </p:txBody>
      </p:sp>
      <p:sp>
        <p:nvSpPr>
          <p:cNvPr id="3" name="Rectangle: Rounded Corners 2">
            <a:extLst>
              <a:ext uri="{FF2B5EF4-FFF2-40B4-BE49-F238E27FC236}">
                <a16:creationId xmlns:a16="http://schemas.microsoft.com/office/drawing/2014/main" id="{2D30232E-439A-86CB-91FD-DEC0D9D5A8DF}"/>
              </a:ext>
            </a:extLst>
          </p:cNvPr>
          <p:cNvSpPr/>
          <p:nvPr/>
        </p:nvSpPr>
        <p:spPr>
          <a:xfrm>
            <a:off x="374836" y="5167416"/>
            <a:ext cx="8394329" cy="733647"/>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r>
              <a:rPr lang="en-US" b="1" dirty="0"/>
              <a:t>We are continuing to review further suggested resources, as well as other input, and will request further dialogue, prayer, fasting, and discernment.</a:t>
            </a:r>
            <a:endParaRPr lang="en-US" dirty="0"/>
          </a:p>
        </p:txBody>
      </p:sp>
    </p:spTree>
    <p:extLst>
      <p:ext uri="{BB962C8B-B14F-4D97-AF65-F5344CB8AC3E}">
        <p14:creationId xmlns:p14="http://schemas.microsoft.com/office/powerpoint/2010/main" val="39901289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D6C9D49-ECAE-4D8F-A339-886BE60BE562}"/>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5</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576FD42C-4A4B-52AE-A492-CEF3AE5369A0}"/>
              </a:ext>
            </a:extLst>
          </p:cNvPr>
          <p:cNvSpPr/>
          <p:nvPr/>
        </p:nvSpPr>
        <p:spPr>
          <a:xfrm>
            <a:off x="230074" y="854144"/>
            <a:ext cx="8712198" cy="547842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E2F33D5-B2B8-482E-E157-11283E052B78}"/>
              </a:ext>
            </a:extLst>
          </p:cNvPr>
          <p:cNvSpPr txBox="1"/>
          <p:nvPr/>
        </p:nvSpPr>
        <p:spPr>
          <a:xfrm>
            <a:off x="329608" y="891517"/>
            <a:ext cx="8506047" cy="4606389"/>
          </a:xfrm>
          <a:prstGeom prst="rect">
            <a:avLst/>
          </a:prstGeom>
          <a:noFill/>
        </p:spPr>
        <p:txBody>
          <a:bodyPr wrap="square">
            <a:spAutoFit/>
          </a:bodyPr>
          <a:lstStyle/>
          <a:p>
            <a:pPr marL="285750" indent="-285750">
              <a:spcBef>
                <a:spcPts val="400"/>
              </a:spcBef>
              <a:spcAft>
                <a:spcPts val="400"/>
              </a:spcAft>
              <a:buFont typeface="Wingdings" panose="05000000000000000000" pitchFamily="2" charset="2"/>
              <a:buChar char="§"/>
            </a:pPr>
            <a:r>
              <a:rPr lang="en-US" sz="2000" b="1" u="sng" kern="0" dirty="0">
                <a:solidFill>
                  <a:schemeClr val="accent1">
                    <a:lumMod val="75000"/>
                  </a:schemeClr>
                </a:solidFill>
                <a:latin typeface="Arial" panose="020B0604020202020204" pitchFamily="34" charset="0"/>
                <a:cs typeface="Arial" panose="020B0604020202020204" pitchFamily="34" charset="0"/>
              </a:rPr>
              <a:t>Refresher</a:t>
            </a:r>
            <a:r>
              <a:rPr lang="en-US" sz="2000" b="1" kern="0" dirty="0">
                <a:solidFill>
                  <a:srgbClr val="5A5A5A"/>
                </a:solidFill>
                <a:latin typeface="Arial" panose="020B0604020202020204" pitchFamily="34" charset="0"/>
                <a:cs typeface="Arial" panose="020B0604020202020204" pitchFamily="34" charset="0"/>
              </a:rPr>
              <a:t>: Hermeneutics</a:t>
            </a:r>
            <a:r>
              <a:rPr lang="en-US" sz="2000" kern="0" dirty="0">
                <a:solidFill>
                  <a:srgbClr val="5A5A5A"/>
                </a:solidFill>
                <a:latin typeface="Arial" panose="020B0604020202020204" pitchFamily="34" charset="0"/>
                <a:cs typeface="Arial" panose="020B0604020202020204" pitchFamily="34" charset="0"/>
              </a:rPr>
              <a:t> – Typical Process Steps:  </a:t>
            </a:r>
          </a:p>
          <a:p>
            <a:pPr marL="914400" lvl="1" indent="-457200">
              <a:spcBef>
                <a:spcPts val="400"/>
              </a:spcBef>
              <a:spcAft>
                <a:spcPts val="400"/>
              </a:spcAft>
              <a:buFont typeface="+mj-lt"/>
              <a:buAutoNum type="arabicPeriod"/>
            </a:pPr>
            <a:r>
              <a:rPr lang="en-US" sz="2000" b="1" kern="0" dirty="0">
                <a:solidFill>
                  <a:srgbClr val="5A5A5A"/>
                </a:solidFill>
                <a:latin typeface="Arial" panose="020B0604020202020204" pitchFamily="34" charset="0"/>
                <a:cs typeface="Arial" panose="020B0604020202020204" pitchFamily="34" charset="0"/>
              </a:rPr>
              <a:t>Seek an understanding of the historical and cultural context;</a:t>
            </a:r>
          </a:p>
          <a:p>
            <a:pPr marL="914400" lvl="1" indent="-457200">
              <a:spcBef>
                <a:spcPts val="400"/>
              </a:spcBef>
              <a:spcAft>
                <a:spcPts val="400"/>
              </a:spcAft>
              <a:buFont typeface="+mj-lt"/>
              <a:buAutoNum type="arabicPeriod"/>
            </a:pPr>
            <a:r>
              <a:rPr lang="en-US" sz="2000" b="1" kern="0" dirty="0">
                <a:solidFill>
                  <a:srgbClr val="5A5A5A"/>
                </a:solidFill>
                <a:latin typeface="Arial" panose="020B0604020202020204" pitchFamily="34" charset="0"/>
                <a:cs typeface="Arial" panose="020B0604020202020204" pitchFamily="34" charset="0"/>
              </a:rPr>
              <a:t>Seek an understanding of the literary context; </a:t>
            </a:r>
          </a:p>
          <a:p>
            <a:pPr marL="914400" lvl="1" indent="-457200">
              <a:spcBef>
                <a:spcPts val="400"/>
              </a:spcBef>
              <a:spcAft>
                <a:spcPts val="400"/>
              </a:spcAft>
              <a:buFont typeface="+mj-lt"/>
              <a:buAutoNum type="arabicPeriod"/>
            </a:pPr>
            <a:r>
              <a:rPr lang="en-US" sz="2000" b="1" kern="0" dirty="0">
                <a:solidFill>
                  <a:srgbClr val="5A5A5A"/>
                </a:solidFill>
                <a:latin typeface="Arial" panose="020B0604020202020204" pitchFamily="34" charset="0"/>
                <a:cs typeface="Arial" panose="020B0604020202020204" pitchFamily="34" charset="0"/>
              </a:rPr>
              <a:t>Making observations; and </a:t>
            </a:r>
          </a:p>
          <a:p>
            <a:pPr marL="914400" lvl="1" indent="-457200">
              <a:spcBef>
                <a:spcPts val="400"/>
              </a:spcBef>
              <a:spcAft>
                <a:spcPts val="400"/>
              </a:spcAft>
              <a:buFont typeface="+mj-lt"/>
              <a:buAutoNum type="arabicPeriod"/>
            </a:pPr>
            <a:r>
              <a:rPr lang="en-US" sz="2000" b="1" kern="0" dirty="0">
                <a:solidFill>
                  <a:srgbClr val="5A5A5A"/>
                </a:solidFill>
                <a:latin typeface="Arial" panose="020B0604020202020204" pitchFamily="34" charset="0"/>
                <a:cs typeface="Arial" panose="020B0604020202020204" pitchFamily="34" charset="0"/>
              </a:rPr>
              <a:t>Drawing applications.</a:t>
            </a:r>
          </a:p>
          <a:p>
            <a:pPr lvl="1">
              <a:spcBef>
                <a:spcPts val="400"/>
              </a:spcBef>
              <a:spcAft>
                <a:spcPts val="400"/>
              </a:spcAft>
            </a:pPr>
            <a:endParaRPr lang="en-US" sz="2000" b="1" kern="0" dirty="0">
              <a:solidFill>
                <a:srgbClr val="5A5A5A"/>
              </a:solidFill>
              <a:latin typeface="Arial" panose="020B0604020202020204" pitchFamily="34" charset="0"/>
              <a:cs typeface="Arial" panose="020B0604020202020204" pitchFamily="34" charset="0"/>
            </a:endParaRPr>
          </a:p>
          <a:p>
            <a:pPr marL="342900" indent="-342900">
              <a:spcBef>
                <a:spcPts val="400"/>
              </a:spcBef>
              <a:spcAft>
                <a:spcPts val="400"/>
              </a:spcAft>
              <a:buFont typeface="Wingdings" panose="05000000000000000000" pitchFamily="2" charset="2"/>
              <a:buChar char="§"/>
            </a:pPr>
            <a:r>
              <a:rPr lang="en-US" sz="2000" i="1" u="sng" kern="0" dirty="0">
                <a:solidFill>
                  <a:srgbClr val="5A5A5A"/>
                </a:solidFill>
                <a:latin typeface="Arial" panose="020B0604020202020204" pitchFamily="34" charset="0"/>
                <a:cs typeface="Arial" panose="020B0604020202020204" pitchFamily="34" charset="0"/>
              </a:rPr>
              <a:t>Cautions</a:t>
            </a:r>
            <a:r>
              <a:rPr lang="en-US" sz="2000" kern="0" dirty="0">
                <a:solidFill>
                  <a:srgbClr val="5A5A5A"/>
                </a:solidFill>
                <a:latin typeface="Arial" panose="020B0604020202020204" pitchFamily="34" charset="0"/>
                <a:cs typeface="Arial" panose="020B0604020202020204" pitchFamily="34" charset="0"/>
              </a:rPr>
              <a:t> about how we seek to understand the original meaning:</a:t>
            </a:r>
          </a:p>
          <a:p>
            <a:pPr marL="800100" lvl="1" indent="-342900">
              <a:spcBef>
                <a:spcPts val="400"/>
              </a:spcBef>
              <a:spcAft>
                <a:spcPts val="400"/>
              </a:spcAft>
              <a:buFont typeface="Courier New" panose="02070309020205020404" pitchFamily="49" charset="0"/>
              <a:buChar char="o"/>
            </a:pPr>
            <a:r>
              <a:rPr lang="en-US" sz="2000" b="1" u="sng" kern="0" dirty="0">
                <a:solidFill>
                  <a:srgbClr val="0070C0"/>
                </a:solidFill>
                <a:latin typeface="Arial" panose="020B0604020202020204" pitchFamily="34" charset="0"/>
                <a:cs typeface="Arial" panose="020B0604020202020204" pitchFamily="34" charset="0"/>
              </a:rPr>
              <a:t>Exegesis</a:t>
            </a:r>
            <a:r>
              <a:rPr lang="en-US" sz="2000" kern="0" dirty="0">
                <a:solidFill>
                  <a:srgbClr val="0070C0"/>
                </a:solidFill>
                <a:latin typeface="Arial" panose="020B0604020202020204" pitchFamily="34" charset="0"/>
                <a:cs typeface="Arial" panose="020B0604020202020204" pitchFamily="34" charset="0"/>
              </a:rPr>
              <a:t> is the act of studying a passage critically and objectively and interpreting the meaning.</a:t>
            </a:r>
            <a:r>
              <a:rPr lang="en-US" sz="2000" kern="0" dirty="0">
                <a:solidFill>
                  <a:srgbClr val="5A5A5A"/>
                </a:solidFill>
                <a:latin typeface="Arial" panose="020B0604020202020204" pitchFamily="34" charset="0"/>
                <a:cs typeface="Arial" panose="020B0604020202020204" pitchFamily="34" charset="0"/>
              </a:rPr>
              <a:t> </a:t>
            </a:r>
          </a:p>
          <a:p>
            <a:pPr marL="800100" lvl="1" indent="-342900">
              <a:spcBef>
                <a:spcPts val="400"/>
              </a:spcBef>
              <a:spcAft>
                <a:spcPts val="400"/>
              </a:spcAft>
              <a:buFont typeface="Courier New" panose="02070309020205020404" pitchFamily="49" charset="0"/>
              <a:buChar char="o"/>
            </a:pPr>
            <a:r>
              <a:rPr lang="en-US" sz="2000" b="1" u="sng" kern="0" dirty="0">
                <a:solidFill>
                  <a:srgbClr val="0070C0"/>
                </a:solidFill>
                <a:latin typeface="Arial" panose="020B0604020202020204" pitchFamily="34" charset="0"/>
                <a:cs typeface="Arial" panose="020B0604020202020204" pitchFamily="34" charset="0"/>
              </a:rPr>
              <a:t>Eisegesis</a:t>
            </a:r>
            <a:r>
              <a:rPr lang="en-US" sz="2000" kern="0" dirty="0">
                <a:solidFill>
                  <a:srgbClr val="0070C0"/>
                </a:solidFill>
                <a:latin typeface="Arial" panose="020B0604020202020204" pitchFamily="34" charset="0"/>
                <a:cs typeface="Arial" panose="020B0604020202020204" pitchFamily="34" charset="0"/>
              </a:rPr>
              <a:t> exists when someone approaches the text with preconceived ideas and attempts to find passages that support those claims. </a:t>
            </a:r>
            <a:r>
              <a:rPr lang="en-US" sz="2000" kern="0" dirty="0">
                <a:solidFill>
                  <a:srgbClr val="5A5A5A"/>
                </a:solidFill>
                <a:latin typeface="Arial" panose="020B0604020202020204" pitchFamily="34" charset="0"/>
                <a:cs typeface="Arial" panose="020B0604020202020204" pitchFamily="34" charset="0"/>
              </a:rPr>
              <a:t>(We should avoid this “proof text” approach). </a:t>
            </a:r>
            <a:endParaRPr lang="en-US" sz="2000" b="1" kern="0" dirty="0">
              <a:solidFill>
                <a:srgbClr val="5A5A5A"/>
              </a:solidFill>
              <a:latin typeface="Arial" panose="020B0604020202020204" pitchFamily="34" charset="0"/>
              <a:cs typeface="Arial" panose="020B0604020202020204" pitchFamily="34" charset="0"/>
            </a:endParaRPr>
          </a:p>
        </p:txBody>
      </p:sp>
      <p:sp>
        <p:nvSpPr>
          <p:cNvPr id="2" name="Title 3">
            <a:extLst>
              <a:ext uri="{FF2B5EF4-FFF2-40B4-BE49-F238E27FC236}">
                <a16:creationId xmlns:a16="http://schemas.microsoft.com/office/drawing/2014/main" id="{B0614415-4FBF-9507-EB58-5AAC4283DE9A}"/>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Tree>
    <p:extLst>
      <p:ext uri="{BB962C8B-B14F-4D97-AF65-F5344CB8AC3E}">
        <p14:creationId xmlns:p14="http://schemas.microsoft.com/office/powerpoint/2010/main" val="7534299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D6C9D49-ECAE-4D8F-A339-886BE60BE562}"/>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6</a:t>
            </a:fld>
            <a:endParaRPr lang="en-US" sz="800" dirty="0">
              <a:solidFill>
                <a:schemeClr val="bg1">
                  <a:lumMod val="50000"/>
                </a:schemeClr>
              </a:solidFill>
              <a:latin typeface="+mj-lt"/>
              <a:cs typeface="Arial" panose="020B0604020202020204" pitchFamily="34" charset="0"/>
            </a:endParaRPr>
          </a:p>
        </p:txBody>
      </p:sp>
      <p:sp>
        <p:nvSpPr>
          <p:cNvPr id="4" name="Rectangle 3">
            <a:extLst>
              <a:ext uri="{FF2B5EF4-FFF2-40B4-BE49-F238E27FC236}">
                <a16:creationId xmlns:a16="http://schemas.microsoft.com/office/drawing/2014/main" id="{576FD42C-4A4B-52AE-A492-CEF3AE5369A0}"/>
              </a:ext>
            </a:extLst>
          </p:cNvPr>
          <p:cNvSpPr/>
          <p:nvPr/>
        </p:nvSpPr>
        <p:spPr>
          <a:xfrm>
            <a:off x="230074" y="854144"/>
            <a:ext cx="8712198" cy="5392685"/>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E2F33D5-B2B8-482E-E157-11283E052B78}"/>
              </a:ext>
            </a:extLst>
          </p:cNvPr>
          <p:cNvSpPr txBox="1"/>
          <p:nvPr/>
        </p:nvSpPr>
        <p:spPr>
          <a:xfrm>
            <a:off x="329608" y="891517"/>
            <a:ext cx="8506047" cy="5355312"/>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
            </a:pPr>
            <a:r>
              <a:rPr lang="en-US" sz="2000" b="1" u="sng" kern="0" dirty="0">
                <a:solidFill>
                  <a:schemeClr val="accent1">
                    <a:lumMod val="75000"/>
                  </a:schemeClr>
                </a:solidFill>
                <a:latin typeface="Arial" panose="020B0604020202020204" pitchFamily="34" charset="0"/>
                <a:cs typeface="Arial" panose="020B0604020202020204" pitchFamily="34" charset="0"/>
              </a:rPr>
              <a:t>Refresher</a:t>
            </a:r>
            <a:r>
              <a:rPr lang="en-US" sz="2000" b="1" kern="0" dirty="0">
                <a:solidFill>
                  <a:srgbClr val="5A5A5A"/>
                </a:solidFill>
                <a:latin typeface="Arial" panose="020B0604020202020204" pitchFamily="34" charset="0"/>
                <a:cs typeface="Arial" panose="020B0604020202020204" pitchFamily="34" charset="0"/>
              </a:rPr>
              <a:t>: Hermeneutics</a:t>
            </a:r>
            <a:r>
              <a:rPr lang="en-US" sz="2000" kern="0" dirty="0">
                <a:solidFill>
                  <a:srgbClr val="5A5A5A"/>
                </a:solidFill>
                <a:latin typeface="Arial" panose="020B0604020202020204" pitchFamily="34" charset="0"/>
                <a:cs typeface="Arial" panose="020B0604020202020204" pitchFamily="34" charset="0"/>
              </a:rPr>
              <a:t> </a:t>
            </a:r>
            <a:r>
              <a:rPr lang="en-US" sz="2000" b="1" kern="0" dirty="0">
                <a:solidFill>
                  <a:srgbClr val="5A5A5A"/>
                </a:solidFill>
                <a:latin typeface="Arial" panose="020B0604020202020204" pitchFamily="34" charset="0"/>
                <a:cs typeface="Arial" panose="020B0604020202020204" pitchFamily="34" charset="0"/>
              </a:rPr>
              <a:t>– Common Approaches</a:t>
            </a:r>
            <a:r>
              <a:rPr lang="en-US" sz="2000" kern="0" dirty="0">
                <a:solidFill>
                  <a:srgbClr val="5A5A5A"/>
                </a:solidFill>
                <a:latin typeface="Arial" panose="020B0604020202020204" pitchFamily="34" charset="0"/>
                <a:cs typeface="Arial" panose="020B0604020202020204" pitchFamily="34" charset="0"/>
              </a:rPr>
              <a:t>: </a:t>
            </a:r>
          </a:p>
          <a:p>
            <a:pPr marL="800100" lvl="1" indent="-342900">
              <a:spcBef>
                <a:spcPts val="600"/>
              </a:spcBef>
              <a:spcAft>
                <a:spcPts val="600"/>
              </a:spcAft>
              <a:buFont typeface="Arial" panose="020B0604020202020204" pitchFamily="34" charset="0"/>
              <a:buChar char="•"/>
            </a:pPr>
            <a:r>
              <a:rPr lang="en-US" sz="2000" b="1" kern="0" dirty="0">
                <a:solidFill>
                  <a:srgbClr val="0070C0"/>
                </a:solidFill>
                <a:latin typeface="Arial" panose="020B0604020202020204" pitchFamily="34" charset="0"/>
                <a:cs typeface="Arial" panose="020B0604020202020204" pitchFamily="34" charset="0"/>
              </a:rPr>
              <a:t>Pattern:</a:t>
            </a:r>
            <a:r>
              <a:rPr lang="en-US" sz="2000" kern="0" dirty="0">
                <a:solidFill>
                  <a:srgbClr val="0070C0"/>
                </a:solidFill>
                <a:latin typeface="Arial" panose="020B0604020202020204" pitchFamily="34" charset="0"/>
                <a:cs typeface="Arial" panose="020B0604020202020204" pitchFamily="34" charset="0"/>
              </a:rPr>
              <a:t> </a:t>
            </a:r>
            <a:r>
              <a:rPr lang="en-US" sz="2000" kern="0" dirty="0">
                <a:latin typeface="Arial" panose="020B0604020202020204" pitchFamily="34" charset="0"/>
                <a:cs typeface="Arial" panose="020B0604020202020204" pitchFamily="34" charset="0"/>
              </a:rPr>
              <a:t>“blueprint” review approach</a:t>
            </a:r>
          </a:p>
          <a:p>
            <a:pPr marL="800100" lvl="1" indent="-342900">
              <a:spcBef>
                <a:spcPts val="600"/>
              </a:spcBef>
              <a:spcAft>
                <a:spcPts val="600"/>
              </a:spcAft>
              <a:buFont typeface="Arial" panose="020B0604020202020204" pitchFamily="34" charset="0"/>
              <a:buChar char="•"/>
            </a:pPr>
            <a:r>
              <a:rPr lang="en-US" sz="2000" b="1" kern="0" dirty="0">
                <a:solidFill>
                  <a:srgbClr val="0070C0"/>
                </a:solidFill>
                <a:latin typeface="Arial" panose="020B0604020202020204" pitchFamily="34" charset="0"/>
                <a:cs typeface="Arial" panose="020B0604020202020204" pitchFamily="34" charset="0"/>
              </a:rPr>
              <a:t>Theological: </a:t>
            </a:r>
            <a:r>
              <a:rPr lang="en-US" sz="2000" kern="0" dirty="0">
                <a:latin typeface="Arial" panose="020B0604020202020204" pitchFamily="34" charset="0"/>
                <a:cs typeface="Arial" panose="020B0604020202020204" pitchFamily="34" charset="0"/>
              </a:rPr>
              <a:t>“holistic” review of broader context/themes approach</a:t>
            </a:r>
          </a:p>
          <a:p>
            <a:pPr marL="800100" lvl="1" indent="-342900">
              <a:spcBef>
                <a:spcPts val="600"/>
              </a:spcBef>
              <a:spcAft>
                <a:spcPts val="600"/>
              </a:spcAft>
              <a:buFont typeface="Arial" panose="020B0604020202020204" pitchFamily="34" charset="0"/>
              <a:buChar char="•"/>
            </a:pPr>
            <a:r>
              <a:rPr lang="en-US" sz="2000" b="1" kern="0" dirty="0">
                <a:solidFill>
                  <a:srgbClr val="0070C0"/>
                </a:solidFill>
                <a:latin typeface="Arial" panose="020B0604020202020204" pitchFamily="34" charset="0"/>
                <a:cs typeface="Arial" panose="020B0604020202020204" pitchFamily="34" charset="0"/>
              </a:rPr>
              <a:t>Trajectory: </a:t>
            </a:r>
            <a:r>
              <a:rPr lang="en-US" sz="2000" kern="0" dirty="0">
                <a:latin typeface="Arial" panose="020B0604020202020204" pitchFamily="34" charset="0"/>
                <a:cs typeface="Arial" panose="020B0604020202020204" pitchFamily="34" charset="0"/>
              </a:rPr>
              <a:t>“analyzing the trajectory of God’s will as it is revealed over time.</a:t>
            </a:r>
          </a:p>
          <a:p>
            <a:pPr lvl="1">
              <a:spcBef>
                <a:spcPts val="600"/>
              </a:spcBef>
              <a:spcAft>
                <a:spcPts val="600"/>
              </a:spcAft>
            </a:pPr>
            <a:r>
              <a:rPr lang="en-US" sz="800" kern="0" dirty="0">
                <a:solidFill>
                  <a:srgbClr val="5A5A5A"/>
                </a:solidFill>
                <a:latin typeface="Arial" panose="020B0604020202020204" pitchFamily="34" charset="0"/>
                <a:cs typeface="Arial" panose="020B0604020202020204" pitchFamily="34" charset="0"/>
              </a:rPr>
              <a:t>    </a:t>
            </a:r>
          </a:p>
          <a:p>
            <a:pPr marL="285750" indent="-285750">
              <a:spcBef>
                <a:spcPts val="600"/>
              </a:spcBef>
              <a:spcAft>
                <a:spcPts val="600"/>
              </a:spcAft>
              <a:buFont typeface="Wingdings" panose="05000000000000000000" pitchFamily="2" charset="2"/>
              <a:buChar char="§"/>
            </a:pPr>
            <a:r>
              <a:rPr lang="en-US" b="1" u="sng" kern="0" dirty="0">
                <a:solidFill>
                  <a:srgbClr val="5A5A5A"/>
                </a:solidFill>
                <a:latin typeface="Arial" panose="020B0604020202020204" pitchFamily="34" charset="0"/>
                <a:ea typeface="Times New Roman" panose="02020603050405020304" pitchFamily="18" charset="0"/>
                <a:cs typeface="Arial" panose="020B0604020202020204" pitchFamily="34" charset="0"/>
              </a:rPr>
              <a:t>Reminders: </a:t>
            </a:r>
            <a:endParaRPr lang="en-US" b="1" kern="0" dirty="0">
              <a:solidFill>
                <a:srgbClr val="5A5A5A"/>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Bef>
                <a:spcPts val="600"/>
              </a:spcBef>
              <a:spcAft>
                <a:spcPts val="600"/>
              </a:spcAft>
              <a:buFont typeface="Courier New" panose="02070309020205020404" pitchFamily="49" charset="0"/>
              <a:buChar char="o"/>
            </a:pPr>
            <a:r>
              <a:rPr lang="en-US" b="1" kern="0" dirty="0">
                <a:solidFill>
                  <a:srgbClr val="5A5A5A"/>
                </a:solidFill>
                <a:latin typeface="Arial" panose="020B0604020202020204" pitchFamily="34" charset="0"/>
                <a:ea typeface="Times New Roman" panose="02020603050405020304" pitchFamily="18" charset="0"/>
                <a:cs typeface="Arial" panose="020B0604020202020204" pitchFamily="34" charset="0"/>
              </a:rPr>
              <a:t>E</a:t>
            </a:r>
            <a:r>
              <a:rPr lang="en-US" dirty="0">
                <a:effectLst/>
                <a:latin typeface="Helvetica" panose="020B0604020202020204" pitchFamily="34" charset="0"/>
                <a:ea typeface="Times New Roman" panose="02020603050405020304" pitchFamily="18" charset="0"/>
                <a:cs typeface="Times New Roman" panose="02020603050405020304" pitchFamily="18" charset="0"/>
              </a:rPr>
              <a:t>ach of us in the church will likely have a propensity toward one of these approaches - whether we realize it or not. </a:t>
            </a:r>
          </a:p>
          <a:p>
            <a:pPr marL="742950" lvl="1" indent="-285750">
              <a:spcBef>
                <a:spcPts val="600"/>
              </a:spcBef>
              <a:spcAft>
                <a:spcPts val="600"/>
              </a:spcAft>
              <a:buFont typeface="Courier New" panose="02070309020205020404" pitchFamily="49" charset="0"/>
              <a:buChar char="o"/>
            </a:pPr>
            <a:r>
              <a:rPr lang="en-US" dirty="0">
                <a:effectLst/>
                <a:latin typeface="Helvetica" panose="020B0604020202020204" pitchFamily="34" charset="0"/>
                <a:ea typeface="Times New Roman" panose="02020603050405020304" pitchFamily="18" charset="0"/>
                <a:cs typeface="Times New Roman" panose="02020603050405020304" pitchFamily="18" charset="0"/>
              </a:rPr>
              <a:t>There are often benefits to examining multiple approaches, so be cautious about your lens and be open to other perspectives.</a:t>
            </a:r>
          </a:p>
          <a:p>
            <a:pPr marL="742950" lvl="1" indent="-285750">
              <a:spcBef>
                <a:spcPts val="600"/>
              </a:spcBef>
              <a:spcAft>
                <a:spcPts val="600"/>
              </a:spcAft>
              <a:buFont typeface="Courier New" panose="02070309020205020404" pitchFamily="49" charset="0"/>
              <a:buChar char="o"/>
            </a:pPr>
            <a:r>
              <a:rPr lang="en-US" sz="1800" kern="0" dirty="0">
                <a:solidFill>
                  <a:srgbClr val="5A5A5A"/>
                </a:solidFill>
                <a:latin typeface="Arial" panose="020B0604020202020204" pitchFamily="34" charset="0"/>
                <a:cs typeface="Arial" panose="020B0604020202020204" pitchFamily="34" charset="0"/>
              </a:rPr>
              <a:t>We are studying a wide range of Bible verses, including those listed in </a:t>
            </a:r>
            <a:r>
              <a:rPr lang="en-US" sz="1800" b="1" kern="0" dirty="0">
                <a:solidFill>
                  <a:srgbClr val="5A5A5A"/>
                </a:solidFill>
                <a:latin typeface="Arial" panose="020B0604020202020204" pitchFamily="34" charset="0"/>
                <a:cs typeface="Arial" panose="020B0604020202020204" pitchFamily="34" charset="0"/>
              </a:rPr>
              <a:t>Appendix A,</a:t>
            </a:r>
            <a:r>
              <a:rPr lang="en-US" sz="1800" kern="0" dirty="0">
                <a:solidFill>
                  <a:srgbClr val="5A5A5A"/>
                </a:solidFill>
                <a:latin typeface="Arial" panose="020B0604020202020204" pitchFamily="34" charset="0"/>
                <a:cs typeface="Arial" panose="020B0604020202020204" pitchFamily="34" charset="0"/>
              </a:rPr>
              <a:t> and reviewing other study resources, some of which are  listed in </a:t>
            </a:r>
            <a:r>
              <a:rPr lang="en-US" sz="1800" b="1" kern="0" dirty="0">
                <a:solidFill>
                  <a:srgbClr val="5A5A5A"/>
                </a:solidFill>
                <a:latin typeface="Arial" panose="020B0604020202020204" pitchFamily="34" charset="0"/>
                <a:cs typeface="Arial" panose="020B0604020202020204" pitchFamily="34" charset="0"/>
              </a:rPr>
              <a:t>Appendix B – </a:t>
            </a:r>
            <a:r>
              <a:rPr lang="en-US" sz="1800" kern="0" dirty="0">
                <a:solidFill>
                  <a:srgbClr val="5A5A5A"/>
                </a:solidFill>
                <a:latin typeface="Arial" panose="020B0604020202020204" pitchFamily="34" charset="0"/>
                <a:cs typeface="Arial" panose="020B0604020202020204" pitchFamily="34" charset="0"/>
              </a:rPr>
              <a:t>and will continue to review your suggestions.</a:t>
            </a:r>
            <a:endParaRPr lang="en-US" sz="2000" kern="0" dirty="0">
              <a:solidFill>
                <a:srgbClr val="5A5A5A"/>
              </a:solidFill>
              <a:latin typeface="Arial" panose="020B0604020202020204" pitchFamily="34" charset="0"/>
              <a:cs typeface="Arial" panose="020B0604020202020204" pitchFamily="34" charset="0"/>
            </a:endParaRPr>
          </a:p>
        </p:txBody>
      </p:sp>
      <p:sp>
        <p:nvSpPr>
          <p:cNvPr id="2" name="Title 3">
            <a:extLst>
              <a:ext uri="{FF2B5EF4-FFF2-40B4-BE49-F238E27FC236}">
                <a16:creationId xmlns:a16="http://schemas.microsoft.com/office/drawing/2014/main" id="{222BA271-27FB-BDCC-19C0-D144B1800FB6}"/>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Tree>
    <p:extLst>
      <p:ext uri="{BB962C8B-B14F-4D97-AF65-F5344CB8AC3E}">
        <p14:creationId xmlns:p14="http://schemas.microsoft.com/office/powerpoint/2010/main" val="20328505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D7629A-EFC6-ECEB-DA2A-8C4483BE50F6}"/>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F68338E-787B-5298-DFC3-A7E7C7509E9E}"/>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7</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EB2893FE-8CCB-D818-C7DE-599DDA09D505}"/>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Rectangle: Rounded Corners 2">
            <a:extLst>
              <a:ext uri="{FF2B5EF4-FFF2-40B4-BE49-F238E27FC236}">
                <a16:creationId xmlns:a16="http://schemas.microsoft.com/office/drawing/2014/main" id="{44892BC1-58D5-64C0-A1C9-1CDD57DCA989}"/>
              </a:ext>
            </a:extLst>
          </p:cNvPr>
          <p:cNvSpPr/>
          <p:nvPr/>
        </p:nvSpPr>
        <p:spPr>
          <a:xfrm>
            <a:off x="659219" y="849908"/>
            <a:ext cx="7974418" cy="334799"/>
          </a:xfrm>
          <a:prstGeom prst="round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There is a Range of Perspectives for Women’s Participation</a:t>
            </a:r>
          </a:p>
        </p:txBody>
      </p:sp>
      <p:sp>
        <p:nvSpPr>
          <p:cNvPr id="7" name="Arrow: Left-Right 6">
            <a:extLst>
              <a:ext uri="{FF2B5EF4-FFF2-40B4-BE49-F238E27FC236}">
                <a16:creationId xmlns:a16="http://schemas.microsoft.com/office/drawing/2014/main" id="{327024E0-188F-64E5-B56A-584A3E443B3A}"/>
              </a:ext>
            </a:extLst>
          </p:cNvPr>
          <p:cNvSpPr/>
          <p:nvPr/>
        </p:nvSpPr>
        <p:spPr>
          <a:xfrm>
            <a:off x="324091" y="1152342"/>
            <a:ext cx="8604008" cy="476969"/>
          </a:xfrm>
          <a:prstGeom prst="lef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Quad 11">
            <a:extLst>
              <a:ext uri="{FF2B5EF4-FFF2-40B4-BE49-F238E27FC236}">
                <a16:creationId xmlns:a16="http://schemas.microsoft.com/office/drawing/2014/main" id="{D919F447-D339-BD3F-C563-840ED1A2A91D}"/>
              </a:ext>
            </a:extLst>
          </p:cNvPr>
          <p:cNvSpPr/>
          <p:nvPr/>
        </p:nvSpPr>
        <p:spPr>
          <a:xfrm>
            <a:off x="1105375" y="1629312"/>
            <a:ext cx="578734" cy="932962"/>
          </a:xfrm>
          <a:prstGeom prst="quad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entagon 7">
            <a:extLst>
              <a:ext uri="{FF2B5EF4-FFF2-40B4-BE49-F238E27FC236}">
                <a16:creationId xmlns:a16="http://schemas.microsoft.com/office/drawing/2014/main" id="{973E26D1-63B8-8525-7CAA-78FDF8F96D73}"/>
              </a:ext>
            </a:extLst>
          </p:cNvPr>
          <p:cNvSpPr/>
          <p:nvPr/>
        </p:nvSpPr>
        <p:spPr>
          <a:xfrm>
            <a:off x="358807" y="2259796"/>
            <a:ext cx="2071870" cy="3067100"/>
          </a:xfrm>
          <a:prstGeom prst="pent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Full Patriarchy </a:t>
            </a:r>
          </a:p>
          <a:p>
            <a:pPr algn="ctr"/>
            <a:r>
              <a:rPr lang="en-US" sz="600" b="1" dirty="0"/>
              <a:t>   </a:t>
            </a:r>
          </a:p>
          <a:p>
            <a:pPr algn="ctr"/>
            <a:r>
              <a:rPr lang="en-US" sz="1400" b="1" dirty="0"/>
              <a:t>Higher male gender value</a:t>
            </a:r>
          </a:p>
          <a:p>
            <a:pPr algn="ctr"/>
            <a:r>
              <a:rPr lang="en-US" sz="600" b="1" dirty="0"/>
              <a:t>  </a:t>
            </a:r>
          </a:p>
          <a:p>
            <a:pPr algn="ctr"/>
            <a:r>
              <a:rPr lang="en-US" sz="1400" b="1" dirty="0"/>
              <a:t>Very limited role in worship or leadership</a:t>
            </a:r>
          </a:p>
        </p:txBody>
      </p:sp>
      <p:sp>
        <p:nvSpPr>
          <p:cNvPr id="20" name="Arrow: Quad 19">
            <a:extLst>
              <a:ext uri="{FF2B5EF4-FFF2-40B4-BE49-F238E27FC236}">
                <a16:creationId xmlns:a16="http://schemas.microsoft.com/office/drawing/2014/main" id="{803CF579-B606-0338-1072-4D31F0154687}"/>
              </a:ext>
            </a:extLst>
          </p:cNvPr>
          <p:cNvSpPr/>
          <p:nvPr/>
        </p:nvSpPr>
        <p:spPr>
          <a:xfrm>
            <a:off x="3294918" y="1629312"/>
            <a:ext cx="578734" cy="932962"/>
          </a:xfrm>
          <a:prstGeom prst="quad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Pentagon 20">
            <a:extLst>
              <a:ext uri="{FF2B5EF4-FFF2-40B4-BE49-F238E27FC236}">
                <a16:creationId xmlns:a16="http://schemas.microsoft.com/office/drawing/2014/main" id="{B6BCCDB4-6963-4077-B8E0-8B04716EAB0C}"/>
              </a:ext>
            </a:extLst>
          </p:cNvPr>
          <p:cNvSpPr/>
          <p:nvPr/>
        </p:nvSpPr>
        <p:spPr>
          <a:xfrm>
            <a:off x="2548350" y="2259796"/>
            <a:ext cx="2071870" cy="3067100"/>
          </a:xfrm>
          <a:prstGeom prst="pent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Partial Patriarchy; more value for both genders</a:t>
            </a:r>
            <a:r>
              <a:rPr lang="en-US" sz="600" b="1" dirty="0"/>
              <a:t> </a:t>
            </a:r>
          </a:p>
          <a:p>
            <a:pPr algn="ctr"/>
            <a:endParaRPr lang="en-US" sz="600" b="1" dirty="0"/>
          </a:p>
          <a:p>
            <a:pPr algn="ctr"/>
            <a:r>
              <a:rPr lang="en-US" sz="1400" b="1" dirty="0"/>
              <a:t>Some limited  Participation</a:t>
            </a:r>
          </a:p>
        </p:txBody>
      </p:sp>
      <p:sp>
        <p:nvSpPr>
          <p:cNvPr id="23" name="Arrow: Quad 22">
            <a:extLst>
              <a:ext uri="{FF2B5EF4-FFF2-40B4-BE49-F238E27FC236}">
                <a16:creationId xmlns:a16="http://schemas.microsoft.com/office/drawing/2014/main" id="{3FB2086D-FDBF-2D29-3017-EE5D808814BD}"/>
              </a:ext>
            </a:extLst>
          </p:cNvPr>
          <p:cNvSpPr/>
          <p:nvPr/>
        </p:nvSpPr>
        <p:spPr>
          <a:xfrm>
            <a:off x="5413089" y="1629312"/>
            <a:ext cx="578734" cy="932962"/>
          </a:xfrm>
          <a:prstGeom prst="quad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Pentagon 23">
            <a:extLst>
              <a:ext uri="{FF2B5EF4-FFF2-40B4-BE49-F238E27FC236}">
                <a16:creationId xmlns:a16="http://schemas.microsoft.com/office/drawing/2014/main" id="{D4DB2888-812C-AA4B-AA7F-6F83AFA12018}"/>
              </a:ext>
            </a:extLst>
          </p:cNvPr>
          <p:cNvSpPr/>
          <p:nvPr/>
        </p:nvSpPr>
        <p:spPr>
          <a:xfrm>
            <a:off x="4666521" y="2259796"/>
            <a:ext cx="2071870" cy="3067100"/>
          </a:xfrm>
          <a:prstGeom prst="pent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More Complement-arian – with equal value but different gender –based roles</a:t>
            </a:r>
          </a:p>
          <a:p>
            <a:pPr algn="ctr"/>
            <a:r>
              <a:rPr lang="en-US" sz="600" b="1" dirty="0"/>
              <a:t>  </a:t>
            </a:r>
          </a:p>
          <a:p>
            <a:pPr algn="ctr"/>
            <a:r>
              <a:rPr lang="en-US" sz="1400" b="1" dirty="0"/>
              <a:t>More Participation</a:t>
            </a:r>
          </a:p>
        </p:txBody>
      </p:sp>
      <p:sp>
        <p:nvSpPr>
          <p:cNvPr id="26" name="Arrow: Quad 25">
            <a:extLst>
              <a:ext uri="{FF2B5EF4-FFF2-40B4-BE49-F238E27FC236}">
                <a16:creationId xmlns:a16="http://schemas.microsoft.com/office/drawing/2014/main" id="{13516883-64F3-0155-8C31-21C4228562B5}"/>
              </a:ext>
            </a:extLst>
          </p:cNvPr>
          <p:cNvSpPr/>
          <p:nvPr/>
        </p:nvSpPr>
        <p:spPr>
          <a:xfrm>
            <a:off x="7565980" y="1629312"/>
            <a:ext cx="578734" cy="932962"/>
          </a:xfrm>
          <a:prstGeom prst="quad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Pentagon 26">
            <a:extLst>
              <a:ext uri="{FF2B5EF4-FFF2-40B4-BE49-F238E27FC236}">
                <a16:creationId xmlns:a16="http://schemas.microsoft.com/office/drawing/2014/main" id="{55BC1AA0-5CC2-7469-F4B7-E25D2B265120}"/>
              </a:ext>
            </a:extLst>
          </p:cNvPr>
          <p:cNvSpPr/>
          <p:nvPr/>
        </p:nvSpPr>
        <p:spPr>
          <a:xfrm>
            <a:off x="6819412" y="2259796"/>
            <a:ext cx="2071870" cy="3067100"/>
          </a:xfrm>
          <a:prstGeom prst="pent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Full Egalitarian Value</a:t>
            </a:r>
          </a:p>
          <a:p>
            <a:pPr algn="ctr"/>
            <a:r>
              <a:rPr lang="en-US" sz="600" b="1" dirty="0"/>
              <a:t>  </a:t>
            </a:r>
          </a:p>
          <a:p>
            <a:pPr algn="ctr"/>
            <a:r>
              <a:rPr lang="en-US" sz="1400" b="1" dirty="0"/>
              <a:t>Full Participation</a:t>
            </a:r>
          </a:p>
          <a:p>
            <a:pPr algn="ctr"/>
            <a:r>
              <a:rPr lang="en-US" sz="600" b="1" dirty="0"/>
              <a:t>  </a:t>
            </a:r>
          </a:p>
          <a:p>
            <a:pPr algn="ctr"/>
            <a:r>
              <a:rPr lang="en-US" sz="1400" b="1" dirty="0"/>
              <a:t>All Roles are Available per Gifts not Gender</a:t>
            </a:r>
          </a:p>
        </p:txBody>
      </p:sp>
      <p:sp>
        <p:nvSpPr>
          <p:cNvPr id="4" name="Rectangle: Rounded Corners 3">
            <a:extLst>
              <a:ext uri="{FF2B5EF4-FFF2-40B4-BE49-F238E27FC236}">
                <a16:creationId xmlns:a16="http://schemas.microsoft.com/office/drawing/2014/main" id="{75435B9F-737D-8A8E-56DC-8D1B2A2405B4}"/>
              </a:ext>
            </a:extLst>
          </p:cNvPr>
          <p:cNvSpPr/>
          <p:nvPr/>
        </p:nvSpPr>
        <p:spPr>
          <a:xfrm>
            <a:off x="651840" y="1257263"/>
            <a:ext cx="2083409" cy="26712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t>Limited (Gender-based</a:t>
            </a:r>
            <a:r>
              <a:rPr lang="en-US" sz="1000" b="1" dirty="0"/>
              <a:t>) </a:t>
            </a:r>
          </a:p>
        </p:txBody>
      </p:sp>
      <p:sp>
        <p:nvSpPr>
          <p:cNvPr id="9" name="Rectangle: Rounded Corners 8">
            <a:extLst>
              <a:ext uri="{FF2B5EF4-FFF2-40B4-BE49-F238E27FC236}">
                <a16:creationId xmlns:a16="http://schemas.microsoft.com/office/drawing/2014/main" id="{4FF227FA-2FE7-CD7A-E085-F0B525101129}"/>
              </a:ext>
            </a:extLst>
          </p:cNvPr>
          <p:cNvSpPr/>
          <p:nvPr/>
        </p:nvSpPr>
        <p:spPr>
          <a:xfrm>
            <a:off x="6738391" y="1281117"/>
            <a:ext cx="1926734" cy="21941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b="1" dirty="0"/>
              <a:t>Unlimited (Gift-based)</a:t>
            </a:r>
          </a:p>
        </p:txBody>
      </p:sp>
      <p:sp>
        <p:nvSpPr>
          <p:cNvPr id="6" name="Rectangle: Rounded Corners 5">
            <a:extLst>
              <a:ext uri="{FF2B5EF4-FFF2-40B4-BE49-F238E27FC236}">
                <a16:creationId xmlns:a16="http://schemas.microsoft.com/office/drawing/2014/main" id="{FBA8175C-3B44-963F-7527-E2E87547D50C}"/>
              </a:ext>
            </a:extLst>
          </p:cNvPr>
          <p:cNvSpPr/>
          <p:nvPr/>
        </p:nvSpPr>
        <p:spPr>
          <a:xfrm>
            <a:off x="374836" y="5568838"/>
            <a:ext cx="8394329" cy="672469"/>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r>
              <a:rPr lang="en-US" b="1" dirty="0"/>
              <a:t>We desire Harmony, Unity, and Healthy Practices;                                       but respect we may not have uniformity in our beliefs or opinions.</a:t>
            </a:r>
            <a:r>
              <a:rPr lang="en-US" dirty="0"/>
              <a:t>  </a:t>
            </a:r>
          </a:p>
        </p:txBody>
      </p:sp>
    </p:spTree>
    <p:extLst>
      <p:ext uri="{BB962C8B-B14F-4D97-AF65-F5344CB8AC3E}">
        <p14:creationId xmlns:p14="http://schemas.microsoft.com/office/powerpoint/2010/main" val="19820203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2725787-CEB0-821F-859D-795D462AAFE8}"/>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00D51428-8C28-80ED-62BF-3B9D2231C235}"/>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8</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7FB784D8-B57B-D2D4-4EEF-346213BE8218}"/>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4" name="Rectangle 3">
            <a:extLst>
              <a:ext uri="{FF2B5EF4-FFF2-40B4-BE49-F238E27FC236}">
                <a16:creationId xmlns:a16="http://schemas.microsoft.com/office/drawing/2014/main" id="{1460C195-7860-6B0D-91A6-56CC4748764F}"/>
              </a:ext>
            </a:extLst>
          </p:cNvPr>
          <p:cNvSpPr/>
          <p:nvPr/>
        </p:nvSpPr>
        <p:spPr>
          <a:xfrm>
            <a:off x="230074" y="854143"/>
            <a:ext cx="8712198" cy="5440331"/>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279FA7B-CE0F-0DF9-D591-BAFC50CF1FF7}"/>
              </a:ext>
            </a:extLst>
          </p:cNvPr>
          <p:cNvSpPr txBox="1"/>
          <p:nvPr/>
        </p:nvSpPr>
        <p:spPr>
          <a:xfrm>
            <a:off x="329608" y="891517"/>
            <a:ext cx="8506047" cy="4462760"/>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
            </a:pPr>
            <a:r>
              <a:rPr lang="en-US" sz="2000" kern="0" dirty="0">
                <a:solidFill>
                  <a:srgbClr val="5A5A5A"/>
                </a:solidFill>
                <a:latin typeface="Arial" panose="020B0604020202020204" pitchFamily="34" charset="0"/>
                <a:cs typeface="Arial" panose="020B0604020202020204" pitchFamily="34" charset="0"/>
              </a:rPr>
              <a:t>Today we will focus on two highly controversial passages:  </a:t>
            </a:r>
          </a:p>
          <a:p>
            <a:pPr marL="800100" lvl="1" indent="-342900">
              <a:spcBef>
                <a:spcPts val="600"/>
              </a:spcBef>
              <a:spcAft>
                <a:spcPts val="600"/>
              </a:spcAft>
              <a:buFont typeface="Arial" panose="020B0604020202020204" pitchFamily="34" charset="0"/>
              <a:buChar char="•"/>
            </a:pPr>
            <a:r>
              <a:rPr lang="en-US" sz="2000" b="1" u="sng" kern="0" dirty="0">
                <a:solidFill>
                  <a:srgbClr val="0070C0"/>
                </a:solidFill>
                <a:latin typeface="Arial" panose="020B0604020202020204" pitchFamily="34" charset="0"/>
                <a:cs typeface="Arial" panose="020B0604020202020204" pitchFamily="34" charset="0"/>
              </a:rPr>
              <a:t>1 Corinthians 14</a:t>
            </a:r>
          </a:p>
          <a:p>
            <a:pPr marL="800100" lvl="1" indent="-342900">
              <a:spcBef>
                <a:spcPts val="600"/>
              </a:spcBef>
              <a:spcAft>
                <a:spcPts val="600"/>
              </a:spcAft>
              <a:buFont typeface="Arial" panose="020B0604020202020204" pitchFamily="34" charset="0"/>
              <a:buChar char="•"/>
            </a:pPr>
            <a:r>
              <a:rPr lang="en-US" sz="2000" b="1" u="sng" kern="0" dirty="0">
                <a:solidFill>
                  <a:srgbClr val="0070C0"/>
                </a:solidFill>
                <a:latin typeface="Arial" panose="020B0604020202020204" pitchFamily="34" charset="0"/>
                <a:cs typeface="Arial" panose="020B0604020202020204" pitchFamily="34" charset="0"/>
              </a:rPr>
              <a:t>1 Timothy 2</a:t>
            </a:r>
            <a:endParaRPr lang="en-US" u="sng" kern="0" dirty="0">
              <a:solidFill>
                <a:srgbClr val="0070C0"/>
              </a:solidFill>
              <a:latin typeface="Arial" panose="020B0604020202020204" pitchFamily="34" charset="0"/>
              <a:cs typeface="Arial" panose="020B0604020202020204" pitchFamily="34" charset="0"/>
            </a:endParaRPr>
          </a:p>
          <a:p>
            <a:pPr marL="285750" indent="-285750">
              <a:spcBef>
                <a:spcPts val="600"/>
              </a:spcBef>
              <a:spcAft>
                <a:spcPts val="600"/>
              </a:spcAft>
              <a:buFont typeface="Wingdings" panose="05000000000000000000" pitchFamily="2" charset="2"/>
              <a:buChar char="§"/>
            </a:pPr>
            <a:r>
              <a:rPr lang="en-US" kern="0" dirty="0">
                <a:solidFill>
                  <a:srgbClr val="5A5A5A"/>
                </a:solidFill>
                <a:latin typeface="Arial" panose="020B0604020202020204" pitchFamily="34" charset="0"/>
                <a:ea typeface="Times New Roman" panose="02020603050405020304" pitchFamily="18" charset="0"/>
                <a:cs typeface="Arial" panose="020B0604020202020204" pitchFamily="34" charset="0"/>
              </a:rPr>
              <a:t>There are some very challenging phrases - which appear to limit the role and/or manner of how women worship – at least in certain circumstances.</a:t>
            </a:r>
          </a:p>
          <a:p>
            <a:pPr marL="285750" indent="-285750">
              <a:spcBef>
                <a:spcPts val="600"/>
              </a:spcBef>
              <a:spcAft>
                <a:spcPts val="600"/>
              </a:spcAft>
              <a:buFont typeface="Wingdings" panose="05000000000000000000" pitchFamily="2" charset="2"/>
              <a:buChar char="§"/>
            </a:pPr>
            <a:r>
              <a:rPr lang="en-US" kern="0" dirty="0">
                <a:solidFill>
                  <a:srgbClr val="5A5A5A"/>
                </a:solidFill>
                <a:latin typeface="Arial" panose="020B0604020202020204" pitchFamily="34" charset="0"/>
                <a:ea typeface="Times New Roman" panose="02020603050405020304" pitchFamily="18" charset="0"/>
                <a:cs typeface="Arial" panose="020B0604020202020204" pitchFamily="34" charset="0"/>
              </a:rPr>
              <a:t>These passages are frequently cited by those who believe that a more limited role for women is being prescribed for all time and all circumstances.  </a:t>
            </a:r>
          </a:p>
          <a:p>
            <a:pPr marL="285750" indent="-285750">
              <a:spcBef>
                <a:spcPts val="600"/>
              </a:spcBef>
              <a:spcAft>
                <a:spcPts val="600"/>
              </a:spcAft>
              <a:buFont typeface="Wingdings" panose="05000000000000000000" pitchFamily="2" charset="2"/>
              <a:buChar char="§"/>
            </a:pPr>
            <a:r>
              <a:rPr lang="en-US" kern="0" dirty="0">
                <a:solidFill>
                  <a:srgbClr val="5A5A5A"/>
                </a:solidFill>
                <a:latin typeface="Arial" panose="020B0604020202020204" pitchFamily="34" charset="0"/>
                <a:ea typeface="Times New Roman" panose="02020603050405020304" pitchFamily="18" charset="0"/>
                <a:cs typeface="Arial" panose="020B0604020202020204" pitchFamily="34" charset="0"/>
              </a:rPr>
              <a:t>Others take issue with the exegesis/translations referenced, as well as an assumed application of a “blueprint” hermeneutic. They seek further exegesis reviews and the application of a stated broader theological or trajectory hermeneutic approach.</a:t>
            </a:r>
          </a:p>
          <a:p>
            <a:pPr marL="285750" indent="-285750">
              <a:spcBef>
                <a:spcPts val="600"/>
              </a:spcBef>
              <a:spcAft>
                <a:spcPts val="600"/>
              </a:spcAft>
              <a:buFont typeface="Wingdings" panose="05000000000000000000" pitchFamily="2" charset="2"/>
              <a:buChar char="§"/>
            </a:pPr>
            <a:r>
              <a:rPr lang="en-US" sz="2000" kern="0" dirty="0">
                <a:solidFill>
                  <a:srgbClr val="5A5A5A"/>
                </a:solidFill>
                <a:latin typeface="Arial" panose="020B0604020202020204" pitchFamily="34" charset="0"/>
                <a:cs typeface="Arial" panose="020B0604020202020204" pitchFamily="34" charset="0"/>
              </a:rPr>
              <a:t>Today, we will try to respectfully consider several varying perspectives.</a:t>
            </a:r>
          </a:p>
        </p:txBody>
      </p:sp>
    </p:spTree>
    <p:extLst>
      <p:ext uri="{BB962C8B-B14F-4D97-AF65-F5344CB8AC3E}">
        <p14:creationId xmlns:p14="http://schemas.microsoft.com/office/powerpoint/2010/main" val="23408431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8541BC8-2B9D-37D7-D0DA-FCB877AACA85}"/>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C1E42F47-F230-D689-9A82-A88D29E2D036}"/>
              </a:ext>
            </a:extLst>
          </p:cNvPr>
          <p:cNvSpPr txBox="1">
            <a:spLocks/>
          </p:cNvSpPr>
          <p:nvPr/>
        </p:nvSpPr>
        <p:spPr>
          <a:xfrm>
            <a:off x="8753144" y="661199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smtClean="0">
                <a:solidFill>
                  <a:schemeClr val="bg1">
                    <a:lumMod val="50000"/>
                  </a:schemeClr>
                </a:solidFill>
                <a:latin typeface="+mj-lt"/>
                <a:cs typeface="Arial" panose="020B0604020202020204" pitchFamily="34" charset="0"/>
              </a:rPr>
              <a:pPr/>
              <a:t>9</a:t>
            </a:fld>
            <a:endParaRPr lang="en-US" sz="800" dirty="0">
              <a:solidFill>
                <a:schemeClr val="bg1">
                  <a:lumMod val="50000"/>
                </a:schemeClr>
              </a:solidFill>
              <a:latin typeface="+mj-lt"/>
              <a:cs typeface="Arial" panose="020B0604020202020204" pitchFamily="34" charset="0"/>
            </a:endParaRPr>
          </a:p>
        </p:txBody>
      </p:sp>
      <p:sp>
        <p:nvSpPr>
          <p:cNvPr id="2" name="Title 3">
            <a:extLst>
              <a:ext uri="{FF2B5EF4-FFF2-40B4-BE49-F238E27FC236}">
                <a16:creationId xmlns:a16="http://schemas.microsoft.com/office/drawing/2014/main" id="{A6315436-8026-56A0-5ED8-DC8306FCCDCE}"/>
              </a:ext>
            </a:extLst>
          </p:cNvPr>
          <p:cNvSpPr txBox="1">
            <a:spLocks/>
          </p:cNvSpPr>
          <p:nvPr/>
        </p:nvSpPr>
        <p:spPr>
          <a:xfrm>
            <a:off x="215901" y="48534"/>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a:p>
            <a:pPr algn="ctr">
              <a:spcAft>
                <a:spcPts val="200"/>
              </a:spcAft>
            </a:pPr>
            <a:r>
              <a:rPr lang="en-US" sz="1600" b="1" i="1" kern="0" dirty="0">
                <a:solidFill>
                  <a:srgbClr val="5A5A5A"/>
                </a:solidFill>
                <a:latin typeface="Arial" panose="020B0604020202020204" pitchFamily="34" charset="0"/>
                <a:cs typeface="Arial" panose="020B0604020202020204" pitchFamily="34" charset="0"/>
              </a:rPr>
              <a:t>Midweek Worship Service Lesson – February 21, 2024</a:t>
            </a:r>
          </a:p>
        </p:txBody>
      </p:sp>
      <p:sp>
        <p:nvSpPr>
          <p:cNvPr id="3" name="TextBox 2">
            <a:extLst>
              <a:ext uri="{FF2B5EF4-FFF2-40B4-BE49-F238E27FC236}">
                <a16:creationId xmlns:a16="http://schemas.microsoft.com/office/drawing/2014/main" id="{5CD0022F-C27D-1775-5998-A974261D14FC}"/>
              </a:ext>
            </a:extLst>
          </p:cNvPr>
          <p:cNvSpPr txBox="1"/>
          <p:nvPr/>
        </p:nvSpPr>
        <p:spPr>
          <a:xfrm>
            <a:off x="329608" y="838354"/>
            <a:ext cx="8506047" cy="400110"/>
          </a:xfrm>
          <a:prstGeom prst="rect">
            <a:avLst/>
          </a:prstGeom>
          <a:noFill/>
        </p:spPr>
        <p:txBody>
          <a:bodyPr wrap="square">
            <a:spAutoFit/>
          </a:bodyPr>
          <a:lstStyle/>
          <a:p>
            <a:pPr marL="285750" indent="-285750">
              <a:spcBef>
                <a:spcPts val="600"/>
              </a:spcBef>
              <a:spcAft>
                <a:spcPts val="400"/>
              </a:spcAft>
              <a:buFont typeface="Wingdings" panose="05000000000000000000" pitchFamily="2" charset="2"/>
              <a:buChar char="§"/>
            </a:pPr>
            <a:r>
              <a:rPr lang="en-US" sz="2000" b="1" u="sng" kern="0" dirty="0">
                <a:solidFill>
                  <a:srgbClr val="5A5A5A"/>
                </a:solidFill>
                <a:latin typeface="Arial" panose="020B0604020202020204" pitchFamily="34" charset="0"/>
                <a:cs typeface="Arial" panose="020B0604020202020204" pitchFamily="34" charset="0"/>
              </a:rPr>
              <a:t>1 Corinthians </a:t>
            </a:r>
            <a:endParaRPr lang="en-US" sz="2000" i="1" kern="0" dirty="0">
              <a:solidFill>
                <a:srgbClr val="5A5A5A"/>
              </a:solidFill>
              <a:latin typeface="Arial" panose="020B0604020202020204" pitchFamily="34" charset="0"/>
              <a:cs typeface="Arial" panose="020B0604020202020204" pitchFamily="34" charset="0"/>
            </a:endParaRPr>
          </a:p>
        </p:txBody>
      </p:sp>
      <p:graphicFrame>
        <p:nvGraphicFramePr>
          <p:cNvPr id="7" name="Table 13">
            <a:extLst>
              <a:ext uri="{FF2B5EF4-FFF2-40B4-BE49-F238E27FC236}">
                <a16:creationId xmlns:a16="http://schemas.microsoft.com/office/drawing/2014/main" id="{64CDFDDD-31DB-A51E-6C9D-DB457012292F}"/>
              </a:ext>
            </a:extLst>
          </p:cNvPr>
          <p:cNvGraphicFramePr>
            <a:graphicFrameLocks noGrp="1"/>
          </p:cNvGraphicFramePr>
          <p:nvPr>
            <p:extLst>
              <p:ext uri="{D42A27DB-BD31-4B8C-83A1-F6EECF244321}">
                <p14:modId xmlns:p14="http://schemas.microsoft.com/office/powerpoint/2010/main" val="301640250"/>
              </p:ext>
            </p:extLst>
          </p:nvPr>
        </p:nvGraphicFramePr>
        <p:xfrm>
          <a:off x="329606" y="1309203"/>
          <a:ext cx="8423537" cy="752104"/>
        </p:xfrm>
        <a:graphic>
          <a:graphicData uri="http://schemas.openxmlformats.org/drawingml/2006/table">
            <a:tbl>
              <a:tblPr firstRow="1" bandRow="1">
                <a:tableStyleId>{5C22544A-7EE6-4342-B048-85BDC9FD1C3A}</a:tableStyleId>
              </a:tblPr>
              <a:tblGrid>
                <a:gridCol w="8423537">
                  <a:extLst>
                    <a:ext uri="{9D8B030D-6E8A-4147-A177-3AD203B41FA5}">
                      <a16:colId xmlns:a16="http://schemas.microsoft.com/office/drawing/2014/main" val="4137952146"/>
                    </a:ext>
                  </a:extLst>
                </a:gridCol>
              </a:tblGrid>
              <a:tr h="302257">
                <a:tc>
                  <a:txBody>
                    <a:bodyPr/>
                    <a:lstStyle/>
                    <a:p>
                      <a:r>
                        <a:rPr lang="en-US" sz="1600" dirty="0"/>
                        <a:t>Exegesis</a:t>
                      </a:r>
                      <a:r>
                        <a:rPr lang="en-US" sz="1600" baseline="0" dirty="0"/>
                        <a:t> Considerations </a:t>
                      </a:r>
                      <a:endParaRPr lang="en-US" sz="1600" dirty="0"/>
                    </a:p>
                  </a:txBody>
                  <a:tcPr/>
                </a:tc>
                <a:extLst>
                  <a:ext uri="{0D108BD9-81ED-4DB2-BD59-A6C34878D82A}">
                    <a16:rowId xmlns:a16="http://schemas.microsoft.com/office/drawing/2014/main" val="734447717"/>
                  </a:ext>
                </a:extLst>
              </a:tr>
              <a:tr h="416824">
                <a:tc>
                  <a:txBody>
                    <a:bodyPr/>
                    <a:lstStyle/>
                    <a:p>
                      <a:pPr marL="285750" indent="-285750">
                        <a:buFont typeface="Arial" panose="020B0604020202020204" pitchFamily="34" charset="0"/>
                        <a:buChar char="•"/>
                      </a:pPr>
                      <a:r>
                        <a:rPr lang="en-US" sz="1600" b="1" dirty="0"/>
                        <a:t>Historical Background and Context </a:t>
                      </a:r>
                      <a:r>
                        <a:rPr lang="en-US" sz="1400" b="0" dirty="0"/>
                        <a:t>(continued)</a:t>
                      </a:r>
                    </a:p>
                  </a:txBody>
                  <a:tcPr/>
                </a:tc>
                <a:extLst>
                  <a:ext uri="{0D108BD9-81ED-4DB2-BD59-A6C34878D82A}">
                    <a16:rowId xmlns:a16="http://schemas.microsoft.com/office/drawing/2014/main" val="2809020141"/>
                  </a:ext>
                </a:extLst>
              </a:tr>
            </a:tbl>
          </a:graphicData>
        </a:graphic>
      </p:graphicFrame>
      <p:pic>
        <p:nvPicPr>
          <p:cNvPr id="1026" name="Picture 2">
            <a:extLst>
              <a:ext uri="{FF2B5EF4-FFF2-40B4-BE49-F238E27FC236}">
                <a16:creationId xmlns:a16="http://schemas.microsoft.com/office/drawing/2014/main" id="{18601447-FF17-CA35-18F1-B9CA8801E5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768" y="2242514"/>
            <a:ext cx="3049813" cy="3135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3CECD3-30CF-97EC-0929-9C7AD9592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06" y="2231880"/>
            <a:ext cx="5258569" cy="31588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28514A2-2A5F-8291-512D-CEAEAC348B01}"/>
              </a:ext>
            </a:extLst>
          </p:cNvPr>
          <p:cNvSpPr/>
          <p:nvPr/>
        </p:nvSpPr>
        <p:spPr>
          <a:xfrm>
            <a:off x="1945759" y="3439633"/>
            <a:ext cx="903767" cy="44125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D1409043-24C7-3CD8-72DF-E6C131664B0A}"/>
              </a:ext>
            </a:extLst>
          </p:cNvPr>
          <p:cNvSpPr/>
          <p:nvPr/>
        </p:nvSpPr>
        <p:spPr>
          <a:xfrm>
            <a:off x="6214730" y="3708991"/>
            <a:ext cx="822260" cy="44125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1385413"/>
      </p:ext>
    </p:extLst>
  </p:cSld>
  <p:clrMapOvr>
    <a:masterClrMapping/>
  </p:clrMapOvr>
  <p:transition>
    <p:fade/>
  </p:transition>
</p:sld>
</file>

<file path=ppt/theme/theme1.xml><?xml version="1.0" encoding="utf-8"?>
<a:theme xmlns:a="http://schemas.openxmlformats.org/drawingml/2006/main" name="SCA PPT Template_Projection_2015">
  <a:themeElements>
    <a:clrScheme name="SullivanCotter">
      <a:dk1>
        <a:sysClr val="windowText" lastClr="000000"/>
      </a:dk1>
      <a:lt1>
        <a:srgbClr val="FFFFFF"/>
      </a:lt1>
      <a:dk2>
        <a:srgbClr val="1C82C1"/>
      </a:dk2>
      <a:lt2>
        <a:srgbClr val="5A5A5A"/>
      </a:lt2>
      <a:accent1>
        <a:srgbClr val="1C82C1"/>
      </a:accent1>
      <a:accent2>
        <a:srgbClr val="5A5A5A"/>
      </a:accent2>
      <a:accent3>
        <a:srgbClr val="F07B05"/>
      </a:accent3>
      <a:accent4>
        <a:srgbClr val="B5CA34"/>
      </a:accent4>
      <a:accent5>
        <a:srgbClr val="C0504D"/>
      </a:accent5>
      <a:accent6>
        <a:srgbClr val="FFFF00"/>
      </a:accent6>
      <a:hlink>
        <a:srgbClr val="0000FF"/>
      </a:hlink>
      <a:folHlink>
        <a:srgbClr val="800080"/>
      </a:folHlink>
    </a:clrScheme>
    <a:fontScheme name="SC_Vibrant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D SLT Kickoff 11162016" id="{419CCFE2-B858-452E-B6D2-636524C9176B}" vid="{13EC475F-0A9F-4B17-8F46-9F05F04ED8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32798</TotalTime>
  <Words>8330</Words>
  <Application>Microsoft Office PowerPoint</Application>
  <PresentationFormat>On-screen Show (4:3)</PresentationFormat>
  <Paragraphs>704</Paragraphs>
  <Slides>47</Slides>
  <Notes>47</Notes>
  <HiddenSlides>47</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Courier New</vt:lpstr>
      <vt:lpstr>Helvetica</vt:lpstr>
      <vt:lpstr>Symbol</vt:lpstr>
      <vt:lpstr>Times New Roman</vt:lpstr>
      <vt:lpstr>Wingdings</vt:lpstr>
      <vt:lpstr>SCA PPT Template_Projection_2015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Butler</dc:creator>
  <cp:lastModifiedBy>Ronald Vance</cp:lastModifiedBy>
  <cp:revision>918</cp:revision>
  <cp:lastPrinted>2023-08-16T12:34:25Z</cp:lastPrinted>
  <dcterms:created xsi:type="dcterms:W3CDTF">2016-12-20T13:18:07Z</dcterms:created>
  <dcterms:modified xsi:type="dcterms:W3CDTF">2024-02-21T17:26:36Z</dcterms:modified>
</cp:coreProperties>
</file>