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sldIdLst>
    <p:sldId id="256" r:id="rId2"/>
    <p:sldId id="257" r:id="rId3"/>
    <p:sldId id="284" r:id="rId4"/>
    <p:sldId id="285" r:id="rId5"/>
    <p:sldId id="273" r:id="rId6"/>
    <p:sldId id="280" r:id="rId7"/>
    <p:sldId id="281" r:id="rId8"/>
    <p:sldId id="258" r:id="rId9"/>
    <p:sldId id="260" r:id="rId10"/>
    <p:sldId id="279" r:id="rId11"/>
    <p:sldId id="261" r:id="rId12"/>
    <p:sldId id="263" r:id="rId13"/>
    <p:sldId id="274" r:id="rId14"/>
    <p:sldId id="282" r:id="rId15"/>
    <p:sldId id="266" r:id="rId16"/>
    <p:sldId id="277" r:id="rId17"/>
    <p:sldId id="276" r:id="rId18"/>
    <p:sldId id="267" r:id="rId19"/>
    <p:sldId id="278" r:id="rId20"/>
    <p:sldId id="275" r:id="rId21"/>
    <p:sldId id="268" r:id="rId22"/>
    <p:sldId id="269" r:id="rId23"/>
    <p:sldId id="272" r:id="rId24"/>
    <p:sldId id="270" r:id="rId25"/>
    <p:sldId id="271" r:id="rId26"/>
    <p:sldId id="259" r:id="rId27"/>
    <p:sldId id="286" r:id="rId28"/>
    <p:sldId id="283" r:id="rId29"/>
    <p:sldId id="262"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F10A72-F233-4B3B-96A0-E582E4A299C8}" v="2291" dt="2024-02-11T12:43:20.0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2/11/2024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biblegateway.com/passage/?search=Luke%201&amp;version=NIV#fen-NIV-24929b"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biblegateway.com/passage/?search=matt+27&amp;version=NIV#fen-NIV-24186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a:ea typeface="Calibri Light"/>
                <a:cs typeface="Calibri Light"/>
              </a:rPr>
              <a:t>Women in the Ministry of Jesus</a:t>
            </a:r>
            <a:endParaRPr lang="en-US" sz="5400" b="1">
              <a:ea typeface="Calibri Light"/>
              <a:cs typeface="Calibri Light"/>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847965"/>
            <a:ext cx="10515600" cy="5731564"/>
          </a:xfrm>
        </p:spPr>
        <p:txBody>
          <a:bodyPr vert="horz" lIns="91440" tIns="45720" rIns="91440" bIns="45720" rtlCol="0" anchor="t">
            <a:normAutofit/>
          </a:bodyPr>
          <a:lstStyle/>
          <a:p>
            <a:pPr>
              <a:buNone/>
            </a:pPr>
            <a:r>
              <a:rPr lang="en-US" sz="4000" b="1" dirty="0">
                <a:solidFill>
                  <a:srgbClr val="0D0D0D"/>
                </a:solidFill>
                <a:latin typeface="system-ui"/>
                <a:ea typeface="Calibri"/>
                <a:cs typeface="Calibri"/>
              </a:rPr>
              <a:t>...Other Key Women</a:t>
            </a:r>
            <a:endParaRPr lang="en-US" sz="4000" dirty="0"/>
          </a:p>
          <a:p>
            <a:pPr>
              <a:buFont typeface="Arial,Sans-Serif"/>
              <a:buChar char="•"/>
            </a:pPr>
            <a:r>
              <a:rPr lang="en-US" sz="3200" b="1" dirty="0">
                <a:solidFill>
                  <a:srgbClr val="0D0D0D"/>
                </a:solidFill>
                <a:latin typeface="Calibri"/>
                <a:ea typeface="Calibri"/>
                <a:cs typeface="Calibri"/>
              </a:rPr>
              <a:t>Widow's Offering</a:t>
            </a:r>
            <a:r>
              <a:rPr lang="en-US" sz="3200" dirty="0">
                <a:solidFill>
                  <a:srgbClr val="0D0D0D"/>
                </a:solidFill>
                <a:latin typeface="Calibri"/>
                <a:ea typeface="Calibri"/>
                <a:cs typeface="Calibri"/>
              </a:rPr>
              <a:t>: Mark 12:41-44; Luke 21:1-4</a:t>
            </a:r>
          </a:p>
          <a:p>
            <a:pPr>
              <a:buFont typeface="Arial,Sans-Serif"/>
              <a:buChar char="•"/>
            </a:pPr>
            <a:r>
              <a:rPr lang="en-US" sz="3200" b="1" dirty="0">
                <a:solidFill>
                  <a:srgbClr val="0D0D0D"/>
                </a:solidFill>
                <a:latin typeface="Calibri"/>
                <a:ea typeface="Calibri"/>
                <a:cs typeface="Calibri"/>
              </a:rPr>
              <a:t>Joanna</a:t>
            </a:r>
            <a:r>
              <a:rPr lang="en-US" sz="3200" dirty="0">
                <a:solidFill>
                  <a:srgbClr val="0D0D0D"/>
                </a:solidFill>
                <a:latin typeface="Calibri"/>
                <a:ea typeface="Calibri"/>
                <a:cs typeface="Calibri"/>
              </a:rPr>
              <a:t>: Luke 8:3, 24:10</a:t>
            </a:r>
            <a:endParaRPr lang="en-US" sz="3200">
              <a:solidFill>
                <a:srgbClr val="000000"/>
              </a:solidFill>
              <a:latin typeface="Calibri"/>
              <a:ea typeface="Calibri"/>
              <a:cs typeface="Calibri"/>
            </a:endParaRPr>
          </a:p>
          <a:p>
            <a:pPr>
              <a:buFont typeface="Arial,Sans-Serif"/>
              <a:buChar char="•"/>
            </a:pPr>
            <a:r>
              <a:rPr lang="en-US" sz="3200" b="1" dirty="0">
                <a:solidFill>
                  <a:srgbClr val="0D0D0D"/>
                </a:solidFill>
                <a:latin typeface="Calibri"/>
                <a:ea typeface="Calibri"/>
                <a:cs typeface="Calibri"/>
              </a:rPr>
              <a:t>Susanna</a:t>
            </a:r>
            <a:r>
              <a:rPr lang="en-US" sz="3200" dirty="0">
                <a:solidFill>
                  <a:srgbClr val="0D0D0D"/>
                </a:solidFill>
                <a:latin typeface="Calibri"/>
                <a:ea typeface="Calibri"/>
                <a:cs typeface="Calibri"/>
              </a:rPr>
              <a:t>: Luke 8:3</a:t>
            </a:r>
            <a:endParaRPr lang="en-US" sz="3200">
              <a:solidFill>
                <a:srgbClr val="000000"/>
              </a:solidFill>
              <a:latin typeface="Calibri"/>
              <a:ea typeface="Calibri"/>
              <a:cs typeface="Calibri"/>
            </a:endParaRPr>
          </a:p>
          <a:p>
            <a:pPr>
              <a:buFont typeface="Arial,Sans-Serif"/>
              <a:buChar char="•"/>
            </a:pPr>
            <a:r>
              <a:rPr lang="en-US" sz="3200" b="1" dirty="0">
                <a:solidFill>
                  <a:srgbClr val="0D0D0D"/>
                </a:solidFill>
                <a:latin typeface="Calibri"/>
                <a:ea typeface="Calibri"/>
                <a:cs typeface="Calibri"/>
              </a:rPr>
              <a:t>Salome</a:t>
            </a:r>
            <a:r>
              <a:rPr lang="en-US" sz="3200" dirty="0">
                <a:solidFill>
                  <a:srgbClr val="0D0D0D"/>
                </a:solidFill>
                <a:latin typeface="Calibri"/>
                <a:ea typeface="Calibri"/>
                <a:cs typeface="Calibri"/>
              </a:rPr>
              <a:t>: Mark 15:40, 16:1</a:t>
            </a:r>
            <a:endParaRPr lang="en-US" sz="3200">
              <a:latin typeface="Calibri"/>
              <a:ea typeface="Calibri" panose="020F0502020204030204"/>
              <a:cs typeface="Calibri" panose="020F0502020204030204"/>
            </a:endParaRPr>
          </a:p>
          <a:p>
            <a:pPr>
              <a:buFont typeface="Arial,Sans-Serif"/>
              <a:buChar char="•"/>
            </a:pPr>
            <a:r>
              <a:rPr lang="en-US" sz="3200" b="1" dirty="0">
                <a:solidFill>
                  <a:srgbClr val="0D0D0D"/>
                </a:solidFill>
                <a:latin typeface="Calibri"/>
                <a:ea typeface="Calibri"/>
                <a:cs typeface="Calibri"/>
              </a:rPr>
              <a:t>The Queen of the South (Sheba)</a:t>
            </a:r>
            <a:r>
              <a:rPr lang="en-US" sz="3200" dirty="0">
                <a:solidFill>
                  <a:srgbClr val="0D0D0D"/>
                </a:solidFill>
                <a:latin typeface="Calibri"/>
                <a:ea typeface="Calibri"/>
                <a:cs typeface="Calibri"/>
              </a:rPr>
              <a:t>: Matthew 12:42; Luke 11:31</a:t>
            </a:r>
          </a:p>
          <a:p>
            <a:pPr>
              <a:buFont typeface="Arial,Sans-Serif"/>
              <a:buChar char="•"/>
            </a:pPr>
            <a:r>
              <a:rPr lang="en-US" sz="3200" b="1" dirty="0">
                <a:solidFill>
                  <a:srgbClr val="0D0D0D"/>
                </a:solidFill>
                <a:latin typeface="Calibri"/>
                <a:ea typeface="Calibri"/>
                <a:cs typeface="Calibri"/>
              </a:rPr>
              <a:t>Jesus' Sisters  </a:t>
            </a:r>
            <a:r>
              <a:rPr lang="en-US" sz="3200" dirty="0">
                <a:solidFill>
                  <a:srgbClr val="0D0D0D"/>
                </a:solidFill>
                <a:latin typeface="Calibri"/>
                <a:ea typeface="Calibri"/>
                <a:cs typeface="Calibri"/>
              </a:rPr>
              <a:t>Mentioned in Matthew 13:55-56 and Mark 6:3 without names.</a:t>
            </a:r>
          </a:p>
          <a:p>
            <a:pPr>
              <a:buFont typeface="Arial"/>
            </a:pPr>
            <a:endParaRPr lang="en-US" sz="2400" dirty="0">
              <a:solidFill>
                <a:srgbClr val="0D0D0D"/>
              </a:solidFill>
              <a:latin typeface="system-ui"/>
              <a:ea typeface="Calibri"/>
              <a:cs typeface="Calibri"/>
            </a:endParaRPr>
          </a:p>
          <a:p>
            <a:pPr>
              <a:buFont typeface="Arial"/>
            </a:pPr>
            <a:endParaRPr lang="en-US" b="1" dirty="0">
              <a:solidFill>
                <a:srgbClr val="0D0D0D"/>
              </a:solidFill>
              <a:latin typeface="system-ui"/>
              <a:ea typeface="Calibri"/>
              <a:cs typeface="Calibri"/>
            </a:endParaRPr>
          </a:p>
          <a:p>
            <a:endParaRPr lang="en-US" sz="2400" dirty="0">
              <a:solidFill>
                <a:srgbClr val="0D0D0D"/>
              </a:solidFill>
              <a:latin typeface="system-ui"/>
              <a:ea typeface="Calibri"/>
              <a:cs typeface="Calibri"/>
            </a:endParaRPr>
          </a:p>
        </p:txBody>
      </p:sp>
      <p:sp>
        <p:nvSpPr>
          <p:cNvPr id="2" name="Slide Number Placeholder 1">
            <a:extLst>
              <a:ext uri="{FF2B5EF4-FFF2-40B4-BE49-F238E27FC236}">
                <a16:creationId xmlns:a16="http://schemas.microsoft.com/office/drawing/2014/main" id="{6771FD91-CF2F-AC1D-538F-F15082DC6AD7}"/>
              </a:ext>
            </a:extLst>
          </p:cNvPr>
          <p:cNvSpPr>
            <a:spLocks noGrp="1"/>
          </p:cNvSpPr>
          <p:nvPr>
            <p:ph type="sldNum" sz="quarter" idx="12"/>
          </p:nvPr>
        </p:nvSpPr>
        <p:spPr/>
        <p:txBody>
          <a:bodyPr/>
          <a:lstStyle/>
          <a:p>
            <a:fld id="{330EA680-D336-4FF7-8B7A-9848BB0A1C32}" type="slidenum">
              <a:rPr lang="en-US" smtClean="0"/>
              <a:t>10</a:t>
            </a:fld>
            <a:endParaRPr lang="en-US"/>
          </a:p>
        </p:txBody>
      </p:sp>
    </p:spTree>
    <p:extLst>
      <p:ext uri="{BB962C8B-B14F-4D97-AF65-F5344CB8AC3E}">
        <p14:creationId xmlns:p14="http://schemas.microsoft.com/office/powerpoint/2010/main" val="3902167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718569"/>
            <a:ext cx="10515600" cy="5860960"/>
          </a:xfrm>
        </p:spPr>
        <p:txBody>
          <a:bodyPr vert="horz" lIns="91440" tIns="45720" rIns="91440" bIns="45720" rtlCol="0" anchor="t">
            <a:normAutofit lnSpcReduction="10000"/>
          </a:bodyPr>
          <a:lstStyle/>
          <a:p>
            <a:pPr>
              <a:buNone/>
            </a:pPr>
            <a:r>
              <a:rPr lang="en-US" sz="4000" b="1" dirty="0">
                <a:solidFill>
                  <a:srgbClr val="0D0D0D"/>
                </a:solidFill>
                <a:latin typeface="Calibri"/>
                <a:ea typeface="Calibri"/>
                <a:cs typeface="Calibri"/>
              </a:rPr>
              <a:t>...Other Key Women</a:t>
            </a:r>
            <a:endParaRPr lang="en-US" sz="4000">
              <a:latin typeface="Calibri"/>
              <a:ea typeface="Calibri"/>
              <a:cs typeface="Calibri"/>
            </a:endParaRPr>
          </a:p>
          <a:p>
            <a:pPr marL="0" indent="0">
              <a:buNone/>
            </a:pPr>
            <a:endParaRPr lang="en-US" sz="1600" dirty="0">
              <a:solidFill>
                <a:srgbClr val="0D0D0D"/>
              </a:solidFill>
              <a:latin typeface="Calibri"/>
              <a:ea typeface="Calibri"/>
              <a:cs typeface="Calibri"/>
            </a:endParaRPr>
          </a:p>
          <a:p>
            <a:pPr marL="0" indent="0">
              <a:buNone/>
            </a:pPr>
            <a:r>
              <a:rPr lang="en-US" sz="3600" b="1" dirty="0">
                <a:solidFill>
                  <a:srgbClr val="0D0D0D"/>
                </a:solidFill>
                <a:latin typeface="Calibri"/>
                <a:ea typeface="Calibri"/>
                <a:cs typeface="Calibri"/>
              </a:rPr>
              <a:t>Parables and Indirect Mentions</a:t>
            </a:r>
          </a:p>
          <a:p>
            <a:pPr>
              <a:buFont typeface="Arial,Sans-Serif"/>
              <a:buChar char="•"/>
            </a:pPr>
            <a:r>
              <a:rPr lang="en-US" sz="3600" dirty="0">
                <a:solidFill>
                  <a:srgbClr val="0D0D0D"/>
                </a:solidFill>
                <a:latin typeface="Calibri"/>
                <a:ea typeface="Calibri"/>
                <a:cs typeface="Calibri"/>
              </a:rPr>
              <a:t>Parable of the Ten Virgins: Matthew 25:1-13</a:t>
            </a:r>
          </a:p>
          <a:p>
            <a:pPr>
              <a:buFont typeface="Arial,Sans-Serif"/>
              <a:buChar char="•"/>
            </a:pPr>
            <a:r>
              <a:rPr lang="en-US" sz="3600" dirty="0">
                <a:solidFill>
                  <a:srgbClr val="0D0D0D"/>
                </a:solidFill>
                <a:latin typeface="Calibri"/>
                <a:ea typeface="Calibri"/>
                <a:cs typeface="Calibri"/>
              </a:rPr>
              <a:t>Parable of the Lost Coin: Luke 15:8-10</a:t>
            </a:r>
          </a:p>
          <a:p>
            <a:pPr>
              <a:buFont typeface="Arial,Sans-Serif"/>
              <a:buChar char="•"/>
            </a:pPr>
            <a:r>
              <a:rPr lang="en-US" sz="3600" dirty="0">
                <a:solidFill>
                  <a:srgbClr val="0D0D0D"/>
                </a:solidFill>
                <a:latin typeface="Calibri"/>
                <a:ea typeface="Calibri"/>
                <a:cs typeface="Calibri"/>
              </a:rPr>
              <a:t>Parable of the Persistent Widow: Luke 18:1</a:t>
            </a:r>
          </a:p>
          <a:p>
            <a:pPr>
              <a:buFont typeface="Arial,Sans-Serif"/>
              <a:buChar char="•"/>
            </a:pPr>
            <a:r>
              <a:rPr lang="en-US" sz="3600" dirty="0">
                <a:solidFill>
                  <a:srgbClr val="0D0D0D"/>
                </a:solidFill>
                <a:latin typeface="Calibri"/>
                <a:ea typeface="Calibri"/>
                <a:cs typeface="Calibri"/>
              </a:rPr>
              <a:t>Two Women Grinding Grain Together: Matthew 24:41; Luke 17:35</a:t>
            </a:r>
          </a:p>
          <a:p>
            <a:pPr>
              <a:buFont typeface="Arial,Sans-Serif"/>
              <a:buChar char="•"/>
            </a:pPr>
            <a:r>
              <a:rPr lang="en-US" sz="3600" dirty="0">
                <a:solidFill>
                  <a:srgbClr val="0D0D0D"/>
                </a:solidFill>
                <a:latin typeface="Calibri"/>
                <a:ea typeface="Calibri"/>
                <a:cs typeface="Calibri"/>
              </a:rPr>
              <a:t>A Widow in Zarephath: Luke 4:26 (1 Kings 17)</a:t>
            </a:r>
          </a:p>
          <a:p>
            <a:pPr>
              <a:buFont typeface="Arial,Sans-Serif"/>
              <a:buChar char="•"/>
            </a:pPr>
            <a:r>
              <a:rPr lang="en-US" sz="3600" dirty="0">
                <a:solidFill>
                  <a:srgbClr val="0D0D0D"/>
                </a:solidFill>
                <a:latin typeface="Calibri"/>
                <a:ea typeface="Calibri"/>
                <a:cs typeface="Calibri"/>
              </a:rPr>
              <a:t>Woman Mixing Yeast into Dough: Matthew 13:33; Luke 13:20-21</a:t>
            </a:r>
          </a:p>
          <a:p>
            <a:pPr>
              <a:buFont typeface="Arial,Sans-Serif"/>
              <a:buChar char="•"/>
            </a:pPr>
            <a:endParaRPr lang="en-US" sz="2400" dirty="0">
              <a:solidFill>
                <a:srgbClr val="0D0D0D"/>
              </a:solidFill>
              <a:latin typeface="Calibri"/>
              <a:ea typeface="Calibri"/>
              <a:cs typeface="Calibri"/>
            </a:endParaRPr>
          </a:p>
          <a:p>
            <a:pPr>
              <a:buFont typeface="Arial"/>
              <a:buChar char="•"/>
            </a:pPr>
            <a:endParaRPr lang="en-US" sz="2400" dirty="0">
              <a:solidFill>
                <a:srgbClr val="0D0D0D"/>
              </a:solidFill>
              <a:latin typeface="Calibri"/>
              <a:ea typeface="Calibri"/>
              <a:cs typeface="Calibri"/>
            </a:endParaRPr>
          </a:p>
          <a:p>
            <a:pPr>
              <a:buFont typeface="Arial"/>
            </a:pPr>
            <a:endParaRPr lang="en-US" b="1" dirty="0">
              <a:solidFill>
                <a:srgbClr val="0D0D0D"/>
              </a:solidFill>
              <a:latin typeface="Calibri"/>
              <a:ea typeface="Calibri"/>
              <a:cs typeface="Calibri"/>
            </a:endParaRPr>
          </a:p>
          <a:p>
            <a:endParaRPr lang="en-US" sz="2400" dirty="0">
              <a:solidFill>
                <a:srgbClr val="0D0D0D"/>
              </a:solidFill>
              <a:latin typeface="Calibri"/>
              <a:ea typeface="Calibri"/>
              <a:cs typeface="Calibri"/>
            </a:endParaRPr>
          </a:p>
        </p:txBody>
      </p:sp>
      <p:sp>
        <p:nvSpPr>
          <p:cNvPr id="2" name="Slide Number Placeholder 1">
            <a:extLst>
              <a:ext uri="{FF2B5EF4-FFF2-40B4-BE49-F238E27FC236}">
                <a16:creationId xmlns:a16="http://schemas.microsoft.com/office/drawing/2014/main" id="{47094B12-9E04-D4E8-FECE-8C680B068F42}"/>
              </a:ext>
            </a:extLst>
          </p:cNvPr>
          <p:cNvSpPr>
            <a:spLocks noGrp="1"/>
          </p:cNvSpPr>
          <p:nvPr>
            <p:ph type="sldNum" sz="quarter" idx="12"/>
          </p:nvPr>
        </p:nvSpPr>
        <p:spPr/>
        <p:txBody>
          <a:bodyPr/>
          <a:lstStyle/>
          <a:p>
            <a:fld id="{330EA680-D336-4FF7-8B7A-9848BB0A1C32}" type="slidenum">
              <a:rPr lang="en-US" smtClean="0"/>
              <a:t>11</a:t>
            </a:fld>
            <a:endParaRPr lang="en-US"/>
          </a:p>
        </p:txBody>
      </p:sp>
    </p:spTree>
    <p:extLst>
      <p:ext uri="{BB962C8B-B14F-4D97-AF65-F5344CB8AC3E}">
        <p14:creationId xmlns:p14="http://schemas.microsoft.com/office/powerpoint/2010/main" val="3269504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EF506-9FD5-A51D-40F6-ECAF5F234FF7}"/>
              </a:ext>
            </a:extLst>
          </p:cNvPr>
          <p:cNvSpPr>
            <a:spLocks noGrp="1"/>
          </p:cNvSpPr>
          <p:nvPr>
            <p:ph type="title"/>
          </p:nvPr>
        </p:nvSpPr>
        <p:spPr>
          <a:xfrm>
            <a:off x="838200" y="365125"/>
            <a:ext cx="10515600" cy="822356"/>
          </a:xfrm>
        </p:spPr>
        <p:txBody>
          <a:bodyPr/>
          <a:lstStyle/>
          <a:p>
            <a:r>
              <a:rPr lang="en-US" b="1" dirty="0">
                <a:ea typeface="Calibri Light"/>
                <a:cs typeface="Calibri Light"/>
              </a:rPr>
              <a:t>Mary The Mother of Jesus - Prophecies</a:t>
            </a:r>
            <a:endParaRPr lang="en-US" dirty="0"/>
          </a:p>
        </p:txBody>
      </p:sp>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1408682"/>
            <a:ext cx="10515600" cy="5170847"/>
          </a:xfrm>
        </p:spPr>
        <p:txBody>
          <a:bodyPr vert="horz" lIns="91440" tIns="45720" rIns="91440" bIns="45720" rtlCol="0" anchor="t">
            <a:normAutofit/>
          </a:bodyPr>
          <a:lstStyle/>
          <a:p>
            <a:pPr marL="457200" indent="-457200"/>
            <a:r>
              <a:rPr lang="en-US" sz="3200" b="1" dirty="0">
                <a:solidFill>
                  <a:srgbClr val="0D0D0D"/>
                </a:solidFill>
                <a:latin typeface="Calibri"/>
                <a:ea typeface="Calibri"/>
                <a:cs typeface="Calibri"/>
              </a:rPr>
              <a:t>Genesis 3:13 </a:t>
            </a:r>
            <a:r>
              <a:rPr lang="en-US" sz="3200" i="1" dirty="0">
                <a:solidFill>
                  <a:srgbClr val="0D0D0D"/>
                </a:solidFill>
                <a:latin typeface="Calibri"/>
                <a:ea typeface="Calibri"/>
                <a:cs typeface="Calibri"/>
              </a:rPr>
              <a:t>To the serpent</a:t>
            </a:r>
            <a:r>
              <a:rPr lang="en-US" sz="3200" i="1" dirty="0">
                <a:solidFill>
                  <a:srgbClr val="0D0D0D"/>
                </a:solidFill>
                <a:latin typeface="Calibri"/>
                <a:ea typeface="+mn-lt"/>
                <a:cs typeface="+mn-lt"/>
              </a:rPr>
              <a:t>:</a:t>
            </a:r>
            <a:r>
              <a:rPr lang="en-US" sz="3200" b="1" dirty="0">
                <a:solidFill>
                  <a:srgbClr val="0D0D0D"/>
                </a:solidFill>
                <a:latin typeface="Calibri"/>
                <a:ea typeface="+mn-lt"/>
                <a:cs typeface="+mn-lt"/>
              </a:rPr>
              <a:t> </a:t>
            </a:r>
            <a:r>
              <a:rPr lang="en-US" sz="3200" dirty="0">
                <a:solidFill>
                  <a:srgbClr val="000000"/>
                </a:solidFill>
                <a:ea typeface="+mn-lt"/>
                <a:cs typeface="+mn-lt"/>
              </a:rPr>
              <a:t>“And I will put enmity between you and the woman, and between your offspring and hers; he will crush your head, and you will strike his heel.”</a:t>
            </a:r>
            <a:r>
              <a:rPr lang="en-US" sz="3200" b="1" dirty="0">
                <a:solidFill>
                  <a:srgbClr val="0D0D0D"/>
                </a:solidFill>
                <a:latin typeface="Calibri"/>
                <a:ea typeface="Calibri"/>
                <a:cs typeface="Calibri"/>
              </a:rPr>
              <a:t> </a:t>
            </a:r>
            <a:endParaRPr lang="en-US">
              <a:ea typeface="Calibri" panose="020F0502020204030204"/>
              <a:cs typeface="Calibri" panose="020F0502020204030204"/>
            </a:endParaRPr>
          </a:p>
          <a:p>
            <a:pPr marL="457200" indent="-457200"/>
            <a:r>
              <a:rPr lang="en-US" sz="3200" b="1" dirty="0">
                <a:solidFill>
                  <a:srgbClr val="0D0D0D"/>
                </a:solidFill>
                <a:latin typeface="Calibri"/>
                <a:ea typeface="Calibri"/>
                <a:cs typeface="Calibri"/>
              </a:rPr>
              <a:t>Isaiah 7:14 </a:t>
            </a:r>
            <a:r>
              <a:rPr lang="en-US" sz="3200" dirty="0">
                <a:solidFill>
                  <a:srgbClr val="000000"/>
                </a:solidFill>
                <a:ea typeface="+mn-lt"/>
                <a:cs typeface="+mn-lt"/>
              </a:rPr>
              <a:t>Therefore the Lord himself will give you a sign: The virgin will conceive and give birth to a son, and will call him Immanuel.</a:t>
            </a:r>
            <a:endParaRPr lang="en-US" sz="3200" b="1" dirty="0">
              <a:solidFill>
                <a:srgbClr val="0D0D0D"/>
              </a:solidFill>
              <a:latin typeface="Calibri"/>
              <a:ea typeface="Calibri"/>
              <a:cs typeface="Calibri"/>
            </a:endParaRPr>
          </a:p>
          <a:p>
            <a:pPr marL="457200" indent="-457200"/>
            <a:r>
              <a:rPr lang="en-US" sz="3200" b="1" dirty="0">
                <a:solidFill>
                  <a:srgbClr val="000000"/>
                </a:solidFill>
                <a:latin typeface="Calibri"/>
                <a:ea typeface="Calibri"/>
                <a:cs typeface="Calibri"/>
              </a:rPr>
              <a:t>Micah 5:2</a:t>
            </a:r>
            <a:r>
              <a:rPr lang="en-US" sz="3200" dirty="0">
                <a:solidFill>
                  <a:srgbClr val="000000"/>
                </a:solidFill>
                <a:latin typeface="Calibri"/>
                <a:ea typeface="Calibri"/>
                <a:cs typeface="Calibri"/>
              </a:rPr>
              <a:t> </a:t>
            </a:r>
            <a:r>
              <a:rPr lang="en-US" sz="3200" dirty="0">
                <a:solidFill>
                  <a:srgbClr val="000000"/>
                </a:solidFill>
                <a:ea typeface="+mn-lt"/>
                <a:cs typeface="+mn-lt"/>
              </a:rPr>
              <a:t>But you, Bethlehem Ephrathah, though you are small among the clans of Judah, out of you will come for me one who will be ruler over Israel, whose origins are from of old, from ancient times.</a:t>
            </a:r>
            <a:endParaRPr lang="en-US" sz="3200" dirty="0">
              <a:ea typeface="+mn-lt"/>
              <a:cs typeface="+mn-lt"/>
            </a:endParaRPr>
          </a:p>
          <a:p>
            <a:pPr marL="457200" indent="-457200"/>
            <a:endParaRPr lang="en-US" dirty="0">
              <a:solidFill>
                <a:srgbClr val="000000"/>
              </a:solidFill>
              <a:ea typeface="+mn-lt"/>
              <a:cs typeface="+mn-lt"/>
            </a:endParaRPr>
          </a:p>
          <a:p>
            <a:pPr marL="0" indent="0">
              <a:buNone/>
            </a:pPr>
            <a:endParaRPr lang="en-US" b="1" dirty="0">
              <a:solidFill>
                <a:srgbClr val="0D0D0D"/>
              </a:solidFill>
              <a:latin typeface="system-ui"/>
              <a:ea typeface="Calibri"/>
              <a:cs typeface="Calibri"/>
            </a:endParaRPr>
          </a:p>
          <a:p>
            <a:endParaRPr lang="en-US" sz="2400" dirty="0">
              <a:solidFill>
                <a:srgbClr val="0D0D0D"/>
              </a:solidFill>
              <a:latin typeface="system-ui"/>
              <a:ea typeface="Calibri"/>
              <a:cs typeface="Calibri"/>
            </a:endParaRPr>
          </a:p>
        </p:txBody>
      </p:sp>
      <p:sp>
        <p:nvSpPr>
          <p:cNvPr id="4" name="Slide Number Placeholder 3">
            <a:extLst>
              <a:ext uri="{FF2B5EF4-FFF2-40B4-BE49-F238E27FC236}">
                <a16:creationId xmlns:a16="http://schemas.microsoft.com/office/drawing/2014/main" id="{CE2CD450-75F3-3D89-2F44-488EA279E2C1}"/>
              </a:ext>
            </a:extLst>
          </p:cNvPr>
          <p:cNvSpPr>
            <a:spLocks noGrp="1"/>
          </p:cNvSpPr>
          <p:nvPr>
            <p:ph type="sldNum" sz="quarter" idx="12"/>
          </p:nvPr>
        </p:nvSpPr>
        <p:spPr/>
        <p:txBody>
          <a:bodyPr/>
          <a:lstStyle/>
          <a:p>
            <a:fld id="{330EA680-D336-4FF7-8B7A-9848BB0A1C32}" type="slidenum">
              <a:rPr lang="en-US" smtClean="0"/>
              <a:t>12</a:t>
            </a:fld>
            <a:endParaRPr lang="en-US"/>
          </a:p>
        </p:txBody>
      </p:sp>
    </p:spTree>
    <p:extLst>
      <p:ext uri="{BB962C8B-B14F-4D97-AF65-F5344CB8AC3E}">
        <p14:creationId xmlns:p14="http://schemas.microsoft.com/office/powerpoint/2010/main" val="3636554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EF506-9FD5-A51D-40F6-ECAF5F234FF7}"/>
              </a:ext>
            </a:extLst>
          </p:cNvPr>
          <p:cNvSpPr>
            <a:spLocks noGrp="1"/>
          </p:cNvSpPr>
          <p:nvPr>
            <p:ph type="title"/>
          </p:nvPr>
        </p:nvSpPr>
        <p:spPr>
          <a:xfrm>
            <a:off x="838200" y="365125"/>
            <a:ext cx="10515600" cy="822356"/>
          </a:xfrm>
        </p:spPr>
        <p:txBody>
          <a:bodyPr/>
          <a:lstStyle/>
          <a:p>
            <a:r>
              <a:rPr lang="en-US" b="1" dirty="0">
                <a:ea typeface="Calibri Light"/>
                <a:cs typeface="Calibri Light"/>
              </a:rPr>
              <a:t>...Mary The Mother of Jesus</a:t>
            </a:r>
            <a:endParaRPr lang="en-US" dirty="0"/>
          </a:p>
        </p:txBody>
      </p:sp>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1408682"/>
            <a:ext cx="10515600" cy="5170847"/>
          </a:xfrm>
        </p:spPr>
        <p:txBody>
          <a:bodyPr vert="horz" lIns="91440" tIns="45720" rIns="91440" bIns="45720" rtlCol="0" anchor="t">
            <a:normAutofit/>
          </a:bodyPr>
          <a:lstStyle/>
          <a:p>
            <a:pPr marL="457200" indent="-457200"/>
            <a:r>
              <a:rPr lang="en-US" sz="3600" b="1" dirty="0">
                <a:solidFill>
                  <a:srgbClr val="0D0D0D"/>
                </a:solidFill>
                <a:latin typeface="Calibri"/>
                <a:ea typeface="Calibri"/>
                <a:cs typeface="Calibri"/>
              </a:rPr>
              <a:t>The Angel Gabriel, who stands in the presence of God, came to her house in Nazareth and spoke to her face-to-face to tell her the news about Jesus!</a:t>
            </a:r>
            <a:endParaRPr lang="en-US" sz="3600" dirty="0">
              <a:solidFill>
                <a:srgbClr val="000000"/>
              </a:solidFill>
              <a:latin typeface="Calibri"/>
              <a:ea typeface="Calibri"/>
              <a:cs typeface="Calibri"/>
            </a:endParaRPr>
          </a:p>
          <a:p>
            <a:pPr marL="914400" lvl="1" indent="-457200">
              <a:buFont typeface="Courier New" panose="020B0604020202020204" pitchFamily="34" charset="0"/>
              <a:buChar char="o"/>
            </a:pPr>
            <a:r>
              <a:rPr lang="en-US" sz="3600" dirty="0">
                <a:solidFill>
                  <a:srgbClr val="000000"/>
                </a:solidFill>
                <a:latin typeface="Calibri"/>
                <a:ea typeface="Calibri"/>
                <a:cs typeface="Calibri"/>
              </a:rPr>
              <a:t>Only 3 people on record as being visited by Gabriel</a:t>
            </a:r>
          </a:p>
          <a:p>
            <a:pPr marL="914400" lvl="1" indent="-457200">
              <a:buFont typeface="Courier New" panose="020B0604020202020204" pitchFamily="34" charset="0"/>
              <a:buChar char="o"/>
            </a:pPr>
            <a:r>
              <a:rPr lang="en-US" sz="3600" dirty="0">
                <a:solidFill>
                  <a:srgbClr val="000000"/>
                </a:solidFill>
                <a:latin typeface="Calibri"/>
                <a:ea typeface="Calibri"/>
                <a:cs typeface="Calibri"/>
              </a:rPr>
              <a:t>Daniel, Zechariah and Mary</a:t>
            </a:r>
          </a:p>
          <a:p>
            <a:pPr marL="457200" indent="-457200"/>
            <a:r>
              <a:rPr lang="en-US" sz="3600" b="1" dirty="0">
                <a:solidFill>
                  <a:srgbClr val="0D0D0D"/>
                </a:solidFill>
                <a:latin typeface="Calibri"/>
                <a:ea typeface="Calibri"/>
                <a:cs typeface="Calibri"/>
              </a:rPr>
              <a:t>Amazing example of faith and obedience - </a:t>
            </a:r>
            <a:r>
              <a:rPr lang="en-US" sz="3600" dirty="0">
                <a:solidFill>
                  <a:srgbClr val="0D0D0D"/>
                </a:solidFill>
                <a:latin typeface="Calibri"/>
                <a:ea typeface="Calibri"/>
                <a:cs typeface="Calibri"/>
              </a:rPr>
              <a:t>contrast with Zechariah, The Priest, who was struck dumb for 9+ months because of his lack of faith (Luke 2:20)</a:t>
            </a:r>
          </a:p>
          <a:p>
            <a:pPr marL="0" indent="0">
              <a:buNone/>
            </a:pPr>
            <a:endParaRPr lang="en-US" b="1" dirty="0">
              <a:solidFill>
                <a:srgbClr val="0D0D0D"/>
              </a:solidFill>
              <a:latin typeface="Calibri"/>
              <a:ea typeface="Calibri"/>
              <a:cs typeface="Calibri"/>
            </a:endParaRPr>
          </a:p>
          <a:p>
            <a:endParaRPr lang="en-US" sz="2400" dirty="0">
              <a:solidFill>
                <a:srgbClr val="0D0D0D"/>
              </a:solidFill>
              <a:latin typeface="Calibri"/>
              <a:ea typeface="Calibri"/>
              <a:cs typeface="Calibri"/>
            </a:endParaRPr>
          </a:p>
        </p:txBody>
      </p:sp>
      <p:sp>
        <p:nvSpPr>
          <p:cNvPr id="4" name="Slide Number Placeholder 3">
            <a:extLst>
              <a:ext uri="{FF2B5EF4-FFF2-40B4-BE49-F238E27FC236}">
                <a16:creationId xmlns:a16="http://schemas.microsoft.com/office/drawing/2014/main" id="{79095FF6-C250-8E11-36BE-816428DD23FD}"/>
              </a:ext>
            </a:extLst>
          </p:cNvPr>
          <p:cNvSpPr>
            <a:spLocks noGrp="1"/>
          </p:cNvSpPr>
          <p:nvPr>
            <p:ph type="sldNum" sz="quarter" idx="12"/>
          </p:nvPr>
        </p:nvSpPr>
        <p:spPr/>
        <p:txBody>
          <a:bodyPr/>
          <a:lstStyle/>
          <a:p>
            <a:fld id="{330EA680-D336-4FF7-8B7A-9848BB0A1C32}" type="slidenum">
              <a:rPr lang="en-US" smtClean="0"/>
              <a:t>13</a:t>
            </a:fld>
            <a:endParaRPr lang="en-US"/>
          </a:p>
        </p:txBody>
      </p:sp>
    </p:spTree>
    <p:extLst>
      <p:ext uri="{BB962C8B-B14F-4D97-AF65-F5344CB8AC3E}">
        <p14:creationId xmlns:p14="http://schemas.microsoft.com/office/powerpoint/2010/main" val="3777864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EF506-9FD5-A51D-40F6-ECAF5F234FF7}"/>
              </a:ext>
            </a:extLst>
          </p:cNvPr>
          <p:cNvSpPr>
            <a:spLocks noGrp="1"/>
          </p:cNvSpPr>
          <p:nvPr>
            <p:ph type="title"/>
          </p:nvPr>
        </p:nvSpPr>
        <p:spPr>
          <a:xfrm>
            <a:off x="838200" y="365125"/>
            <a:ext cx="10515600" cy="822356"/>
          </a:xfrm>
        </p:spPr>
        <p:txBody>
          <a:bodyPr/>
          <a:lstStyle/>
          <a:p>
            <a:r>
              <a:rPr lang="en-US" b="1" dirty="0">
                <a:ea typeface="Calibri Light"/>
                <a:cs typeface="Calibri Light"/>
              </a:rPr>
              <a:t>...Mary The Mother of Jesus</a:t>
            </a:r>
            <a:endParaRPr lang="en-US" dirty="0"/>
          </a:p>
        </p:txBody>
      </p:sp>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1408682"/>
            <a:ext cx="10515600" cy="5170847"/>
          </a:xfrm>
        </p:spPr>
        <p:txBody>
          <a:bodyPr vert="horz" lIns="91440" tIns="45720" rIns="91440" bIns="45720" rtlCol="0" anchor="t">
            <a:normAutofit/>
          </a:bodyPr>
          <a:lstStyle/>
          <a:p>
            <a:pPr marL="457200" indent="-457200"/>
            <a:r>
              <a:rPr lang="en-US" sz="3600" b="1" dirty="0">
                <a:solidFill>
                  <a:srgbClr val="0D0D0D"/>
                </a:solidFill>
                <a:latin typeface="Calibri"/>
                <a:ea typeface="Calibri"/>
                <a:cs typeface="Calibri"/>
              </a:rPr>
              <a:t>Her interaction with Elizabeth is one of the most inspiring passages of scripture in the NT</a:t>
            </a:r>
            <a:r>
              <a:rPr lang="en-US" sz="3600" dirty="0">
                <a:solidFill>
                  <a:srgbClr val="0D0D0D"/>
                </a:solidFill>
                <a:latin typeface="Calibri"/>
                <a:ea typeface="Calibri"/>
                <a:cs typeface="Calibri"/>
              </a:rPr>
              <a:t> (Luke 2:39-56)</a:t>
            </a:r>
          </a:p>
          <a:p>
            <a:pPr marL="457200" indent="-457200"/>
            <a:r>
              <a:rPr lang="en-US" sz="3600" b="1" dirty="0">
                <a:solidFill>
                  <a:srgbClr val="0D0D0D"/>
                </a:solidFill>
                <a:latin typeface="Calibri"/>
                <a:ea typeface="Calibri"/>
                <a:cs typeface="Calibri"/>
              </a:rPr>
              <a:t>Mary was present at the crucifixion </a:t>
            </a:r>
            <a:r>
              <a:rPr lang="en-US" sz="3600" dirty="0">
                <a:solidFill>
                  <a:srgbClr val="0D0D0D"/>
                </a:solidFill>
                <a:latin typeface="Calibri"/>
                <a:ea typeface="Calibri"/>
                <a:cs typeface="Calibri"/>
              </a:rPr>
              <a:t>(John 19:25)</a:t>
            </a:r>
          </a:p>
          <a:p>
            <a:pPr marL="457200" indent="-457200"/>
            <a:r>
              <a:rPr lang="en-US" sz="3600" b="1" dirty="0">
                <a:solidFill>
                  <a:srgbClr val="0D0D0D"/>
                </a:solidFill>
                <a:latin typeface="Calibri"/>
                <a:ea typeface="Calibri"/>
                <a:cs typeface="Calibri"/>
              </a:rPr>
              <a:t>She was together with the believers (along with Jesus brothers) in Jerusalem after the Resurrection </a:t>
            </a:r>
            <a:r>
              <a:rPr lang="en-US" sz="3600" dirty="0">
                <a:solidFill>
                  <a:srgbClr val="0D0D0D"/>
                </a:solidFill>
                <a:latin typeface="Calibri"/>
                <a:ea typeface="Calibri"/>
                <a:cs typeface="Calibri"/>
              </a:rPr>
              <a:t>(Acts 1:14)</a:t>
            </a:r>
            <a:endParaRPr lang="en-US" dirty="0"/>
          </a:p>
          <a:p>
            <a:pPr marL="457200" indent="-457200"/>
            <a:endParaRPr lang="en-US" b="1" dirty="0">
              <a:solidFill>
                <a:srgbClr val="0D0D0D"/>
              </a:solidFill>
              <a:latin typeface="Calibri"/>
              <a:ea typeface="Calibri"/>
              <a:cs typeface="Calibri"/>
            </a:endParaRPr>
          </a:p>
          <a:p>
            <a:pPr marL="0" indent="0">
              <a:buNone/>
            </a:pPr>
            <a:endParaRPr lang="en-US" b="1" dirty="0">
              <a:solidFill>
                <a:srgbClr val="0D0D0D"/>
              </a:solidFill>
              <a:latin typeface="Calibri"/>
              <a:ea typeface="Calibri"/>
              <a:cs typeface="Calibri"/>
            </a:endParaRPr>
          </a:p>
          <a:p>
            <a:endParaRPr lang="en-US" sz="2400" dirty="0">
              <a:solidFill>
                <a:srgbClr val="0D0D0D"/>
              </a:solidFill>
              <a:latin typeface="Calibri"/>
              <a:ea typeface="Calibri"/>
              <a:cs typeface="Calibri"/>
            </a:endParaRPr>
          </a:p>
        </p:txBody>
      </p:sp>
      <p:sp>
        <p:nvSpPr>
          <p:cNvPr id="4" name="Slide Number Placeholder 3">
            <a:extLst>
              <a:ext uri="{FF2B5EF4-FFF2-40B4-BE49-F238E27FC236}">
                <a16:creationId xmlns:a16="http://schemas.microsoft.com/office/drawing/2014/main" id="{70C229CB-4BE2-10CC-24AF-92C60A5488A1}"/>
              </a:ext>
            </a:extLst>
          </p:cNvPr>
          <p:cNvSpPr>
            <a:spLocks noGrp="1"/>
          </p:cNvSpPr>
          <p:nvPr>
            <p:ph type="sldNum" sz="quarter" idx="12"/>
          </p:nvPr>
        </p:nvSpPr>
        <p:spPr/>
        <p:txBody>
          <a:bodyPr/>
          <a:lstStyle/>
          <a:p>
            <a:fld id="{330EA680-D336-4FF7-8B7A-9848BB0A1C32}" type="slidenum">
              <a:rPr lang="en-US" smtClean="0"/>
              <a:t>14</a:t>
            </a:fld>
            <a:endParaRPr lang="en-US"/>
          </a:p>
        </p:txBody>
      </p:sp>
    </p:spTree>
    <p:extLst>
      <p:ext uri="{BB962C8B-B14F-4D97-AF65-F5344CB8AC3E}">
        <p14:creationId xmlns:p14="http://schemas.microsoft.com/office/powerpoint/2010/main" val="2807651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560418"/>
            <a:ext cx="10515600" cy="6019111"/>
          </a:xfrm>
        </p:spPr>
        <p:txBody>
          <a:bodyPr vert="horz" lIns="91440" tIns="45720" rIns="91440" bIns="45720" rtlCol="0" anchor="t">
            <a:normAutofit/>
          </a:bodyPr>
          <a:lstStyle/>
          <a:p>
            <a:pPr>
              <a:buNone/>
            </a:pPr>
            <a:r>
              <a:rPr lang="en-US" sz="4400" b="1" dirty="0"/>
              <a:t>The Birth of Jesus Foretold (Luke 2)</a:t>
            </a:r>
            <a:endParaRPr lang="en-US" sz="4400">
              <a:ea typeface="Calibri"/>
              <a:cs typeface="Calibri"/>
            </a:endParaRPr>
          </a:p>
          <a:p>
            <a:pPr>
              <a:buNone/>
            </a:pPr>
            <a:r>
              <a:rPr lang="en-US" sz="4000" b="1" baseline="30000" dirty="0">
                <a:ea typeface="+mn-lt"/>
                <a:cs typeface="+mn-lt"/>
              </a:rPr>
              <a:t>26 </a:t>
            </a:r>
            <a:r>
              <a:rPr lang="en-US" sz="4000" dirty="0">
                <a:ea typeface="+mn-lt"/>
                <a:cs typeface="+mn-lt"/>
              </a:rPr>
              <a:t>In the sixth month of Elizabeth’s pregnancy, God sent the angel Gabriel to Nazareth, a town in Galilee, </a:t>
            </a:r>
            <a:r>
              <a:rPr lang="en-US" sz="4000" b="1" baseline="30000" dirty="0">
                <a:ea typeface="+mn-lt"/>
                <a:cs typeface="+mn-lt"/>
              </a:rPr>
              <a:t>27 </a:t>
            </a:r>
            <a:r>
              <a:rPr lang="en-US" sz="4000" dirty="0">
                <a:ea typeface="+mn-lt"/>
                <a:cs typeface="+mn-lt"/>
              </a:rPr>
              <a:t>to a virgin pledged to be married to a man named Joseph, a descendant of David. The virgin’s name was Mary. </a:t>
            </a:r>
            <a:r>
              <a:rPr lang="en-US" sz="4000" b="1" baseline="30000" dirty="0">
                <a:ea typeface="+mn-lt"/>
                <a:cs typeface="+mn-lt"/>
              </a:rPr>
              <a:t>28 </a:t>
            </a:r>
            <a:r>
              <a:rPr lang="en-US" sz="4000" dirty="0">
                <a:ea typeface="+mn-lt"/>
                <a:cs typeface="+mn-lt"/>
              </a:rPr>
              <a:t>The angel went to her and said, “Greetings, you who are highly favored! The Lord is with you.”</a:t>
            </a:r>
            <a:endParaRPr lang="en-US" sz="4000" dirty="0">
              <a:ea typeface="Calibri"/>
              <a:cs typeface="Calibri"/>
            </a:endParaRPr>
          </a:p>
          <a:p>
            <a:pPr>
              <a:buNone/>
            </a:pPr>
            <a:endParaRPr lang="en-US" dirty="0">
              <a:ea typeface="+mn-lt"/>
              <a:cs typeface="+mn-lt"/>
            </a:endParaRPr>
          </a:p>
        </p:txBody>
      </p:sp>
      <p:sp>
        <p:nvSpPr>
          <p:cNvPr id="2" name="Slide Number Placeholder 1">
            <a:extLst>
              <a:ext uri="{FF2B5EF4-FFF2-40B4-BE49-F238E27FC236}">
                <a16:creationId xmlns:a16="http://schemas.microsoft.com/office/drawing/2014/main" id="{39EC9894-7448-EFDF-C2D6-368CF5F6AD0A}"/>
              </a:ext>
            </a:extLst>
          </p:cNvPr>
          <p:cNvSpPr>
            <a:spLocks noGrp="1"/>
          </p:cNvSpPr>
          <p:nvPr>
            <p:ph type="sldNum" sz="quarter" idx="12"/>
          </p:nvPr>
        </p:nvSpPr>
        <p:spPr/>
        <p:txBody>
          <a:bodyPr/>
          <a:lstStyle/>
          <a:p>
            <a:fld id="{330EA680-D336-4FF7-8B7A-9848BB0A1C32}" type="slidenum">
              <a:rPr lang="en-US" smtClean="0"/>
              <a:t>15</a:t>
            </a:fld>
            <a:endParaRPr lang="en-US"/>
          </a:p>
        </p:txBody>
      </p:sp>
    </p:spTree>
    <p:extLst>
      <p:ext uri="{BB962C8B-B14F-4D97-AF65-F5344CB8AC3E}">
        <p14:creationId xmlns:p14="http://schemas.microsoft.com/office/powerpoint/2010/main" val="2096605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560418"/>
            <a:ext cx="10515600" cy="6019111"/>
          </a:xfrm>
        </p:spPr>
        <p:txBody>
          <a:bodyPr vert="horz" lIns="91440" tIns="45720" rIns="91440" bIns="45720" rtlCol="0" anchor="t">
            <a:normAutofit fontScale="92500"/>
          </a:bodyPr>
          <a:lstStyle/>
          <a:p>
            <a:pPr>
              <a:buNone/>
            </a:pPr>
            <a:r>
              <a:rPr lang="en-US" sz="4800" b="1" dirty="0"/>
              <a:t>...The Birth of Jesus Foretold (Luke 2)</a:t>
            </a:r>
            <a:endParaRPr lang="en-US" sz="4800">
              <a:ea typeface="Calibri" panose="020F0502020204030204"/>
              <a:cs typeface="Calibri" panose="020F0502020204030204"/>
            </a:endParaRPr>
          </a:p>
          <a:p>
            <a:pPr>
              <a:buNone/>
            </a:pPr>
            <a:r>
              <a:rPr lang="en-US" sz="4000" b="1" baseline="30000" dirty="0">
                <a:ea typeface="+mn-lt"/>
                <a:cs typeface="+mn-lt"/>
              </a:rPr>
              <a:t>29 </a:t>
            </a:r>
            <a:r>
              <a:rPr lang="en-US" sz="4000" dirty="0">
                <a:ea typeface="+mn-lt"/>
                <a:cs typeface="+mn-lt"/>
              </a:rPr>
              <a:t>Mary was greatly troubled at his words and wondered what kind of greeting this might be. </a:t>
            </a:r>
            <a:r>
              <a:rPr lang="en-US" sz="4000" b="1" baseline="30000" dirty="0">
                <a:ea typeface="+mn-lt"/>
                <a:cs typeface="+mn-lt"/>
              </a:rPr>
              <a:t>30 </a:t>
            </a:r>
            <a:r>
              <a:rPr lang="en-US" sz="4000" dirty="0">
                <a:ea typeface="+mn-lt"/>
                <a:cs typeface="+mn-lt"/>
              </a:rPr>
              <a:t>But the angel said to her, “Do not be afraid, Mary; you have found favor with God. </a:t>
            </a:r>
            <a:r>
              <a:rPr lang="en-US" sz="4000" b="1" baseline="30000" dirty="0">
                <a:ea typeface="+mn-lt"/>
                <a:cs typeface="+mn-lt"/>
              </a:rPr>
              <a:t>31 </a:t>
            </a:r>
            <a:r>
              <a:rPr lang="en-US" sz="4000" dirty="0">
                <a:ea typeface="+mn-lt"/>
                <a:cs typeface="+mn-lt"/>
              </a:rPr>
              <a:t>You will conceive and give birth to a son, and you are to call him Jesus. </a:t>
            </a:r>
            <a:r>
              <a:rPr lang="en-US" sz="3600" b="1" baseline="30000" dirty="0">
                <a:ea typeface="+mn-lt"/>
                <a:cs typeface="+mn-lt"/>
              </a:rPr>
              <a:t>32</a:t>
            </a:r>
            <a:r>
              <a:rPr lang="en-US" sz="4000" dirty="0">
                <a:ea typeface="+mn-lt"/>
                <a:cs typeface="+mn-lt"/>
              </a:rPr>
              <a:t> He will be great and will be called the Son of the Most High. The Lord God will give him the throne of his father David, </a:t>
            </a:r>
            <a:r>
              <a:rPr lang="en-US" sz="3600" b="1" baseline="30000" dirty="0">
                <a:ea typeface="+mn-lt"/>
                <a:cs typeface="+mn-lt"/>
              </a:rPr>
              <a:t>33</a:t>
            </a:r>
            <a:r>
              <a:rPr lang="en-US" sz="4000" dirty="0">
                <a:ea typeface="+mn-lt"/>
                <a:cs typeface="+mn-lt"/>
              </a:rPr>
              <a:t> and he will reign over Jacob’s descendants forever; his kingdom will never end.”</a:t>
            </a:r>
          </a:p>
          <a:p>
            <a:pPr>
              <a:buNone/>
            </a:pPr>
            <a:endParaRPr lang="en-US" dirty="0"/>
          </a:p>
        </p:txBody>
      </p:sp>
      <p:sp>
        <p:nvSpPr>
          <p:cNvPr id="2" name="Slide Number Placeholder 1">
            <a:extLst>
              <a:ext uri="{FF2B5EF4-FFF2-40B4-BE49-F238E27FC236}">
                <a16:creationId xmlns:a16="http://schemas.microsoft.com/office/drawing/2014/main" id="{0576711D-AB9C-4C15-0218-93B786C4A424}"/>
              </a:ext>
            </a:extLst>
          </p:cNvPr>
          <p:cNvSpPr>
            <a:spLocks noGrp="1"/>
          </p:cNvSpPr>
          <p:nvPr>
            <p:ph type="sldNum" sz="quarter" idx="12"/>
          </p:nvPr>
        </p:nvSpPr>
        <p:spPr/>
        <p:txBody>
          <a:bodyPr/>
          <a:lstStyle/>
          <a:p>
            <a:fld id="{330EA680-D336-4FF7-8B7A-9848BB0A1C32}" type="slidenum">
              <a:rPr lang="en-US" smtClean="0"/>
              <a:t>16</a:t>
            </a:fld>
            <a:endParaRPr lang="en-US"/>
          </a:p>
        </p:txBody>
      </p:sp>
    </p:spTree>
    <p:extLst>
      <p:ext uri="{BB962C8B-B14F-4D97-AF65-F5344CB8AC3E}">
        <p14:creationId xmlns:p14="http://schemas.microsoft.com/office/powerpoint/2010/main" val="1438179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560418"/>
            <a:ext cx="10515600" cy="6019111"/>
          </a:xfrm>
        </p:spPr>
        <p:txBody>
          <a:bodyPr vert="horz" lIns="91440" tIns="45720" rIns="91440" bIns="45720" rtlCol="0" anchor="t">
            <a:normAutofit/>
          </a:bodyPr>
          <a:lstStyle/>
          <a:p>
            <a:pPr>
              <a:buNone/>
            </a:pPr>
            <a:r>
              <a:rPr lang="en-US" sz="4400" b="1" dirty="0"/>
              <a:t>...The Birth of Jesus Foretold (Luke 2)</a:t>
            </a:r>
            <a:endParaRPr lang="en-US" sz="4400" dirty="0">
              <a:ea typeface="Calibri" panose="020F0502020204030204"/>
              <a:cs typeface="Calibri" panose="020F0502020204030204"/>
            </a:endParaRPr>
          </a:p>
          <a:p>
            <a:pPr>
              <a:buNone/>
            </a:pPr>
            <a:r>
              <a:rPr lang="en-US" sz="3200" b="1" baseline="30000" dirty="0">
                <a:ea typeface="+mn-lt"/>
                <a:cs typeface="+mn-lt"/>
              </a:rPr>
              <a:t>34 </a:t>
            </a:r>
            <a:r>
              <a:rPr lang="en-US" sz="3200" dirty="0">
                <a:ea typeface="+mn-lt"/>
                <a:cs typeface="+mn-lt"/>
              </a:rPr>
              <a:t>“How will this be,” Mary asked the angel, “since I am a virgin?”</a:t>
            </a:r>
            <a:endParaRPr lang="en-US" sz="3200" dirty="0">
              <a:ea typeface="Calibri"/>
              <a:cs typeface="Calibri"/>
            </a:endParaRPr>
          </a:p>
          <a:p>
            <a:pPr>
              <a:buNone/>
            </a:pPr>
            <a:r>
              <a:rPr lang="en-US" sz="3200" b="1" baseline="30000" dirty="0">
                <a:ea typeface="+mn-lt"/>
                <a:cs typeface="+mn-lt"/>
              </a:rPr>
              <a:t>35 </a:t>
            </a:r>
            <a:r>
              <a:rPr lang="en-US" sz="3200" dirty="0">
                <a:ea typeface="+mn-lt"/>
                <a:cs typeface="+mn-lt"/>
              </a:rPr>
              <a:t>The angel answered, “The Holy Spirit will come on you, and the power of the Most High will overshadow you. So the holy one to be born will be called</a:t>
            </a:r>
            <a:r>
              <a:rPr lang="en-US" sz="3200" baseline="30000" dirty="0">
                <a:ea typeface="+mn-lt"/>
                <a:cs typeface="+mn-lt"/>
              </a:rPr>
              <a:t>[</a:t>
            </a:r>
            <a:r>
              <a:rPr lang="en-US" sz="3200" baseline="30000" dirty="0">
                <a:ea typeface="+mn-lt"/>
                <a:cs typeface="+mn-lt"/>
                <a:hlinkClick r:id="rId2"/>
              </a:rPr>
              <a:t>b</a:t>
            </a:r>
            <a:r>
              <a:rPr lang="en-US" sz="3200" baseline="30000" dirty="0">
                <a:ea typeface="+mn-lt"/>
                <a:cs typeface="+mn-lt"/>
              </a:rPr>
              <a:t>]</a:t>
            </a:r>
            <a:r>
              <a:rPr lang="en-US" sz="3200" dirty="0">
                <a:ea typeface="+mn-lt"/>
                <a:cs typeface="+mn-lt"/>
              </a:rPr>
              <a:t> the Son of God. </a:t>
            </a:r>
            <a:r>
              <a:rPr lang="en-US" sz="3200" b="1" baseline="30000" dirty="0">
                <a:ea typeface="+mn-lt"/>
                <a:cs typeface="+mn-lt"/>
              </a:rPr>
              <a:t>36 </a:t>
            </a:r>
            <a:r>
              <a:rPr lang="en-US" sz="3200" dirty="0">
                <a:ea typeface="+mn-lt"/>
                <a:cs typeface="+mn-lt"/>
              </a:rPr>
              <a:t>Even Elizabeth your relative is going to have a child in her old age, and she who was said to be unable to conceive is in her sixth month. </a:t>
            </a:r>
            <a:r>
              <a:rPr lang="en-US" sz="3200" b="1" baseline="30000" dirty="0">
                <a:ea typeface="+mn-lt"/>
                <a:cs typeface="+mn-lt"/>
              </a:rPr>
              <a:t>37 </a:t>
            </a:r>
            <a:r>
              <a:rPr lang="en-US" sz="3200" dirty="0">
                <a:ea typeface="+mn-lt"/>
                <a:cs typeface="+mn-lt"/>
              </a:rPr>
              <a:t>For no word from God will ever fail.”</a:t>
            </a:r>
          </a:p>
          <a:p>
            <a:pPr>
              <a:buNone/>
            </a:pPr>
            <a:r>
              <a:rPr lang="en-US" sz="3200" b="1" baseline="30000" dirty="0">
                <a:ea typeface="+mn-lt"/>
                <a:cs typeface="+mn-lt"/>
              </a:rPr>
              <a:t>38 </a:t>
            </a:r>
            <a:r>
              <a:rPr lang="en-US" sz="3200" dirty="0">
                <a:ea typeface="+mn-lt"/>
                <a:cs typeface="+mn-lt"/>
              </a:rPr>
              <a:t>“I am the Lord’s servant,” Mary answered. “May your word to me be fulfilled.” Then the angel left her.</a:t>
            </a:r>
            <a:endParaRPr lang="en-US" sz="3200" dirty="0"/>
          </a:p>
          <a:p>
            <a:pPr>
              <a:buNone/>
            </a:pPr>
            <a:endParaRPr lang="en-US" dirty="0">
              <a:solidFill>
                <a:srgbClr val="000000"/>
              </a:solidFill>
              <a:latin typeface="Calibri"/>
              <a:ea typeface="Calibri"/>
              <a:cs typeface="Calibri"/>
            </a:endParaRPr>
          </a:p>
        </p:txBody>
      </p:sp>
      <p:sp>
        <p:nvSpPr>
          <p:cNvPr id="2" name="Slide Number Placeholder 1">
            <a:extLst>
              <a:ext uri="{FF2B5EF4-FFF2-40B4-BE49-F238E27FC236}">
                <a16:creationId xmlns:a16="http://schemas.microsoft.com/office/drawing/2014/main" id="{019C298C-D48C-1A7B-BB01-C3AFA8BBFC41}"/>
              </a:ext>
            </a:extLst>
          </p:cNvPr>
          <p:cNvSpPr>
            <a:spLocks noGrp="1"/>
          </p:cNvSpPr>
          <p:nvPr>
            <p:ph type="sldNum" sz="quarter" idx="12"/>
          </p:nvPr>
        </p:nvSpPr>
        <p:spPr/>
        <p:txBody>
          <a:bodyPr/>
          <a:lstStyle/>
          <a:p>
            <a:fld id="{330EA680-D336-4FF7-8B7A-9848BB0A1C32}" type="slidenum">
              <a:rPr lang="en-US" smtClean="0"/>
              <a:t>17</a:t>
            </a:fld>
            <a:endParaRPr lang="en-US"/>
          </a:p>
        </p:txBody>
      </p:sp>
    </p:spTree>
    <p:extLst>
      <p:ext uri="{BB962C8B-B14F-4D97-AF65-F5344CB8AC3E}">
        <p14:creationId xmlns:p14="http://schemas.microsoft.com/office/powerpoint/2010/main" val="618745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560418"/>
            <a:ext cx="10515600" cy="6019111"/>
          </a:xfrm>
        </p:spPr>
        <p:txBody>
          <a:bodyPr vert="horz" lIns="91440" tIns="45720" rIns="91440" bIns="45720" rtlCol="0" anchor="t">
            <a:normAutofit/>
          </a:bodyPr>
          <a:lstStyle/>
          <a:p>
            <a:pPr>
              <a:buNone/>
            </a:pPr>
            <a:r>
              <a:rPr lang="en-US" sz="4400" b="1" dirty="0"/>
              <a:t>Mary Visits Elizabeth (Luke 2)</a:t>
            </a:r>
            <a:endParaRPr lang="en-US" sz="3600" dirty="0">
              <a:ea typeface="Calibri" panose="020F0502020204030204"/>
              <a:cs typeface="Calibri" panose="020F0502020204030204"/>
            </a:endParaRPr>
          </a:p>
          <a:p>
            <a:pPr>
              <a:buNone/>
            </a:pPr>
            <a:r>
              <a:rPr lang="en-US" sz="4000" b="1" baseline="30000" dirty="0">
                <a:ea typeface="+mn-lt"/>
                <a:cs typeface="+mn-lt"/>
              </a:rPr>
              <a:t>39 </a:t>
            </a:r>
            <a:r>
              <a:rPr lang="en-US" sz="4000" dirty="0">
                <a:ea typeface="+mn-lt"/>
                <a:cs typeface="+mn-lt"/>
              </a:rPr>
              <a:t>At that time Mary got ready and hurried to a town in the hill country of Judea, </a:t>
            </a:r>
            <a:r>
              <a:rPr lang="en-US" sz="4000" b="1" baseline="30000" dirty="0">
                <a:ea typeface="+mn-lt"/>
                <a:cs typeface="+mn-lt"/>
              </a:rPr>
              <a:t>40 </a:t>
            </a:r>
            <a:r>
              <a:rPr lang="en-US" sz="4000" dirty="0">
                <a:ea typeface="+mn-lt"/>
                <a:cs typeface="+mn-lt"/>
              </a:rPr>
              <a:t>where she entered Zechariah’s home and greeted Elizabeth. </a:t>
            </a:r>
          </a:p>
          <a:p>
            <a:pPr>
              <a:buNone/>
            </a:pPr>
            <a:r>
              <a:rPr lang="en-US" sz="4000" b="1" baseline="30000" dirty="0">
                <a:ea typeface="+mn-lt"/>
                <a:cs typeface="+mn-lt"/>
              </a:rPr>
              <a:t>41 </a:t>
            </a:r>
            <a:r>
              <a:rPr lang="en-US" sz="4000" dirty="0">
                <a:ea typeface="+mn-lt"/>
                <a:cs typeface="+mn-lt"/>
              </a:rPr>
              <a:t>When Elizabeth heard Mary’s greeting, the baby leaped in her womb, and Elizabeth was filled with the Holy Spirit. </a:t>
            </a:r>
            <a:endParaRPr lang="en-US" sz="4000" dirty="0">
              <a:ea typeface="Calibri" panose="020F0502020204030204"/>
              <a:cs typeface="Calibri" panose="020F0502020204030204"/>
            </a:endParaRPr>
          </a:p>
        </p:txBody>
      </p:sp>
      <p:sp>
        <p:nvSpPr>
          <p:cNvPr id="2" name="Slide Number Placeholder 1">
            <a:extLst>
              <a:ext uri="{FF2B5EF4-FFF2-40B4-BE49-F238E27FC236}">
                <a16:creationId xmlns:a16="http://schemas.microsoft.com/office/drawing/2014/main" id="{492AD1AB-4CAF-3F79-5AE7-9FEFF6F39E99}"/>
              </a:ext>
            </a:extLst>
          </p:cNvPr>
          <p:cNvSpPr>
            <a:spLocks noGrp="1"/>
          </p:cNvSpPr>
          <p:nvPr>
            <p:ph type="sldNum" sz="quarter" idx="12"/>
          </p:nvPr>
        </p:nvSpPr>
        <p:spPr/>
        <p:txBody>
          <a:bodyPr/>
          <a:lstStyle/>
          <a:p>
            <a:fld id="{330EA680-D336-4FF7-8B7A-9848BB0A1C32}" type="slidenum">
              <a:rPr lang="en-US" smtClean="0"/>
              <a:t>18</a:t>
            </a:fld>
            <a:endParaRPr lang="en-US"/>
          </a:p>
        </p:txBody>
      </p:sp>
    </p:spTree>
    <p:extLst>
      <p:ext uri="{BB962C8B-B14F-4D97-AF65-F5344CB8AC3E}">
        <p14:creationId xmlns:p14="http://schemas.microsoft.com/office/powerpoint/2010/main" val="191012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560418"/>
            <a:ext cx="10515600" cy="6019111"/>
          </a:xfrm>
        </p:spPr>
        <p:txBody>
          <a:bodyPr vert="horz" lIns="91440" tIns="45720" rIns="91440" bIns="45720" rtlCol="0" anchor="t">
            <a:normAutofit/>
          </a:bodyPr>
          <a:lstStyle/>
          <a:p>
            <a:pPr>
              <a:buNone/>
            </a:pPr>
            <a:r>
              <a:rPr lang="en-US" sz="4400" b="1" dirty="0"/>
              <a:t>Mary Visits Elizabeth (Luke 2)</a:t>
            </a:r>
            <a:endParaRPr lang="en-US" sz="4400" dirty="0">
              <a:ea typeface="Calibri" panose="020F0502020204030204"/>
              <a:cs typeface="Calibri" panose="020F0502020204030204"/>
            </a:endParaRPr>
          </a:p>
          <a:p>
            <a:pPr>
              <a:buNone/>
            </a:pPr>
            <a:r>
              <a:rPr lang="en-US" sz="4000" b="1" baseline="30000" dirty="0">
                <a:ea typeface="+mn-lt"/>
                <a:cs typeface="+mn-lt"/>
              </a:rPr>
              <a:t>42 </a:t>
            </a:r>
            <a:r>
              <a:rPr lang="en-US" sz="4000" dirty="0">
                <a:ea typeface="+mn-lt"/>
                <a:cs typeface="+mn-lt"/>
              </a:rPr>
              <a:t>In a loud voice she exclaimed: “Blessed are you among women, and blessed is the child you will bear! </a:t>
            </a:r>
            <a:r>
              <a:rPr lang="en-US" sz="4000" b="1" baseline="30000" dirty="0">
                <a:ea typeface="+mn-lt"/>
                <a:cs typeface="+mn-lt"/>
              </a:rPr>
              <a:t>43 </a:t>
            </a:r>
            <a:r>
              <a:rPr lang="en-US" sz="4000" dirty="0">
                <a:ea typeface="+mn-lt"/>
                <a:cs typeface="+mn-lt"/>
              </a:rPr>
              <a:t>But why am I so favored, that the mother of my Lord should come to me? </a:t>
            </a:r>
            <a:r>
              <a:rPr lang="en-US" sz="4000" b="1" baseline="30000" dirty="0">
                <a:ea typeface="+mn-lt"/>
                <a:cs typeface="+mn-lt"/>
              </a:rPr>
              <a:t>44 </a:t>
            </a:r>
            <a:r>
              <a:rPr lang="en-US" sz="4000" dirty="0">
                <a:ea typeface="+mn-lt"/>
                <a:cs typeface="+mn-lt"/>
              </a:rPr>
              <a:t>As soon as the sound of your greeting reached my ears, the baby in my womb leaped for joy. </a:t>
            </a:r>
            <a:r>
              <a:rPr lang="en-US" sz="4000" b="1" baseline="30000" dirty="0">
                <a:ea typeface="+mn-lt"/>
                <a:cs typeface="+mn-lt"/>
              </a:rPr>
              <a:t>45 </a:t>
            </a:r>
            <a:r>
              <a:rPr lang="en-US" sz="4000" dirty="0">
                <a:ea typeface="+mn-lt"/>
                <a:cs typeface="+mn-lt"/>
              </a:rPr>
              <a:t>Blessed is she who has believed that the Lord would fulfill his promises to her!”</a:t>
            </a:r>
            <a:endParaRPr lang="en-US" sz="4000" dirty="0">
              <a:ea typeface="Calibri" panose="020F0502020204030204"/>
              <a:cs typeface="Calibri" panose="020F0502020204030204"/>
            </a:endParaRPr>
          </a:p>
        </p:txBody>
      </p:sp>
      <p:sp>
        <p:nvSpPr>
          <p:cNvPr id="2" name="Slide Number Placeholder 1">
            <a:extLst>
              <a:ext uri="{FF2B5EF4-FFF2-40B4-BE49-F238E27FC236}">
                <a16:creationId xmlns:a16="http://schemas.microsoft.com/office/drawing/2014/main" id="{03CFF9D2-50AE-9F86-9D6F-2153D3ED7BFD}"/>
              </a:ext>
            </a:extLst>
          </p:cNvPr>
          <p:cNvSpPr>
            <a:spLocks noGrp="1"/>
          </p:cNvSpPr>
          <p:nvPr>
            <p:ph type="sldNum" sz="quarter" idx="12"/>
          </p:nvPr>
        </p:nvSpPr>
        <p:spPr/>
        <p:txBody>
          <a:bodyPr/>
          <a:lstStyle/>
          <a:p>
            <a:fld id="{330EA680-D336-4FF7-8B7A-9848BB0A1C32}" type="slidenum">
              <a:rPr lang="en-US" smtClean="0"/>
              <a:t>19</a:t>
            </a:fld>
            <a:endParaRPr lang="en-US"/>
          </a:p>
        </p:txBody>
      </p:sp>
    </p:spTree>
    <p:extLst>
      <p:ext uri="{BB962C8B-B14F-4D97-AF65-F5344CB8AC3E}">
        <p14:creationId xmlns:p14="http://schemas.microsoft.com/office/powerpoint/2010/main" val="532501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EF506-9FD5-A51D-40F6-ECAF5F234FF7}"/>
              </a:ext>
            </a:extLst>
          </p:cNvPr>
          <p:cNvSpPr>
            <a:spLocks noGrp="1"/>
          </p:cNvSpPr>
          <p:nvPr>
            <p:ph type="title"/>
          </p:nvPr>
        </p:nvSpPr>
        <p:spPr>
          <a:xfrm>
            <a:off x="838200" y="365125"/>
            <a:ext cx="10515600" cy="822356"/>
          </a:xfrm>
        </p:spPr>
        <p:txBody>
          <a:bodyPr/>
          <a:lstStyle/>
          <a:p>
            <a:r>
              <a:rPr lang="en-US" b="1" dirty="0">
                <a:ea typeface="Calibri Light"/>
                <a:cs typeface="Calibri Light"/>
              </a:rPr>
              <a:t>Background</a:t>
            </a:r>
            <a:endParaRPr lang="en-US" b="1" dirty="0"/>
          </a:p>
        </p:txBody>
      </p:sp>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1264909"/>
            <a:ext cx="10515600" cy="5285866"/>
          </a:xfrm>
        </p:spPr>
        <p:txBody>
          <a:bodyPr vert="horz" lIns="91440" tIns="45720" rIns="91440" bIns="45720" rtlCol="0" anchor="t">
            <a:normAutofit fontScale="92500" lnSpcReduction="10000"/>
          </a:bodyPr>
          <a:lstStyle/>
          <a:p>
            <a:pPr>
              <a:buFont typeface="Arial"/>
              <a:buChar char="•"/>
            </a:pPr>
            <a:r>
              <a:rPr lang="en-US" sz="3600" b="1" dirty="0">
                <a:solidFill>
                  <a:srgbClr val="0D0D0D"/>
                </a:solidFill>
                <a:ea typeface="+mn-lt"/>
                <a:cs typeface="+mn-lt"/>
              </a:rPr>
              <a:t>Patriarchal Society</a:t>
            </a:r>
            <a:r>
              <a:rPr lang="en-US" sz="3600" dirty="0">
                <a:solidFill>
                  <a:srgbClr val="0D0D0D"/>
                </a:solidFill>
                <a:ea typeface="+mn-lt"/>
                <a:cs typeface="+mn-lt"/>
              </a:rPr>
              <a:t>: Men held legal and economic power, while women's roles were primarily confined to the private sphere of home and family.</a:t>
            </a:r>
          </a:p>
          <a:p>
            <a:pPr>
              <a:buFont typeface="Arial"/>
              <a:buChar char="•"/>
            </a:pPr>
            <a:r>
              <a:rPr lang="en-US" sz="3600" b="1" dirty="0">
                <a:solidFill>
                  <a:srgbClr val="0D0D0D"/>
                </a:solidFill>
                <a:ea typeface="+mn-lt"/>
                <a:cs typeface="+mn-lt"/>
              </a:rPr>
              <a:t>Family and Marriage</a:t>
            </a:r>
            <a:r>
              <a:rPr lang="en-US" sz="3600" dirty="0">
                <a:solidFill>
                  <a:srgbClr val="0D0D0D"/>
                </a:solidFill>
                <a:ea typeface="+mn-lt"/>
                <a:cs typeface="+mn-lt"/>
              </a:rPr>
              <a:t>: Status was largely determined by their relationships to men - as daughters, wives, mothers. Marriage was a key social institution, and women were often married at a young age. </a:t>
            </a:r>
          </a:p>
          <a:p>
            <a:pPr>
              <a:buFont typeface="Arial"/>
              <a:buChar char="•"/>
            </a:pPr>
            <a:r>
              <a:rPr lang="en-US" sz="3600" b="1" dirty="0">
                <a:solidFill>
                  <a:srgbClr val="0D0D0D"/>
                </a:solidFill>
                <a:ea typeface="+mn-lt"/>
                <a:cs typeface="+mn-lt"/>
              </a:rPr>
              <a:t>Limited Public Roles</a:t>
            </a:r>
            <a:r>
              <a:rPr lang="en-US" sz="3600" dirty="0">
                <a:solidFill>
                  <a:srgbClr val="0D0D0D"/>
                </a:solidFill>
                <a:ea typeface="+mn-lt"/>
                <a:cs typeface="+mn-lt"/>
              </a:rPr>
              <a:t>: Women's participation in the public sphere was limited. They could attend synagogues and the Temple in Jerusalem, but their participation in religious services was restricted to separate areas and roles.</a:t>
            </a:r>
            <a:endParaRPr lang="en-US"/>
          </a:p>
          <a:p>
            <a:pPr marL="0" indent="0">
              <a:buNone/>
            </a:pPr>
            <a:endParaRPr lang="en-US" sz="3600" b="1" dirty="0">
              <a:solidFill>
                <a:srgbClr val="0D0D0D"/>
              </a:solidFill>
              <a:ea typeface="+mn-lt"/>
              <a:cs typeface="+mn-lt"/>
            </a:endParaRPr>
          </a:p>
          <a:p>
            <a:pPr marL="457200" indent="-457200"/>
            <a:endParaRPr lang="en-US" sz="3600" dirty="0">
              <a:solidFill>
                <a:srgbClr val="0D0D0D"/>
              </a:solidFill>
              <a:latin typeface="Calibri"/>
              <a:ea typeface="Calibri"/>
              <a:cs typeface="Calibri"/>
            </a:endParaRPr>
          </a:p>
          <a:p>
            <a:pPr marL="457200" indent="-457200"/>
            <a:endParaRPr lang="en-US" b="1" dirty="0">
              <a:solidFill>
                <a:srgbClr val="0D0D0D"/>
              </a:solidFill>
              <a:latin typeface="Calibri"/>
              <a:ea typeface="Calibri"/>
              <a:cs typeface="Calibri"/>
            </a:endParaRPr>
          </a:p>
          <a:p>
            <a:endParaRPr lang="en-US" sz="2400" dirty="0">
              <a:solidFill>
                <a:srgbClr val="0D0D0D"/>
              </a:solidFill>
              <a:latin typeface="Calibri"/>
              <a:ea typeface="Calibri"/>
              <a:cs typeface="Calibri"/>
            </a:endParaRPr>
          </a:p>
        </p:txBody>
      </p:sp>
      <p:sp>
        <p:nvSpPr>
          <p:cNvPr id="4" name="Slide Number Placeholder 3">
            <a:extLst>
              <a:ext uri="{FF2B5EF4-FFF2-40B4-BE49-F238E27FC236}">
                <a16:creationId xmlns:a16="http://schemas.microsoft.com/office/drawing/2014/main" id="{D81EB7F7-0793-147A-87CA-4380D81F7226}"/>
              </a:ext>
            </a:extLst>
          </p:cNvPr>
          <p:cNvSpPr>
            <a:spLocks noGrp="1"/>
          </p:cNvSpPr>
          <p:nvPr>
            <p:ph type="sldNum" sz="quarter" idx="12"/>
          </p:nvPr>
        </p:nvSpPr>
        <p:spPr/>
        <p:txBody>
          <a:bodyPr/>
          <a:lstStyle/>
          <a:p>
            <a:fld id="{330EA680-D336-4FF7-8B7A-9848BB0A1C32}" type="slidenum">
              <a:rPr lang="en-US" smtClean="0"/>
              <a:t>2</a:t>
            </a:fld>
            <a:endParaRPr lang="en-US"/>
          </a:p>
        </p:txBody>
      </p:sp>
    </p:spTree>
    <p:extLst>
      <p:ext uri="{BB962C8B-B14F-4D97-AF65-F5344CB8AC3E}">
        <p14:creationId xmlns:p14="http://schemas.microsoft.com/office/powerpoint/2010/main" val="3942595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675436"/>
            <a:ext cx="10515600" cy="5904093"/>
          </a:xfrm>
        </p:spPr>
        <p:txBody>
          <a:bodyPr vert="horz" lIns="91440" tIns="45720" rIns="91440" bIns="45720" rtlCol="0" anchor="t">
            <a:normAutofit fontScale="70000" lnSpcReduction="20000"/>
          </a:bodyPr>
          <a:lstStyle/>
          <a:p>
            <a:pPr>
              <a:buNone/>
            </a:pPr>
            <a:r>
              <a:rPr lang="en-US" sz="5700" b="1" dirty="0"/>
              <a:t>Mary’s Song </a:t>
            </a:r>
            <a:r>
              <a:rPr lang="en-US" sz="5700" dirty="0"/>
              <a:t>(Luke 2:46-55)</a:t>
            </a:r>
            <a:endParaRPr lang="en-US" sz="5700" dirty="0">
              <a:ea typeface="Calibri" panose="020F0502020204030204"/>
              <a:cs typeface="Calibri" panose="020F0502020204030204"/>
            </a:endParaRPr>
          </a:p>
          <a:p>
            <a:pPr>
              <a:buNone/>
            </a:pPr>
            <a:endParaRPr lang="en-US" dirty="0">
              <a:ea typeface="+mn-lt"/>
              <a:cs typeface="+mn-lt"/>
            </a:endParaRPr>
          </a:p>
          <a:p>
            <a:pPr>
              <a:buNone/>
            </a:pPr>
            <a:r>
              <a:rPr lang="en-US" sz="5200" dirty="0">
                <a:ea typeface="+mn-lt"/>
                <a:cs typeface="+mn-lt"/>
              </a:rPr>
              <a:t>And Mary said: “My soul glorifies the Lord </a:t>
            </a:r>
          </a:p>
          <a:p>
            <a:pPr>
              <a:buNone/>
            </a:pPr>
            <a:r>
              <a:rPr lang="en-US" sz="5200" dirty="0">
                <a:ea typeface="+mn-lt"/>
                <a:cs typeface="+mn-lt"/>
              </a:rPr>
              <a:t>and my spirit rejoices in God my Savior,</a:t>
            </a:r>
          </a:p>
          <a:p>
            <a:pPr>
              <a:buNone/>
            </a:pPr>
            <a:r>
              <a:rPr lang="en-US" sz="5200" dirty="0">
                <a:ea typeface="+mn-lt"/>
                <a:cs typeface="+mn-lt"/>
              </a:rPr>
              <a:t>for he has been mindful of the humble state of his servant.</a:t>
            </a:r>
          </a:p>
          <a:p>
            <a:pPr>
              <a:buNone/>
            </a:pPr>
            <a:r>
              <a:rPr lang="en-US" sz="5200" dirty="0">
                <a:ea typeface="+mn-lt"/>
                <a:cs typeface="+mn-lt"/>
              </a:rPr>
              <a:t>From now on all generations will call me blessed,</a:t>
            </a:r>
          </a:p>
          <a:p>
            <a:pPr>
              <a:buNone/>
            </a:pPr>
            <a:r>
              <a:rPr lang="en-US" sz="5200" dirty="0">
                <a:ea typeface="+mn-lt"/>
                <a:cs typeface="+mn-lt"/>
              </a:rPr>
              <a:t>for the Mighty One has done great things for me—</a:t>
            </a:r>
            <a:br>
              <a:rPr lang="en-US" sz="5200" dirty="0">
                <a:ea typeface="+mn-lt"/>
                <a:cs typeface="+mn-lt"/>
              </a:rPr>
            </a:br>
            <a:r>
              <a:rPr lang="en-US" sz="5200" dirty="0">
                <a:ea typeface="+mn-lt"/>
                <a:cs typeface="+mn-lt"/>
              </a:rPr>
              <a:t>    holy is his name.</a:t>
            </a:r>
          </a:p>
          <a:p>
            <a:pPr>
              <a:buNone/>
            </a:pPr>
            <a:r>
              <a:rPr lang="en-US" sz="5200" dirty="0">
                <a:ea typeface="+mn-lt"/>
                <a:cs typeface="+mn-lt"/>
              </a:rPr>
              <a:t>His mercy extends to those who fear him,</a:t>
            </a:r>
            <a:br>
              <a:rPr lang="en-US" sz="5200" dirty="0">
                <a:ea typeface="+mn-lt"/>
                <a:cs typeface="+mn-lt"/>
              </a:rPr>
            </a:br>
            <a:r>
              <a:rPr lang="en-US" sz="5200" dirty="0">
                <a:ea typeface="+mn-lt"/>
                <a:cs typeface="+mn-lt"/>
              </a:rPr>
              <a:t>    from generation to generation.</a:t>
            </a:r>
            <a:br>
              <a:rPr lang="en-US" sz="2600" dirty="0">
                <a:ea typeface="+mn-lt"/>
                <a:cs typeface="+mn-lt"/>
              </a:rPr>
            </a:br>
            <a:br>
              <a:rPr lang="en-US" dirty="0">
                <a:ea typeface="+mn-lt"/>
                <a:cs typeface="+mn-lt"/>
              </a:rPr>
            </a:br>
            <a:endParaRPr lang="en-US">
              <a:solidFill>
                <a:srgbClr val="000000"/>
              </a:solidFill>
              <a:latin typeface="Calibri"/>
              <a:ea typeface="Calibri"/>
              <a:cs typeface="Calibri"/>
            </a:endParaRPr>
          </a:p>
        </p:txBody>
      </p:sp>
      <p:sp>
        <p:nvSpPr>
          <p:cNvPr id="2" name="Slide Number Placeholder 1">
            <a:extLst>
              <a:ext uri="{FF2B5EF4-FFF2-40B4-BE49-F238E27FC236}">
                <a16:creationId xmlns:a16="http://schemas.microsoft.com/office/drawing/2014/main" id="{B3840812-5BB9-A752-E01C-B0055EF143FE}"/>
              </a:ext>
            </a:extLst>
          </p:cNvPr>
          <p:cNvSpPr>
            <a:spLocks noGrp="1"/>
          </p:cNvSpPr>
          <p:nvPr>
            <p:ph type="sldNum" sz="quarter" idx="12"/>
          </p:nvPr>
        </p:nvSpPr>
        <p:spPr/>
        <p:txBody>
          <a:bodyPr/>
          <a:lstStyle/>
          <a:p>
            <a:fld id="{330EA680-D336-4FF7-8B7A-9848BB0A1C32}" type="slidenum">
              <a:rPr lang="en-US" smtClean="0"/>
              <a:t>20</a:t>
            </a:fld>
            <a:endParaRPr lang="en-US"/>
          </a:p>
        </p:txBody>
      </p:sp>
    </p:spTree>
    <p:extLst>
      <p:ext uri="{BB962C8B-B14F-4D97-AF65-F5344CB8AC3E}">
        <p14:creationId xmlns:p14="http://schemas.microsoft.com/office/powerpoint/2010/main" val="3349429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560418"/>
            <a:ext cx="10515600" cy="6019111"/>
          </a:xfrm>
        </p:spPr>
        <p:txBody>
          <a:bodyPr vert="horz" lIns="91440" tIns="45720" rIns="91440" bIns="45720" rtlCol="0" anchor="t">
            <a:normAutofit/>
          </a:bodyPr>
          <a:lstStyle/>
          <a:p>
            <a:pPr>
              <a:buNone/>
            </a:pPr>
            <a:r>
              <a:rPr lang="en-US" sz="4000" b="1" dirty="0"/>
              <a:t>...Mary’s Song</a:t>
            </a:r>
            <a:endParaRPr lang="en-US" sz="4000" dirty="0">
              <a:ea typeface="Calibri" panose="020F0502020204030204"/>
              <a:cs typeface="Calibri" panose="020F0502020204030204"/>
            </a:endParaRPr>
          </a:p>
          <a:p>
            <a:pPr>
              <a:buNone/>
            </a:pPr>
            <a:r>
              <a:rPr lang="en-US" dirty="0">
                <a:ea typeface="+mn-lt"/>
                <a:cs typeface="+mn-lt"/>
              </a:rPr>
              <a:t> </a:t>
            </a:r>
            <a:r>
              <a:rPr lang="en-US" sz="3200" dirty="0">
                <a:ea typeface="+mn-lt"/>
                <a:cs typeface="+mn-lt"/>
              </a:rPr>
              <a:t> ...He has performed mighty deeds with his arm;</a:t>
            </a:r>
            <a:br>
              <a:rPr lang="en-US" sz="3200" dirty="0">
                <a:ea typeface="+mn-lt"/>
                <a:cs typeface="+mn-lt"/>
              </a:rPr>
            </a:br>
            <a:r>
              <a:rPr lang="en-US" sz="3200" dirty="0">
                <a:ea typeface="+mn-lt"/>
                <a:cs typeface="+mn-lt"/>
              </a:rPr>
              <a:t>    he has scattered those who are proud in their inmost thoughts.</a:t>
            </a:r>
            <a:br>
              <a:rPr lang="en-US" sz="3200" dirty="0">
                <a:ea typeface="+mn-lt"/>
                <a:cs typeface="+mn-lt"/>
              </a:rPr>
            </a:br>
            <a:r>
              <a:rPr lang="en-US" sz="3200" dirty="0">
                <a:ea typeface="+mn-lt"/>
                <a:cs typeface="+mn-lt"/>
              </a:rPr>
              <a:t>He has brought down rulers from their thrones</a:t>
            </a:r>
            <a:br>
              <a:rPr lang="en-US" sz="3200" dirty="0">
                <a:ea typeface="+mn-lt"/>
                <a:cs typeface="+mn-lt"/>
              </a:rPr>
            </a:br>
            <a:r>
              <a:rPr lang="en-US" sz="3200" dirty="0">
                <a:ea typeface="+mn-lt"/>
                <a:cs typeface="+mn-lt"/>
              </a:rPr>
              <a:t>    but has lifted up the humble.</a:t>
            </a:r>
            <a:br>
              <a:rPr lang="en-US" sz="3200" dirty="0">
                <a:ea typeface="+mn-lt"/>
                <a:cs typeface="+mn-lt"/>
              </a:rPr>
            </a:br>
            <a:r>
              <a:rPr lang="en-US" sz="3200" dirty="0">
                <a:ea typeface="+mn-lt"/>
                <a:cs typeface="+mn-lt"/>
              </a:rPr>
              <a:t>He has filled the hungry with good things</a:t>
            </a:r>
            <a:br>
              <a:rPr lang="en-US" sz="3200" dirty="0">
                <a:ea typeface="+mn-lt"/>
                <a:cs typeface="+mn-lt"/>
              </a:rPr>
            </a:br>
            <a:r>
              <a:rPr lang="en-US" sz="3200" dirty="0">
                <a:ea typeface="+mn-lt"/>
                <a:cs typeface="+mn-lt"/>
              </a:rPr>
              <a:t>    but has sent the rich away empty.</a:t>
            </a:r>
            <a:br>
              <a:rPr lang="en-US" sz="3200" dirty="0">
                <a:ea typeface="+mn-lt"/>
                <a:cs typeface="+mn-lt"/>
              </a:rPr>
            </a:br>
            <a:r>
              <a:rPr lang="en-US" sz="3200" dirty="0">
                <a:ea typeface="+mn-lt"/>
                <a:cs typeface="+mn-lt"/>
              </a:rPr>
              <a:t>He has helped his servant Israel,</a:t>
            </a:r>
            <a:br>
              <a:rPr lang="en-US" sz="3200" dirty="0">
                <a:ea typeface="+mn-lt"/>
                <a:cs typeface="+mn-lt"/>
              </a:rPr>
            </a:br>
            <a:r>
              <a:rPr lang="en-US" sz="3200" dirty="0">
                <a:ea typeface="+mn-lt"/>
                <a:cs typeface="+mn-lt"/>
              </a:rPr>
              <a:t>    remembering to be merciful</a:t>
            </a:r>
            <a:br>
              <a:rPr lang="en-US" sz="3200" dirty="0">
                <a:ea typeface="+mn-lt"/>
                <a:cs typeface="+mn-lt"/>
              </a:rPr>
            </a:br>
            <a:r>
              <a:rPr lang="en-US" sz="3200" dirty="0">
                <a:ea typeface="+mn-lt"/>
                <a:cs typeface="+mn-lt"/>
              </a:rPr>
              <a:t>to Abraham and his descendants forever,</a:t>
            </a:r>
            <a:br>
              <a:rPr lang="en-US" sz="3200" dirty="0">
                <a:ea typeface="+mn-lt"/>
                <a:cs typeface="+mn-lt"/>
              </a:rPr>
            </a:br>
            <a:r>
              <a:rPr lang="en-US" sz="3200" dirty="0">
                <a:ea typeface="+mn-lt"/>
                <a:cs typeface="+mn-lt"/>
              </a:rPr>
              <a:t>    just as he promised our ancestors.”</a:t>
            </a:r>
            <a:br>
              <a:rPr lang="en-US" dirty="0">
                <a:ea typeface="+mn-lt"/>
                <a:cs typeface="+mn-lt"/>
              </a:rPr>
            </a:br>
            <a:endParaRPr lang="en-US">
              <a:solidFill>
                <a:srgbClr val="000000"/>
              </a:solidFill>
              <a:latin typeface="Calibri"/>
              <a:ea typeface="Calibri"/>
              <a:cs typeface="Calibri"/>
            </a:endParaRPr>
          </a:p>
        </p:txBody>
      </p:sp>
      <p:sp>
        <p:nvSpPr>
          <p:cNvPr id="2" name="Slide Number Placeholder 1">
            <a:extLst>
              <a:ext uri="{FF2B5EF4-FFF2-40B4-BE49-F238E27FC236}">
                <a16:creationId xmlns:a16="http://schemas.microsoft.com/office/drawing/2014/main" id="{1319777B-D49E-C177-3325-5B17A361C86C}"/>
              </a:ext>
            </a:extLst>
          </p:cNvPr>
          <p:cNvSpPr>
            <a:spLocks noGrp="1"/>
          </p:cNvSpPr>
          <p:nvPr>
            <p:ph type="sldNum" sz="quarter" idx="12"/>
          </p:nvPr>
        </p:nvSpPr>
        <p:spPr/>
        <p:txBody>
          <a:bodyPr/>
          <a:lstStyle/>
          <a:p>
            <a:fld id="{330EA680-D336-4FF7-8B7A-9848BB0A1C32}" type="slidenum">
              <a:rPr lang="en-US" smtClean="0"/>
              <a:t>21</a:t>
            </a:fld>
            <a:endParaRPr lang="en-US"/>
          </a:p>
        </p:txBody>
      </p:sp>
    </p:spTree>
    <p:extLst>
      <p:ext uri="{BB962C8B-B14F-4D97-AF65-F5344CB8AC3E}">
        <p14:creationId xmlns:p14="http://schemas.microsoft.com/office/powerpoint/2010/main" val="3808377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EF506-9FD5-A51D-40F6-ECAF5F234FF7}"/>
              </a:ext>
            </a:extLst>
          </p:cNvPr>
          <p:cNvSpPr>
            <a:spLocks noGrp="1"/>
          </p:cNvSpPr>
          <p:nvPr>
            <p:ph type="title"/>
          </p:nvPr>
        </p:nvSpPr>
        <p:spPr>
          <a:xfrm>
            <a:off x="838200" y="365125"/>
            <a:ext cx="10515600" cy="822356"/>
          </a:xfrm>
        </p:spPr>
        <p:txBody>
          <a:bodyPr/>
          <a:lstStyle/>
          <a:p>
            <a:r>
              <a:rPr lang="en-US" b="1" dirty="0">
                <a:ea typeface="Calibri Light"/>
                <a:cs typeface="Calibri Light"/>
              </a:rPr>
              <a:t>Mary Magdalene</a:t>
            </a:r>
            <a:endParaRPr lang="en-US" dirty="0"/>
          </a:p>
        </p:txBody>
      </p:sp>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1408682"/>
            <a:ext cx="10515600" cy="5170847"/>
          </a:xfrm>
        </p:spPr>
        <p:txBody>
          <a:bodyPr vert="horz" lIns="91440" tIns="45720" rIns="91440" bIns="45720" rtlCol="0" anchor="t">
            <a:normAutofit/>
          </a:bodyPr>
          <a:lstStyle/>
          <a:p>
            <a:pPr marL="0" indent="0">
              <a:buNone/>
            </a:pPr>
            <a:r>
              <a:rPr lang="en-US" sz="3200" b="1" dirty="0">
                <a:solidFill>
                  <a:srgbClr val="0D0D0D"/>
                </a:solidFill>
                <a:latin typeface="Calibri"/>
                <a:ea typeface="Calibri"/>
                <a:cs typeface="Calibri"/>
              </a:rPr>
              <a:t>On the Mission</a:t>
            </a:r>
          </a:p>
          <a:p>
            <a:pPr marL="0" indent="0">
              <a:buNone/>
            </a:pPr>
            <a:r>
              <a:rPr lang="en-US" sz="3600" dirty="0">
                <a:solidFill>
                  <a:srgbClr val="0D0D0D"/>
                </a:solidFill>
                <a:latin typeface="Calibri"/>
                <a:ea typeface="Calibri"/>
                <a:cs typeface="Calibri"/>
              </a:rPr>
              <a:t>Luke 8:1 </a:t>
            </a:r>
            <a:r>
              <a:rPr lang="en-US" sz="3600" dirty="0">
                <a:solidFill>
                  <a:srgbClr val="0D0D0D"/>
                </a:solidFill>
                <a:ea typeface="+mn-lt"/>
                <a:cs typeface="+mn-lt"/>
              </a:rPr>
              <a:t>After this, Jesus traveled about from one town and village to another, proclaiming the good news of the kingdom of God. The Twelve were with him, </a:t>
            </a:r>
            <a:r>
              <a:rPr lang="en-US" sz="3600" b="1" baseline="30000" dirty="0">
                <a:solidFill>
                  <a:srgbClr val="0D0D0D"/>
                </a:solidFill>
                <a:ea typeface="+mn-lt"/>
                <a:cs typeface="+mn-lt"/>
              </a:rPr>
              <a:t>2 </a:t>
            </a:r>
            <a:r>
              <a:rPr lang="en-US" sz="3600" dirty="0">
                <a:solidFill>
                  <a:srgbClr val="0D0D0D"/>
                </a:solidFill>
                <a:ea typeface="+mn-lt"/>
                <a:cs typeface="+mn-lt"/>
              </a:rPr>
              <a:t>and also some women who had been cured of evil spirits and diseases: Mary (called Magdalene) from whom seven demons had come out; </a:t>
            </a:r>
            <a:r>
              <a:rPr lang="en-US" sz="3600" b="1" baseline="30000" dirty="0">
                <a:solidFill>
                  <a:srgbClr val="0D0D0D"/>
                </a:solidFill>
                <a:ea typeface="+mn-lt"/>
                <a:cs typeface="+mn-lt"/>
              </a:rPr>
              <a:t>3 </a:t>
            </a:r>
            <a:r>
              <a:rPr lang="en-US" sz="3600" dirty="0">
                <a:solidFill>
                  <a:srgbClr val="0D0D0D"/>
                </a:solidFill>
                <a:ea typeface="+mn-lt"/>
                <a:cs typeface="+mn-lt"/>
              </a:rPr>
              <a:t>Joanna the wife of Chuza, the manager of Herod’s household; Susanna; and many others. These women were helping to support them out of their own means.</a:t>
            </a:r>
            <a:endParaRPr lang="en-US" sz="3600" dirty="0">
              <a:solidFill>
                <a:srgbClr val="0D0D0D"/>
              </a:solidFill>
              <a:latin typeface="Calibri"/>
              <a:ea typeface="Calibri"/>
              <a:cs typeface="Calibri"/>
            </a:endParaRPr>
          </a:p>
          <a:p>
            <a:pPr marL="0" indent="0">
              <a:buNone/>
            </a:pPr>
            <a:endParaRPr lang="en-US" dirty="0">
              <a:solidFill>
                <a:srgbClr val="0D0D0D"/>
              </a:solidFill>
              <a:latin typeface="Calibri"/>
              <a:ea typeface="Calibri"/>
              <a:cs typeface="Calibri"/>
            </a:endParaRPr>
          </a:p>
          <a:p>
            <a:pPr marL="0" indent="0">
              <a:buNone/>
            </a:pPr>
            <a:endParaRPr lang="en-US" b="1" dirty="0">
              <a:solidFill>
                <a:srgbClr val="0D0D0D"/>
              </a:solidFill>
              <a:latin typeface="Calibri"/>
              <a:ea typeface="Calibri" panose="020F0502020204030204"/>
              <a:cs typeface="Calibri" panose="020F0502020204030204"/>
            </a:endParaRPr>
          </a:p>
          <a:p>
            <a:pPr marL="457200" indent="-457200"/>
            <a:endParaRPr lang="en-US" b="1" dirty="0">
              <a:solidFill>
                <a:srgbClr val="0D0D0D"/>
              </a:solidFill>
              <a:latin typeface="system-ui"/>
              <a:ea typeface="Calibri"/>
              <a:cs typeface="Calibri"/>
            </a:endParaRPr>
          </a:p>
          <a:p>
            <a:pPr marL="0" indent="0">
              <a:buNone/>
            </a:pPr>
            <a:endParaRPr lang="en-US" b="1" dirty="0">
              <a:solidFill>
                <a:srgbClr val="0D0D0D"/>
              </a:solidFill>
              <a:latin typeface="system-ui"/>
              <a:ea typeface="Calibri"/>
              <a:cs typeface="Calibri"/>
            </a:endParaRPr>
          </a:p>
          <a:p>
            <a:endParaRPr lang="en-US" sz="2400" dirty="0">
              <a:solidFill>
                <a:srgbClr val="0D0D0D"/>
              </a:solidFill>
              <a:latin typeface="system-ui"/>
              <a:ea typeface="Calibri"/>
              <a:cs typeface="Calibri"/>
            </a:endParaRPr>
          </a:p>
        </p:txBody>
      </p:sp>
      <p:sp>
        <p:nvSpPr>
          <p:cNvPr id="4" name="Slide Number Placeholder 3">
            <a:extLst>
              <a:ext uri="{FF2B5EF4-FFF2-40B4-BE49-F238E27FC236}">
                <a16:creationId xmlns:a16="http://schemas.microsoft.com/office/drawing/2014/main" id="{B86619AD-529B-2D3B-70CA-FFB5696B49A0}"/>
              </a:ext>
            </a:extLst>
          </p:cNvPr>
          <p:cNvSpPr>
            <a:spLocks noGrp="1"/>
          </p:cNvSpPr>
          <p:nvPr>
            <p:ph type="sldNum" sz="quarter" idx="12"/>
          </p:nvPr>
        </p:nvSpPr>
        <p:spPr/>
        <p:txBody>
          <a:bodyPr/>
          <a:lstStyle/>
          <a:p>
            <a:fld id="{330EA680-D336-4FF7-8B7A-9848BB0A1C32}" type="slidenum">
              <a:rPr lang="en-US" smtClean="0"/>
              <a:t>22</a:t>
            </a:fld>
            <a:endParaRPr lang="en-US"/>
          </a:p>
        </p:txBody>
      </p:sp>
    </p:spTree>
    <p:extLst>
      <p:ext uri="{BB962C8B-B14F-4D97-AF65-F5344CB8AC3E}">
        <p14:creationId xmlns:p14="http://schemas.microsoft.com/office/powerpoint/2010/main" val="2952651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EF506-9FD5-A51D-40F6-ECAF5F234FF7}"/>
              </a:ext>
            </a:extLst>
          </p:cNvPr>
          <p:cNvSpPr>
            <a:spLocks noGrp="1"/>
          </p:cNvSpPr>
          <p:nvPr>
            <p:ph type="title"/>
          </p:nvPr>
        </p:nvSpPr>
        <p:spPr>
          <a:xfrm>
            <a:off x="838200" y="365125"/>
            <a:ext cx="10515600" cy="822356"/>
          </a:xfrm>
        </p:spPr>
        <p:txBody>
          <a:bodyPr/>
          <a:lstStyle/>
          <a:p>
            <a:r>
              <a:rPr lang="en-US" b="1" dirty="0">
                <a:ea typeface="Calibri Light"/>
                <a:cs typeface="Calibri Light"/>
              </a:rPr>
              <a:t>Mary Magdalene</a:t>
            </a:r>
            <a:endParaRPr lang="en-US" dirty="0"/>
          </a:p>
        </p:txBody>
      </p:sp>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1408682"/>
            <a:ext cx="10515600" cy="5170847"/>
          </a:xfrm>
        </p:spPr>
        <p:txBody>
          <a:bodyPr vert="horz" lIns="91440" tIns="45720" rIns="91440" bIns="45720" rtlCol="0" anchor="t">
            <a:normAutofit/>
          </a:bodyPr>
          <a:lstStyle/>
          <a:p>
            <a:pPr marL="0" indent="0">
              <a:buNone/>
            </a:pPr>
            <a:r>
              <a:rPr lang="en-US" sz="3200" b="1" dirty="0">
                <a:solidFill>
                  <a:srgbClr val="0D0D0D"/>
                </a:solidFill>
                <a:latin typeface="Calibri"/>
                <a:ea typeface="Calibri"/>
                <a:cs typeface="Calibri"/>
              </a:rPr>
              <a:t>At the Cross</a:t>
            </a:r>
          </a:p>
          <a:p>
            <a:pPr marL="0" indent="0">
              <a:buNone/>
            </a:pPr>
            <a:r>
              <a:rPr lang="en-US" sz="3200" dirty="0">
                <a:solidFill>
                  <a:srgbClr val="0D0D0D"/>
                </a:solidFill>
                <a:latin typeface="Calibri"/>
                <a:ea typeface="Calibri"/>
                <a:cs typeface="Calibri"/>
              </a:rPr>
              <a:t>Matt 27:55</a:t>
            </a:r>
            <a:r>
              <a:rPr lang="en-US" sz="3200" b="1" baseline="30000" dirty="0">
                <a:solidFill>
                  <a:srgbClr val="0D0D0D"/>
                </a:solidFill>
                <a:ea typeface="+mn-lt"/>
                <a:cs typeface="+mn-lt"/>
              </a:rPr>
              <a:t> </a:t>
            </a:r>
            <a:r>
              <a:rPr lang="en-US" sz="3200" dirty="0">
                <a:solidFill>
                  <a:srgbClr val="0D0D0D"/>
                </a:solidFill>
                <a:ea typeface="+mn-lt"/>
                <a:cs typeface="+mn-lt"/>
              </a:rPr>
              <a:t>Many women were there, watching from a distance. They had followed Jesus from Galilee to care for his needs. </a:t>
            </a:r>
            <a:r>
              <a:rPr lang="en-US" sz="3200" b="1" baseline="30000" dirty="0">
                <a:solidFill>
                  <a:srgbClr val="0D0D0D"/>
                </a:solidFill>
                <a:ea typeface="+mn-lt"/>
                <a:cs typeface="+mn-lt"/>
              </a:rPr>
              <a:t>56 </a:t>
            </a:r>
            <a:r>
              <a:rPr lang="en-US" sz="3200" dirty="0">
                <a:solidFill>
                  <a:srgbClr val="0D0D0D"/>
                </a:solidFill>
                <a:ea typeface="+mn-lt"/>
                <a:cs typeface="+mn-lt"/>
              </a:rPr>
              <a:t>Among them were Mary Magdalene, Mary the mother of James and Joseph,</a:t>
            </a:r>
            <a:r>
              <a:rPr lang="en-US" sz="3200" baseline="30000" dirty="0">
                <a:solidFill>
                  <a:srgbClr val="0D0D0D"/>
                </a:solidFill>
                <a:ea typeface="+mn-lt"/>
                <a:cs typeface="+mn-lt"/>
              </a:rPr>
              <a:t>[</a:t>
            </a:r>
            <a:r>
              <a:rPr lang="en-US" sz="3200" baseline="30000" dirty="0">
                <a:solidFill>
                  <a:srgbClr val="0D0D0D"/>
                </a:solidFill>
                <a:ea typeface="+mn-lt"/>
                <a:cs typeface="+mn-lt"/>
                <a:hlinkClick r:id="rId2">
                  <a:extLst>
                    <a:ext uri="{A12FA001-AC4F-418D-AE19-62706E023703}">
                      <ahyp:hlinkClr xmlns:ahyp="http://schemas.microsoft.com/office/drawing/2018/hyperlinkcolor" val="tx"/>
                    </a:ext>
                  </a:extLst>
                </a:hlinkClick>
              </a:rPr>
              <a:t>f</a:t>
            </a:r>
            <a:r>
              <a:rPr lang="en-US" sz="3200" baseline="30000" dirty="0">
                <a:solidFill>
                  <a:srgbClr val="0D0D0D"/>
                </a:solidFill>
                <a:ea typeface="+mn-lt"/>
                <a:cs typeface="+mn-lt"/>
              </a:rPr>
              <a:t>]</a:t>
            </a:r>
            <a:r>
              <a:rPr lang="en-US" sz="3200" dirty="0">
                <a:solidFill>
                  <a:srgbClr val="0D0D0D"/>
                </a:solidFill>
                <a:ea typeface="+mn-lt"/>
                <a:cs typeface="+mn-lt"/>
              </a:rPr>
              <a:t> and the mother of Zebedee’s sons.</a:t>
            </a:r>
            <a:endParaRPr lang="en-US" sz="3200" dirty="0">
              <a:solidFill>
                <a:srgbClr val="000000"/>
              </a:solidFill>
              <a:latin typeface="Calibri"/>
              <a:ea typeface="Calibri"/>
              <a:cs typeface="Calibri"/>
            </a:endParaRPr>
          </a:p>
          <a:p>
            <a:pPr marL="0" indent="0">
              <a:buNone/>
            </a:pPr>
            <a:endParaRPr lang="en-US" dirty="0">
              <a:solidFill>
                <a:srgbClr val="0D0D0D"/>
              </a:solidFill>
              <a:latin typeface="Calibri"/>
              <a:ea typeface="Calibri"/>
              <a:cs typeface="Calibri"/>
            </a:endParaRPr>
          </a:p>
          <a:p>
            <a:pPr marL="0" indent="0">
              <a:buNone/>
            </a:pPr>
            <a:r>
              <a:rPr lang="en-US" sz="3200" b="1" dirty="0">
                <a:solidFill>
                  <a:srgbClr val="0D0D0D"/>
                </a:solidFill>
                <a:latin typeface="Calibri"/>
                <a:ea typeface="Calibri"/>
                <a:cs typeface="Calibri"/>
              </a:rPr>
              <a:t>At the Tomb</a:t>
            </a:r>
            <a:endParaRPr lang="en-US" sz="3200" dirty="0">
              <a:solidFill>
                <a:srgbClr val="000000"/>
              </a:solidFill>
              <a:latin typeface="Calibri"/>
              <a:ea typeface="Calibri"/>
              <a:cs typeface="Calibri"/>
            </a:endParaRPr>
          </a:p>
          <a:p>
            <a:pPr marL="0" indent="0">
              <a:buNone/>
            </a:pPr>
            <a:r>
              <a:rPr lang="en-US" sz="3200" dirty="0">
                <a:solidFill>
                  <a:srgbClr val="000000"/>
                </a:solidFill>
                <a:latin typeface="Calibri"/>
                <a:ea typeface="Calibri"/>
                <a:cs typeface="Calibri"/>
              </a:rPr>
              <a:t>Matt 27:61 Mary Magdalene and the other Mary were sitting there opposite the tomb</a:t>
            </a:r>
            <a:endParaRPr lang="en-US" sz="3200">
              <a:latin typeface="Calibri"/>
              <a:ea typeface="Calibri" panose="020F0502020204030204"/>
              <a:cs typeface="Calibri" panose="020F0502020204030204"/>
            </a:endParaRPr>
          </a:p>
          <a:p>
            <a:pPr marL="457200" indent="-457200"/>
            <a:endParaRPr lang="en-US" b="1" dirty="0">
              <a:solidFill>
                <a:srgbClr val="0D0D0D"/>
              </a:solidFill>
              <a:latin typeface="Calibri"/>
              <a:ea typeface="Calibri"/>
              <a:cs typeface="Calibri"/>
            </a:endParaRPr>
          </a:p>
          <a:p>
            <a:pPr marL="0" indent="0">
              <a:buNone/>
            </a:pPr>
            <a:endParaRPr lang="en-US" b="1" dirty="0">
              <a:solidFill>
                <a:srgbClr val="0D0D0D"/>
              </a:solidFill>
              <a:latin typeface="Calibri"/>
              <a:ea typeface="Calibri"/>
              <a:cs typeface="Calibri"/>
            </a:endParaRPr>
          </a:p>
          <a:p>
            <a:endParaRPr lang="en-US" sz="2400" dirty="0">
              <a:solidFill>
                <a:srgbClr val="0D0D0D"/>
              </a:solidFill>
              <a:latin typeface="Calibri"/>
              <a:ea typeface="Calibri"/>
              <a:cs typeface="Calibri"/>
            </a:endParaRPr>
          </a:p>
        </p:txBody>
      </p:sp>
      <p:sp>
        <p:nvSpPr>
          <p:cNvPr id="4" name="Slide Number Placeholder 3">
            <a:extLst>
              <a:ext uri="{FF2B5EF4-FFF2-40B4-BE49-F238E27FC236}">
                <a16:creationId xmlns:a16="http://schemas.microsoft.com/office/drawing/2014/main" id="{E5510631-3803-2566-249F-A58DC3BFE51E}"/>
              </a:ext>
            </a:extLst>
          </p:cNvPr>
          <p:cNvSpPr>
            <a:spLocks noGrp="1"/>
          </p:cNvSpPr>
          <p:nvPr>
            <p:ph type="sldNum" sz="quarter" idx="12"/>
          </p:nvPr>
        </p:nvSpPr>
        <p:spPr/>
        <p:txBody>
          <a:bodyPr/>
          <a:lstStyle/>
          <a:p>
            <a:fld id="{330EA680-D336-4FF7-8B7A-9848BB0A1C32}" type="slidenum">
              <a:rPr lang="en-US" smtClean="0"/>
              <a:t>23</a:t>
            </a:fld>
            <a:endParaRPr lang="en-US"/>
          </a:p>
        </p:txBody>
      </p:sp>
    </p:spTree>
    <p:extLst>
      <p:ext uri="{BB962C8B-B14F-4D97-AF65-F5344CB8AC3E}">
        <p14:creationId xmlns:p14="http://schemas.microsoft.com/office/powerpoint/2010/main" val="5841108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EF506-9FD5-A51D-40F6-ECAF5F234FF7}"/>
              </a:ext>
            </a:extLst>
          </p:cNvPr>
          <p:cNvSpPr>
            <a:spLocks noGrp="1"/>
          </p:cNvSpPr>
          <p:nvPr>
            <p:ph type="title"/>
          </p:nvPr>
        </p:nvSpPr>
        <p:spPr>
          <a:xfrm>
            <a:off x="838200" y="365125"/>
            <a:ext cx="10515600" cy="822356"/>
          </a:xfrm>
        </p:spPr>
        <p:txBody>
          <a:bodyPr/>
          <a:lstStyle/>
          <a:p>
            <a:r>
              <a:rPr lang="en-US" b="1" dirty="0">
                <a:ea typeface="Calibri Light"/>
                <a:cs typeface="Calibri Light"/>
              </a:rPr>
              <a:t>...Mary Magdalene</a:t>
            </a:r>
            <a:endParaRPr lang="en-US" dirty="0"/>
          </a:p>
        </p:txBody>
      </p:sp>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1408682"/>
            <a:ext cx="10515600" cy="5170847"/>
          </a:xfrm>
        </p:spPr>
        <p:txBody>
          <a:bodyPr vert="horz" lIns="91440" tIns="45720" rIns="91440" bIns="45720" rtlCol="0" anchor="t">
            <a:normAutofit lnSpcReduction="10000"/>
          </a:bodyPr>
          <a:lstStyle/>
          <a:p>
            <a:pPr marL="0" indent="0">
              <a:buNone/>
            </a:pPr>
            <a:r>
              <a:rPr lang="en-US" b="1" dirty="0">
                <a:solidFill>
                  <a:srgbClr val="0D0D0D"/>
                </a:solidFill>
                <a:latin typeface="system-ui"/>
                <a:ea typeface="Calibri"/>
                <a:cs typeface="Calibri"/>
              </a:rPr>
              <a:t>At the Resurrection</a:t>
            </a:r>
          </a:p>
          <a:p>
            <a:pPr>
              <a:buNone/>
            </a:pPr>
            <a:r>
              <a:rPr lang="en-US" sz="3200" dirty="0">
                <a:solidFill>
                  <a:srgbClr val="0D0D0D"/>
                </a:solidFill>
                <a:ea typeface="+mn-lt"/>
                <a:cs typeface="+mn-lt"/>
              </a:rPr>
              <a:t>Matt 28:1 After the Sabbath, at dawn on the first day of the week, Mary Magdalene and the other Mary went to look at the tomb. </a:t>
            </a:r>
            <a:r>
              <a:rPr lang="en-US" sz="3200" b="1" baseline="30000" dirty="0">
                <a:solidFill>
                  <a:srgbClr val="0D0D0D"/>
                </a:solidFill>
                <a:ea typeface="+mn-lt"/>
                <a:cs typeface="+mn-lt"/>
              </a:rPr>
              <a:t>2 </a:t>
            </a:r>
            <a:r>
              <a:rPr lang="en-US" sz="3200" dirty="0">
                <a:solidFill>
                  <a:srgbClr val="0D0D0D"/>
                </a:solidFill>
                <a:ea typeface="+mn-lt"/>
                <a:cs typeface="+mn-lt"/>
              </a:rPr>
              <a:t>There was a violent earthquake, for an angel of the Lord came down from heaven and, going to the tomb, rolled back the stone and sat on it. </a:t>
            </a:r>
            <a:r>
              <a:rPr lang="en-US" sz="3200" b="1" baseline="30000" dirty="0">
                <a:solidFill>
                  <a:srgbClr val="0D0D0D"/>
                </a:solidFill>
                <a:ea typeface="+mn-lt"/>
                <a:cs typeface="+mn-lt"/>
              </a:rPr>
              <a:t>3 </a:t>
            </a:r>
            <a:r>
              <a:rPr lang="en-US" sz="3200" dirty="0">
                <a:solidFill>
                  <a:srgbClr val="0D0D0D"/>
                </a:solidFill>
                <a:ea typeface="+mn-lt"/>
                <a:cs typeface="+mn-lt"/>
              </a:rPr>
              <a:t>His appearance was like lightning, and his clothes were white as snow. </a:t>
            </a:r>
            <a:r>
              <a:rPr lang="en-US" sz="3200" b="1" baseline="30000" dirty="0">
                <a:solidFill>
                  <a:srgbClr val="0D0D0D"/>
                </a:solidFill>
                <a:ea typeface="+mn-lt"/>
                <a:cs typeface="+mn-lt"/>
              </a:rPr>
              <a:t>4 </a:t>
            </a:r>
            <a:r>
              <a:rPr lang="en-US" sz="3200" dirty="0">
                <a:solidFill>
                  <a:srgbClr val="0D0D0D"/>
                </a:solidFill>
                <a:ea typeface="+mn-lt"/>
                <a:cs typeface="+mn-lt"/>
              </a:rPr>
              <a:t>The guards were so afraid of him that they shook and became like dead men. </a:t>
            </a:r>
            <a:r>
              <a:rPr lang="en-US" sz="3200" b="1" baseline="30000" dirty="0">
                <a:solidFill>
                  <a:srgbClr val="0D0D0D"/>
                </a:solidFill>
                <a:ea typeface="+mn-lt"/>
                <a:cs typeface="+mn-lt"/>
              </a:rPr>
              <a:t>5 </a:t>
            </a:r>
            <a:r>
              <a:rPr lang="en-US" sz="3200" dirty="0">
                <a:solidFill>
                  <a:srgbClr val="0D0D0D"/>
                </a:solidFill>
                <a:ea typeface="+mn-lt"/>
                <a:cs typeface="+mn-lt"/>
              </a:rPr>
              <a:t>The angel said to the women, “Do not be afraid, for I know that you are looking for Jesus, who was crucified. </a:t>
            </a:r>
            <a:r>
              <a:rPr lang="en-US" sz="3200" b="1" baseline="30000" dirty="0">
                <a:solidFill>
                  <a:srgbClr val="0D0D0D"/>
                </a:solidFill>
                <a:ea typeface="+mn-lt"/>
                <a:cs typeface="+mn-lt"/>
              </a:rPr>
              <a:t>6 </a:t>
            </a:r>
            <a:r>
              <a:rPr lang="en-US" sz="3200" dirty="0">
                <a:solidFill>
                  <a:srgbClr val="0D0D0D"/>
                </a:solidFill>
                <a:ea typeface="+mn-lt"/>
                <a:cs typeface="+mn-lt"/>
              </a:rPr>
              <a:t>He is not here; he has risen, just as he said. Come and see the place where he lay. </a:t>
            </a:r>
            <a:endParaRPr lang="en-US" sz="3200" dirty="0">
              <a:solidFill>
                <a:srgbClr val="0D0D0D"/>
              </a:solidFill>
              <a:latin typeface="Calibri"/>
              <a:ea typeface="Calibri"/>
              <a:cs typeface="Calibri"/>
            </a:endParaRPr>
          </a:p>
          <a:p>
            <a:endParaRPr lang="en-US" sz="2400" dirty="0">
              <a:solidFill>
                <a:srgbClr val="0D0D0D"/>
              </a:solidFill>
              <a:latin typeface="system-ui"/>
              <a:ea typeface="Calibri"/>
              <a:cs typeface="Calibri"/>
            </a:endParaRPr>
          </a:p>
        </p:txBody>
      </p:sp>
      <p:sp>
        <p:nvSpPr>
          <p:cNvPr id="4" name="Slide Number Placeholder 3">
            <a:extLst>
              <a:ext uri="{FF2B5EF4-FFF2-40B4-BE49-F238E27FC236}">
                <a16:creationId xmlns:a16="http://schemas.microsoft.com/office/drawing/2014/main" id="{674460DA-D84A-78C2-9DD4-7B6114F13F7E}"/>
              </a:ext>
            </a:extLst>
          </p:cNvPr>
          <p:cNvSpPr>
            <a:spLocks noGrp="1"/>
          </p:cNvSpPr>
          <p:nvPr>
            <p:ph type="sldNum" sz="quarter" idx="12"/>
          </p:nvPr>
        </p:nvSpPr>
        <p:spPr/>
        <p:txBody>
          <a:bodyPr/>
          <a:lstStyle/>
          <a:p>
            <a:fld id="{330EA680-D336-4FF7-8B7A-9848BB0A1C32}" type="slidenum">
              <a:rPr lang="en-US" smtClean="0"/>
              <a:t>24</a:t>
            </a:fld>
            <a:endParaRPr lang="en-US"/>
          </a:p>
        </p:txBody>
      </p:sp>
    </p:spTree>
    <p:extLst>
      <p:ext uri="{BB962C8B-B14F-4D97-AF65-F5344CB8AC3E}">
        <p14:creationId xmlns:p14="http://schemas.microsoft.com/office/powerpoint/2010/main" val="15433919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EF506-9FD5-A51D-40F6-ECAF5F234FF7}"/>
              </a:ext>
            </a:extLst>
          </p:cNvPr>
          <p:cNvSpPr>
            <a:spLocks noGrp="1"/>
          </p:cNvSpPr>
          <p:nvPr>
            <p:ph type="title"/>
          </p:nvPr>
        </p:nvSpPr>
        <p:spPr>
          <a:xfrm>
            <a:off x="838200" y="365125"/>
            <a:ext cx="10515600" cy="822356"/>
          </a:xfrm>
        </p:spPr>
        <p:txBody>
          <a:bodyPr/>
          <a:lstStyle/>
          <a:p>
            <a:r>
              <a:rPr lang="en-US" b="1" dirty="0">
                <a:ea typeface="Calibri Light"/>
                <a:cs typeface="Calibri Light"/>
              </a:rPr>
              <a:t>...Mary Magdalene</a:t>
            </a:r>
            <a:endParaRPr lang="en-US" dirty="0"/>
          </a:p>
        </p:txBody>
      </p:sp>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1408682"/>
            <a:ext cx="10515600" cy="5170847"/>
          </a:xfrm>
        </p:spPr>
        <p:txBody>
          <a:bodyPr vert="horz" lIns="91440" tIns="45720" rIns="91440" bIns="45720" rtlCol="0" anchor="t">
            <a:normAutofit/>
          </a:bodyPr>
          <a:lstStyle/>
          <a:p>
            <a:pPr marL="0" indent="0">
              <a:buNone/>
            </a:pPr>
            <a:r>
              <a:rPr lang="en-US" b="1" dirty="0">
                <a:solidFill>
                  <a:srgbClr val="0D0D0D"/>
                </a:solidFill>
                <a:latin typeface="system-ui"/>
                <a:ea typeface="Calibri"/>
                <a:cs typeface="Calibri"/>
              </a:rPr>
              <a:t>...At the Resurrection</a:t>
            </a:r>
          </a:p>
          <a:p>
            <a:pPr>
              <a:buNone/>
            </a:pPr>
            <a:r>
              <a:rPr lang="en-US" sz="3200" dirty="0">
                <a:solidFill>
                  <a:srgbClr val="0D0D0D"/>
                </a:solidFill>
                <a:ea typeface="+mn-lt"/>
                <a:cs typeface="+mn-lt"/>
              </a:rPr>
              <a:t>Matt 28:7</a:t>
            </a:r>
            <a:r>
              <a:rPr lang="en-US" sz="3200" b="1" baseline="30000" dirty="0">
                <a:solidFill>
                  <a:srgbClr val="0D0D0D"/>
                </a:solidFill>
                <a:ea typeface="+mn-lt"/>
                <a:cs typeface="+mn-lt"/>
              </a:rPr>
              <a:t> </a:t>
            </a:r>
            <a:r>
              <a:rPr lang="en-US" sz="3200" dirty="0">
                <a:solidFill>
                  <a:srgbClr val="0D0D0D"/>
                </a:solidFill>
                <a:ea typeface="+mn-lt"/>
                <a:cs typeface="+mn-lt"/>
              </a:rPr>
              <a:t>Then go quickly and tell his disciples: ‘He has risen from the dead and is going ahead of you into Galilee. There you will see him.’ Now I have told you.” </a:t>
            </a:r>
            <a:r>
              <a:rPr lang="en-US" sz="3200" b="1" baseline="30000" dirty="0">
                <a:solidFill>
                  <a:srgbClr val="0D0D0D"/>
                </a:solidFill>
                <a:ea typeface="+mn-lt"/>
                <a:cs typeface="+mn-lt"/>
              </a:rPr>
              <a:t>8 </a:t>
            </a:r>
            <a:r>
              <a:rPr lang="en-US" sz="3200" dirty="0">
                <a:solidFill>
                  <a:srgbClr val="0D0D0D"/>
                </a:solidFill>
                <a:ea typeface="+mn-lt"/>
                <a:cs typeface="+mn-lt"/>
              </a:rPr>
              <a:t>So the women hurried away from the tomb, afraid yet filled with joy, and ran to tell his disciples. </a:t>
            </a:r>
            <a:r>
              <a:rPr lang="en-US" sz="3200" b="1" baseline="30000" dirty="0">
                <a:solidFill>
                  <a:srgbClr val="0D0D0D"/>
                </a:solidFill>
                <a:ea typeface="+mn-lt"/>
                <a:cs typeface="+mn-lt"/>
              </a:rPr>
              <a:t>9 </a:t>
            </a:r>
            <a:r>
              <a:rPr lang="en-US" sz="3200" dirty="0">
                <a:solidFill>
                  <a:srgbClr val="0D0D0D"/>
                </a:solidFill>
                <a:ea typeface="+mn-lt"/>
                <a:cs typeface="+mn-lt"/>
              </a:rPr>
              <a:t>Suddenly Jesus met them. “Greetings,” he said. They came to him, clasped his feet and worshiped him. </a:t>
            </a:r>
            <a:r>
              <a:rPr lang="en-US" sz="3200" b="1" baseline="30000" dirty="0">
                <a:solidFill>
                  <a:srgbClr val="0D0D0D"/>
                </a:solidFill>
                <a:ea typeface="+mn-lt"/>
                <a:cs typeface="+mn-lt"/>
              </a:rPr>
              <a:t>10 </a:t>
            </a:r>
            <a:r>
              <a:rPr lang="en-US" sz="3200" dirty="0">
                <a:solidFill>
                  <a:srgbClr val="0D0D0D"/>
                </a:solidFill>
                <a:ea typeface="+mn-lt"/>
                <a:cs typeface="+mn-lt"/>
              </a:rPr>
              <a:t>Then Jesus said to them, “Do not be afraid. Go and tell my brothers to go to Galilee; there they will see me.”</a:t>
            </a:r>
          </a:p>
          <a:p>
            <a:pPr marL="0" indent="0">
              <a:buNone/>
            </a:pPr>
            <a:endParaRPr lang="en-US" sz="3200" dirty="0">
              <a:solidFill>
                <a:srgbClr val="0D0D0D"/>
              </a:solidFill>
              <a:ea typeface="+mn-lt"/>
              <a:cs typeface="+mn-lt"/>
            </a:endParaRPr>
          </a:p>
          <a:p>
            <a:pPr>
              <a:buNone/>
            </a:pPr>
            <a:endParaRPr lang="en-US" dirty="0">
              <a:solidFill>
                <a:srgbClr val="0D0D0D"/>
              </a:solidFill>
              <a:latin typeface="Calibri"/>
              <a:ea typeface="Calibri"/>
              <a:cs typeface="Calibri"/>
            </a:endParaRPr>
          </a:p>
        </p:txBody>
      </p:sp>
      <p:sp>
        <p:nvSpPr>
          <p:cNvPr id="4" name="Slide Number Placeholder 3">
            <a:extLst>
              <a:ext uri="{FF2B5EF4-FFF2-40B4-BE49-F238E27FC236}">
                <a16:creationId xmlns:a16="http://schemas.microsoft.com/office/drawing/2014/main" id="{22ABD298-C106-2D1F-5E9D-BB6F6139BD93}"/>
              </a:ext>
            </a:extLst>
          </p:cNvPr>
          <p:cNvSpPr>
            <a:spLocks noGrp="1"/>
          </p:cNvSpPr>
          <p:nvPr>
            <p:ph type="sldNum" sz="quarter" idx="12"/>
          </p:nvPr>
        </p:nvSpPr>
        <p:spPr/>
        <p:txBody>
          <a:bodyPr/>
          <a:lstStyle/>
          <a:p>
            <a:fld id="{330EA680-D336-4FF7-8B7A-9848BB0A1C32}" type="slidenum">
              <a:rPr lang="en-US" smtClean="0"/>
              <a:t>25</a:t>
            </a:fld>
            <a:endParaRPr lang="en-US"/>
          </a:p>
        </p:txBody>
      </p:sp>
    </p:spTree>
    <p:extLst>
      <p:ext uri="{BB962C8B-B14F-4D97-AF65-F5344CB8AC3E}">
        <p14:creationId xmlns:p14="http://schemas.microsoft.com/office/powerpoint/2010/main" val="2270746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EF506-9FD5-A51D-40F6-ECAF5F234FF7}"/>
              </a:ext>
            </a:extLst>
          </p:cNvPr>
          <p:cNvSpPr>
            <a:spLocks noGrp="1"/>
          </p:cNvSpPr>
          <p:nvPr>
            <p:ph type="title"/>
          </p:nvPr>
        </p:nvSpPr>
        <p:spPr>
          <a:xfrm>
            <a:off x="838200" y="365125"/>
            <a:ext cx="10515600" cy="822356"/>
          </a:xfrm>
        </p:spPr>
        <p:txBody>
          <a:bodyPr/>
          <a:lstStyle/>
          <a:p>
            <a:r>
              <a:rPr lang="en-US" b="1" dirty="0">
                <a:ea typeface="Calibri Light"/>
                <a:cs typeface="Calibri Light"/>
              </a:rPr>
              <a:t>Conclusions</a:t>
            </a:r>
            <a:endParaRPr lang="en-US" b="1" dirty="0"/>
          </a:p>
        </p:txBody>
      </p:sp>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1408682"/>
            <a:ext cx="10515600" cy="5170847"/>
          </a:xfrm>
        </p:spPr>
        <p:txBody>
          <a:bodyPr vert="horz" lIns="91440" tIns="45720" rIns="91440" bIns="45720" rtlCol="0" anchor="t">
            <a:normAutofit/>
          </a:bodyPr>
          <a:lstStyle/>
          <a:p>
            <a:pPr marL="0" indent="0">
              <a:buNone/>
            </a:pPr>
            <a:r>
              <a:rPr lang="en-US" b="1" dirty="0">
                <a:solidFill>
                  <a:srgbClr val="0D0D0D"/>
                </a:solidFill>
                <a:latin typeface="system-ui"/>
                <a:ea typeface="Calibri"/>
                <a:cs typeface="Calibri"/>
              </a:rPr>
              <a:t>Women played many important roles in the life and ministry of Jesus</a:t>
            </a:r>
          </a:p>
          <a:p>
            <a:pPr marL="457200" indent="-457200"/>
            <a:r>
              <a:rPr lang="en-US" sz="3600" dirty="0">
                <a:solidFill>
                  <a:srgbClr val="0D0D0D"/>
                </a:solidFill>
                <a:latin typeface="system-ui"/>
                <a:ea typeface="Calibri"/>
                <a:cs typeface="Calibri"/>
              </a:rPr>
              <a:t>Mary gave him birth and raised him</a:t>
            </a:r>
          </a:p>
          <a:p>
            <a:pPr marL="914400" lvl="1" indent="-457200">
              <a:buFont typeface="Courier New" panose="020B0604020202020204" pitchFamily="34" charset="0"/>
              <a:buChar char="o"/>
            </a:pPr>
            <a:r>
              <a:rPr lang="en-US" sz="3200" dirty="0">
                <a:solidFill>
                  <a:srgbClr val="0D0D0D"/>
                </a:solidFill>
                <a:latin typeface="system-ui"/>
                <a:ea typeface="+mn-lt"/>
                <a:cs typeface="+mn-lt"/>
              </a:rPr>
              <a:t>grew in wisdom and stature, and in favor with God and man (Lk 2:52)</a:t>
            </a:r>
          </a:p>
          <a:p>
            <a:pPr marL="457200" indent="-457200"/>
            <a:r>
              <a:rPr lang="en-US" sz="3600" dirty="0">
                <a:solidFill>
                  <a:srgbClr val="0D0D0D"/>
                </a:solidFill>
                <a:latin typeface="system-ui"/>
                <a:ea typeface="Calibri"/>
                <a:cs typeface="Calibri"/>
              </a:rPr>
              <a:t>Many women were mentioned as...(Luke 8)</a:t>
            </a:r>
            <a:endParaRPr lang="en-US" sz="3600">
              <a:solidFill>
                <a:srgbClr val="000000"/>
              </a:solidFill>
              <a:latin typeface="system-ui"/>
              <a:ea typeface="Calibri"/>
              <a:cs typeface="Calibri"/>
            </a:endParaRPr>
          </a:p>
          <a:p>
            <a:pPr marL="914400" lvl="1" indent="-457200">
              <a:buFont typeface="Courier New,monospace" panose="020B0604020202020204" pitchFamily="34" charset="0"/>
              <a:buChar char="o"/>
            </a:pPr>
            <a:r>
              <a:rPr lang="en-US" sz="3200" dirty="0">
                <a:solidFill>
                  <a:srgbClr val="0D0D0D"/>
                </a:solidFill>
                <a:latin typeface="system-ui"/>
                <a:ea typeface="Calibri"/>
                <a:cs typeface="Calibri"/>
              </a:rPr>
              <a:t>Traveling from town-to-town with Jesus and the 12</a:t>
            </a:r>
            <a:endParaRPr lang="en-US" sz="3200">
              <a:solidFill>
                <a:srgbClr val="000000"/>
              </a:solidFill>
              <a:latin typeface="system-ui"/>
              <a:ea typeface="Calibri"/>
              <a:cs typeface="Calibri"/>
            </a:endParaRPr>
          </a:p>
          <a:p>
            <a:pPr marL="914400" lvl="1" indent="-457200">
              <a:buFont typeface="Courier New,monospace" panose="020B0604020202020204" pitchFamily="34" charset="0"/>
              <a:buChar char="o"/>
            </a:pPr>
            <a:r>
              <a:rPr lang="en-US" sz="3200" dirty="0">
                <a:solidFill>
                  <a:srgbClr val="0D0D0D"/>
                </a:solidFill>
                <a:latin typeface="system-ui"/>
                <a:ea typeface="Calibri"/>
                <a:cs typeface="Calibri"/>
              </a:rPr>
              <a:t>Helping to support them out of their own means</a:t>
            </a:r>
            <a:endParaRPr lang="en-US" sz="2800" dirty="0">
              <a:solidFill>
                <a:srgbClr val="000000"/>
              </a:solidFill>
              <a:latin typeface="system-ui"/>
              <a:ea typeface="Calibri"/>
              <a:cs typeface="Calibri"/>
            </a:endParaRPr>
          </a:p>
          <a:p>
            <a:pPr marL="457200" indent="-457200"/>
            <a:endParaRPr lang="en-US" dirty="0">
              <a:solidFill>
                <a:srgbClr val="0D0D0D"/>
              </a:solidFill>
              <a:latin typeface="system-ui"/>
              <a:ea typeface="Calibri"/>
              <a:cs typeface="Calibri"/>
            </a:endParaRPr>
          </a:p>
          <a:p>
            <a:pPr marL="457200" indent="-457200"/>
            <a:endParaRPr lang="en-US" dirty="0">
              <a:solidFill>
                <a:srgbClr val="0D0D0D"/>
              </a:solidFill>
              <a:latin typeface="system-ui"/>
              <a:ea typeface="Calibri"/>
              <a:cs typeface="Calibri"/>
            </a:endParaRPr>
          </a:p>
          <a:p>
            <a:pPr marL="0" indent="0">
              <a:buNone/>
            </a:pPr>
            <a:endParaRPr lang="en-US" b="1" dirty="0">
              <a:solidFill>
                <a:srgbClr val="0D0D0D"/>
              </a:solidFill>
              <a:latin typeface="system-ui"/>
              <a:ea typeface="Calibri"/>
              <a:cs typeface="Calibri"/>
            </a:endParaRPr>
          </a:p>
          <a:p>
            <a:endParaRPr lang="en-US" sz="2400" dirty="0">
              <a:solidFill>
                <a:srgbClr val="0D0D0D"/>
              </a:solidFill>
              <a:latin typeface="system-ui"/>
              <a:ea typeface="Calibri"/>
              <a:cs typeface="Calibri"/>
            </a:endParaRPr>
          </a:p>
        </p:txBody>
      </p:sp>
      <p:sp>
        <p:nvSpPr>
          <p:cNvPr id="4" name="Slide Number Placeholder 3">
            <a:extLst>
              <a:ext uri="{FF2B5EF4-FFF2-40B4-BE49-F238E27FC236}">
                <a16:creationId xmlns:a16="http://schemas.microsoft.com/office/drawing/2014/main" id="{F16E8030-6F89-2924-5F11-92E4ED3A6EBD}"/>
              </a:ext>
            </a:extLst>
          </p:cNvPr>
          <p:cNvSpPr>
            <a:spLocks noGrp="1"/>
          </p:cNvSpPr>
          <p:nvPr>
            <p:ph type="sldNum" sz="quarter" idx="12"/>
          </p:nvPr>
        </p:nvSpPr>
        <p:spPr/>
        <p:txBody>
          <a:bodyPr/>
          <a:lstStyle/>
          <a:p>
            <a:fld id="{330EA680-D336-4FF7-8B7A-9848BB0A1C32}" type="slidenum">
              <a:rPr lang="en-US" smtClean="0"/>
              <a:t>26</a:t>
            </a:fld>
            <a:endParaRPr lang="en-US"/>
          </a:p>
        </p:txBody>
      </p:sp>
    </p:spTree>
    <p:extLst>
      <p:ext uri="{BB962C8B-B14F-4D97-AF65-F5344CB8AC3E}">
        <p14:creationId xmlns:p14="http://schemas.microsoft.com/office/powerpoint/2010/main" val="2823041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EF506-9FD5-A51D-40F6-ECAF5F234FF7}"/>
              </a:ext>
            </a:extLst>
          </p:cNvPr>
          <p:cNvSpPr>
            <a:spLocks noGrp="1"/>
          </p:cNvSpPr>
          <p:nvPr>
            <p:ph type="title"/>
          </p:nvPr>
        </p:nvSpPr>
        <p:spPr>
          <a:xfrm>
            <a:off x="838200" y="365125"/>
            <a:ext cx="10515600" cy="822356"/>
          </a:xfrm>
        </p:spPr>
        <p:txBody>
          <a:bodyPr/>
          <a:lstStyle/>
          <a:p>
            <a:r>
              <a:rPr lang="en-US" b="1" dirty="0">
                <a:ea typeface="Calibri Light"/>
                <a:cs typeface="Calibri Light"/>
              </a:rPr>
              <a:t>If Only We Had Time!</a:t>
            </a:r>
            <a:endParaRPr lang="en-US" b="1" dirty="0"/>
          </a:p>
        </p:txBody>
      </p:sp>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1408682"/>
            <a:ext cx="10515600" cy="5170847"/>
          </a:xfrm>
        </p:spPr>
        <p:txBody>
          <a:bodyPr vert="horz" lIns="91440" tIns="45720" rIns="91440" bIns="45720" rtlCol="0" anchor="t">
            <a:normAutofit lnSpcReduction="10000"/>
          </a:bodyPr>
          <a:lstStyle/>
          <a:p>
            <a:pPr marL="457200" indent="-457200"/>
            <a:r>
              <a:rPr lang="en-US" sz="3600" dirty="0">
                <a:solidFill>
                  <a:srgbClr val="0D0D0D"/>
                </a:solidFill>
                <a:latin typeface="Calibri"/>
                <a:ea typeface="Calibri"/>
                <a:cs typeface="Calibri"/>
              </a:rPr>
              <a:t>The Samaritan Woman at Jacob's Well</a:t>
            </a:r>
            <a:endParaRPr lang="en-US" sz="3600">
              <a:latin typeface="Calibri"/>
              <a:ea typeface="Calibri" panose="020F0502020204030204"/>
              <a:cs typeface="Calibri" panose="020F0502020204030204"/>
            </a:endParaRPr>
          </a:p>
          <a:p>
            <a:pPr marL="914400" lvl="1" indent="-457200">
              <a:buFont typeface="Courier New" panose="020B0604020202020204" pitchFamily="34" charset="0"/>
              <a:buChar char="o"/>
            </a:pPr>
            <a:r>
              <a:rPr lang="en-US" sz="2800" dirty="0">
                <a:solidFill>
                  <a:srgbClr val="0D0D0D"/>
                </a:solidFill>
                <a:latin typeface="Calibri"/>
                <a:ea typeface="Calibri"/>
                <a:cs typeface="Calibri"/>
              </a:rPr>
              <a:t>Compare her conversation with that of Nicodemus &amp; Jesus</a:t>
            </a:r>
          </a:p>
          <a:p>
            <a:pPr marL="457200" indent="-457200"/>
            <a:r>
              <a:rPr lang="en-US" sz="3600" dirty="0">
                <a:solidFill>
                  <a:srgbClr val="0D0D0D"/>
                </a:solidFill>
                <a:latin typeface="Calibri"/>
                <a:ea typeface="Calibri"/>
                <a:cs typeface="Calibri"/>
              </a:rPr>
              <a:t>Martha and Mary of Bethany</a:t>
            </a:r>
          </a:p>
          <a:p>
            <a:pPr marL="457200" indent="-457200"/>
            <a:r>
              <a:rPr lang="en-US" sz="3600" dirty="0">
                <a:solidFill>
                  <a:srgbClr val="0D0D0D"/>
                </a:solidFill>
                <a:latin typeface="Calibri"/>
                <a:ea typeface="Calibri"/>
                <a:cs typeface="Calibri"/>
              </a:rPr>
              <a:t>Joanna</a:t>
            </a:r>
            <a:r>
              <a:rPr lang="en-US" sz="3600" dirty="0">
                <a:solidFill>
                  <a:srgbClr val="0D0D0D"/>
                </a:solidFill>
                <a:ea typeface="+mn-lt"/>
                <a:cs typeface="+mn-lt"/>
              </a:rPr>
              <a:t> the wife of Chuza, manager of Herod’s household</a:t>
            </a:r>
          </a:p>
          <a:p>
            <a:pPr marL="457200" indent="-457200"/>
            <a:r>
              <a:rPr lang="en-US" sz="3600" dirty="0">
                <a:solidFill>
                  <a:srgbClr val="0D0D0D"/>
                </a:solidFill>
                <a:latin typeface="Calibri"/>
                <a:ea typeface="Calibri"/>
                <a:cs typeface="Calibri"/>
              </a:rPr>
              <a:t>The woman caught in adultery</a:t>
            </a:r>
          </a:p>
          <a:p>
            <a:pPr marL="457200" indent="-457200"/>
            <a:r>
              <a:rPr lang="en-US" sz="3600" dirty="0">
                <a:solidFill>
                  <a:srgbClr val="0D0D0D"/>
                </a:solidFill>
                <a:latin typeface="Calibri"/>
                <a:ea typeface="Calibri"/>
                <a:cs typeface="Calibri"/>
              </a:rPr>
              <a:t>The woman subject to bleeding</a:t>
            </a:r>
          </a:p>
          <a:p>
            <a:pPr marL="457200" indent="-457200"/>
            <a:r>
              <a:rPr lang="en-US" sz="3600" dirty="0">
                <a:solidFill>
                  <a:srgbClr val="0D0D0D"/>
                </a:solidFill>
                <a:latin typeface="Calibri"/>
                <a:ea typeface="Calibri"/>
                <a:cs typeface="Calibri"/>
              </a:rPr>
              <a:t>The Canaanite woman</a:t>
            </a:r>
          </a:p>
          <a:p>
            <a:pPr marL="457200" indent="-457200"/>
            <a:r>
              <a:rPr lang="en-US" sz="3600" dirty="0">
                <a:solidFill>
                  <a:srgbClr val="0D0D0D"/>
                </a:solidFill>
                <a:latin typeface="Calibri"/>
                <a:ea typeface="Calibri"/>
                <a:cs typeface="Calibri"/>
              </a:rPr>
              <a:t>...</a:t>
            </a:r>
          </a:p>
          <a:p>
            <a:pPr marL="457200" indent="-457200"/>
            <a:endParaRPr lang="en-US" sz="3200" b="1" dirty="0">
              <a:solidFill>
                <a:srgbClr val="0D0D0D"/>
              </a:solidFill>
              <a:latin typeface="Calibri"/>
              <a:ea typeface="Calibri"/>
              <a:cs typeface="Calibri"/>
            </a:endParaRPr>
          </a:p>
          <a:p>
            <a:pPr marL="457200" indent="-457200"/>
            <a:endParaRPr lang="en-US" b="1" dirty="0">
              <a:solidFill>
                <a:srgbClr val="0D0D0D"/>
              </a:solidFill>
              <a:latin typeface="system-ui"/>
              <a:ea typeface="Calibri"/>
              <a:cs typeface="Calibri"/>
            </a:endParaRPr>
          </a:p>
          <a:p>
            <a:pPr marL="457200" indent="-457200"/>
            <a:endParaRPr lang="en-US" dirty="0">
              <a:solidFill>
                <a:srgbClr val="0D0D0D"/>
              </a:solidFill>
              <a:latin typeface="system-ui"/>
              <a:ea typeface="Calibri"/>
              <a:cs typeface="Calibri"/>
            </a:endParaRPr>
          </a:p>
          <a:p>
            <a:pPr marL="457200" indent="-457200"/>
            <a:endParaRPr lang="en-US" dirty="0">
              <a:solidFill>
                <a:srgbClr val="0D0D0D"/>
              </a:solidFill>
              <a:latin typeface="system-ui"/>
              <a:ea typeface="Calibri"/>
              <a:cs typeface="Calibri"/>
            </a:endParaRPr>
          </a:p>
          <a:p>
            <a:pPr marL="0" indent="0">
              <a:buNone/>
            </a:pPr>
            <a:endParaRPr lang="en-US" b="1" dirty="0">
              <a:solidFill>
                <a:srgbClr val="0D0D0D"/>
              </a:solidFill>
              <a:latin typeface="system-ui"/>
              <a:ea typeface="Calibri"/>
              <a:cs typeface="Calibri"/>
            </a:endParaRPr>
          </a:p>
          <a:p>
            <a:endParaRPr lang="en-US" sz="2400" dirty="0">
              <a:solidFill>
                <a:srgbClr val="0D0D0D"/>
              </a:solidFill>
              <a:latin typeface="system-ui"/>
              <a:ea typeface="Calibri"/>
              <a:cs typeface="Calibri"/>
            </a:endParaRPr>
          </a:p>
        </p:txBody>
      </p:sp>
      <p:sp>
        <p:nvSpPr>
          <p:cNvPr id="4" name="Slide Number Placeholder 3">
            <a:extLst>
              <a:ext uri="{FF2B5EF4-FFF2-40B4-BE49-F238E27FC236}">
                <a16:creationId xmlns:a16="http://schemas.microsoft.com/office/drawing/2014/main" id="{F16E8030-6F89-2924-5F11-92E4ED3A6EBD}"/>
              </a:ext>
            </a:extLst>
          </p:cNvPr>
          <p:cNvSpPr>
            <a:spLocks noGrp="1"/>
          </p:cNvSpPr>
          <p:nvPr>
            <p:ph type="sldNum" sz="quarter" idx="12"/>
          </p:nvPr>
        </p:nvSpPr>
        <p:spPr/>
        <p:txBody>
          <a:bodyPr/>
          <a:lstStyle/>
          <a:p>
            <a:fld id="{330EA680-D336-4FF7-8B7A-9848BB0A1C32}" type="slidenum">
              <a:rPr lang="en-US" smtClean="0"/>
              <a:t>27</a:t>
            </a:fld>
            <a:endParaRPr lang="en-US"/>
          </a:p>
        </p:txBody>
      </p:sp>
    </p:spTree>
    <p:extLst>
      <p:ext uri="{BB962C8B-B14F-4D97-AF65-F5344CB8AC3E}">
        <p14:creationId xmlns:p14="http://schemas.microsoft.com/office/powerpoint/2010/main" val="35972713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EF506-9FD5-A51D-40F6-ECAF5F234FF7}"/>
              </a:ext>
            </a:extLst>
          </p:cNvPr>
          <p:cNvSpPr>
            <a:spLocks noGrp="1"/>
          </p:cNvSpPr>
          <p:nvPr>
            <p:ph type="title"/>
          </p:nvPr>
        </p:nvSpPr>
        <p:spPr>
          <a:xfrm>
            <a:off x="838200" y="365125"/>
            <a:ext cx="10515600" cy="822356"/>
          </a:xfrm>
        </p:spPr>
        <p:txBody>
          <a:bodyPr/>
          <a:lstStyle/>
          <a:p>
            <a:r>
              <a:rPr lang="en-US" b="1" dirty="0">
                <a:ea typeface="Calibri Light"/>
                <a:cs typeface="Calibri Light"/>
              </a:rPr>
              <a:t>Conclusions</a:t>
            </a:r>
            <a:endParaRPr lang="en-US" b="1" dirty="0"/>
          </a:p>
        </p:txBody>
      </p:sp>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1408682"/>
            <a:ext cx="10515600" cy="5170847"/>
          </a:xfrm>
        </p:spPr>
        <p:txBody>
          <a:bodyPr vert="horz" lIns="91440" tIns="45720" rIns="91440" bIns="45720" rtlCol="0" anchor="t">
            <a:normAutofit/>
          </a:bodyPr>
          <a:lstStyle/>
          <a:p>
            <a:pPr marL="0" indent="0">
              <a:buNone/>
            </a:pPr>
            <a:r>
              <a:rPr lang="en-US" b="1" dirty="0">
                <a:solidFill>
                  <a:srgbClr val="0D0D0D"/>
                </a:solidFill>
                <a:latin typeface="system-ui"/>
                <a:ea typeface="Calibri"/>
                <a:cs typeface="Calibri"/>
              </a:rPr>
              <a:t>Women played many important roles in the life and ministry of Jesus</a:t>
            </a:r>
          </a:p>
          <a:p>
            <a:pPr marL="457200" indent="-457200"/>
            <a:r>
              <a:rPr lang="en-US" sz="3200" dirty="0">
                <a:solidFill>
                  <a:srgbClr val="0D0D0D"/>
                </a:solidFill>
                <a:latin typeface="system-ui"/>
                <a:ea typeface="Calibri"/>
                <a:cs typeface="Calibri"/>
              </a:rPr>
              <a:t>Women were probably present at all of the open air meetings</a:t>
            </a:r>
            <a:endParaRPr lang="en-US" sz="3200">
              <a:solidFill>
                <a:srgbClr val="000000"/>
              </a:solidFill>
              <a:latin typeface="system-ui"/>
              <a:ea typeface="Calibri"/>
              <a:cs typeface="Calibri"/>
            </a:endParaRPr>
          </a:p>
          <a:p>
            <a:pPr marL="457200" indent="-457200"/>
            <a:r>
              <a:rPr lang="en-US" sz="3200" dirty="0">
                <a:solidFill>
                  <a:srgbClr val="0D0D0D"/>
                </a:solidFill>
                <a:latin typeface="system-ui"/>
                <a:ea typeface="Calibri"/>
                <a:cs typeface="Calibri"/>
              </a:rPr>
              <a:t>Women were present at least at some of the indoor meetings</a:t>
            </a:r>
            <a:endParaRPr lang="en-US" sz="3200">
              <a:ea typeface="Calibri"/>
              <a:cs typeface="Calibri"/>
            </a:endParaRPr>
          </a:p>
          <a:p>
            <a:pPr marL="457200" indent="-457200"/>
            <a:r>
              <a:rPr lang="en-US" sz="3200" dirty="0">
                <a:solidFill>
                  <a:srgbClr val="0D0D0D"/>
                </a:solidFill>
                <a:latin typeface="system-ui"/>
                <a:ea typeface="Calibri"/>
                <a:cs typeface="Calibri"/>
              </a:rPr>
              <a:t>Many women were present at the cross</a:t>
            </a:r>
          </a:p>
          <a:p>
            <a:pPr marL="457200" indent="-457200"/>
            <a:r>
              <a:rPr lang="en-US" sz="3200" dirty="0">
                <a:solidFill>
                  <a:srgbClr val="0D0D0D"/>
                </a:solidFill>
                <a:latin typeface="system-ui"/>
                <a:ea typeface="Calibri"/>
                <a:cs typeface="Calibri"/>
              </a:rPr>
              <a:t>Women were the first witnesses of the resurrected Lord!</a:t>
            </a:r>
          </a:p>
          <a:p>
            <a:pPr marL="457200" indent="-457200"/>
            <a:r>
              <a:rPr lang="en-US" sz="3200" dirty="0">
                <a:solidFill>
                  <a:srgbClr val="0D0D0D"/>
                </a:solidFill>
                <a:latin typeface="system-ui"/>
                <a:ea typeface="Calibri"/>
                <a:cs typeface="Calibri"/>
              </a:rPr>
              <a:t>They were the Apostles to the Apostles!</a:t>
            </a:r>
          </a:p>
          <a:p>
            <a:pPr marL="457200" indent="-457200"/>
            <a:endParaRPr lang="en-US" dirty="0">
              <a:solidFill>
                <a:srgbClr val="0D0D0D"/>
              </a:solidFill>
              <a:latin typeface="system-ui"/>
              <a:ea typeface="Calibri"/>
              <a:cs typeface="Calibri"/>
            </a:endParaRPr>
          </a:p>
          <a:p>
            <a:pPr marL="457200" indent="-457200"/>
            <a:endParaRPr lang="en-US" dirty="0">
              <a:solidFill>
                <a:srgbClr val="0D0D0D"/>
              </a:solidFill>
              <a:latin typeface="system-ui"/>
              <a:ea typeface="Calibri"/>
              <a:cs typeface="Calibri"/>
            </a:endParaRPr>
          </a:p>
          <a:p>
            <a:pPr marL="457200" indent="-457200"/>
            <a:endParaRPr lang="en-US" dirty="0">
              <a:solidFill>
                <a:srgbClr val="0D0D0D"/>
              </a:solidFill>
              <a:latin typeface="system-ui"/>
              <a:ea typeface="Calibri"/>
              <a:cs typeface="Calibri"/>
            </a:endParaRPr>
          </a:p>
          <a:p>
            <a:pPr marL="0" indent="0">
              <a:buNone/>
            </a:pPr>
            <a:endParaRPr lang="en-US" b="1" dirty="0">
              <a:solidFill>
                <a:srgbClr val="0D0D0D"/>
              </a:solidFill>
              <a:latin typeface="system-ui"/>
              <a:ea typeface="Calibri"/>
              <a:cs typeface="Calibri"/>
            </a:endParaRPr>
          </a:p>
          <a:p>
            <a:endParaRPr lang="en-US" sz="2400" dirty="0">
              <a:solidFill>
                <a:srgbClr val="0D0D0D"/>
              </a:solidFill>
              <a:latin typeface="system-ui"/>
              <a:ea typeface="Calibri"/>
              <a:cs typeface="Calibri"/>
            </a:endParaRPr>
          </a:p>
        </p:txBody>
      </p:sp>
      <p:sp>
        <p:nvSpPr>
          <p:cNvPr id="4" name="Slide Number Placeholder 3">
            <a:extLst>
              <a:ext uri="{FF2B5EF4-FFF2-40B4-BE49-F238E27FC236}">
                <a16:creationId xmlns:a16="http://schemas.microsoft.com/office/drawing/2014/main" id="{F16E8030-6F89-2924-5F11-92E4ED3A6EBD}"/>
              </a:ext>
            </a:extLst>
          </p:cNvPr>
          <p:cNvSpPr>
            <a:spLocks noGrp="1"/>
          </p:cNvSpPr>
          <p:nvPr>
            <p:ph type="sldNum" sz="quarter" idx="12"/>
          </p:nvPr>
        </p:nvSpPr>
        <p:spPr/>
        <p:txBody>
          <a:bodyPr/>
          <a:lstStyle/>
          <a:p>
            <a:fld id="{330EA680-D336-4FF7-8B7A-9848BB0A1C32}" type="slidenum">
              <a:rPr lang="en-US" smtClean="0"/>
              <a:t>28</a:t>
            </a:fld>
            <a:endParaRPr lang="en-US"/>
          </a:p>
        </p:txBody>
      </p:sp>
    </p:spTree>
    <p:extLst>
      <p:ext uri="{BB962C8B-B14F-4D97-AF65-F5344CB8AC3E}">
        <p14:creationId xmlns:p14="http://schemas.microsoft.com/office/powerpoint/2010/main" val="10239493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EF506-9FD5-A51D-40F6-ECAF5F234FF7}"/>
              </a:ext>
            </a:extLst>
          </p:cNvPr>
          <p:cNvSpPr>
            <a:spLocks noGrp="1"/>
          </p:cNvSpPr>
          <p:nvPr>
            <p:ph type="title"/>
          </p:nvPr>
        </p:nvSpPr>
        <p:spPr>
          <a:xfrm>
            <a:off x="838200" y="365125"/>
            <a:ext cx="10515600" cy="822356"/>
          </a:xfrm>
        </p:spPr>
        <p:txBody>
          <a:bodyPr/>
          <a:lstStyle/>
          <a:p>
            <a:r>
              <a:rPr lang="en-US" b="1" dirty="0">
                <a:ea typeface="Calibri Light"/>
                <a:cs typeface="Calibri Light"/>
              </a:rPr>
              <a:t>Food for Thought</a:t>
            </a:r>
            <a:endParaRPr lang="en-US" b="1" dirty="0"/>
          </a:p>
        </p:txBody>
      </p:sp>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1408682"/>
            <a:ext cx="10515600" cy="5170847"/>
          </a:xfrm>
        </p:spPr>
        <p:txBody>
          <a:bodyPr vert="horz" lIns="91440" tIns="45720" rIns="91440" bIns="45720" rtlCol="0" anchor="t">
            <a:normAutofit/>
          </a:bodyPr>
          <a:lstStyle/>
          <a:p>
            <a:pPr marL="457200" indent="-457200"/>
            <a:r>
              <a:rPr lang="en-US" sz="3600" dirty="0">
                <a:solidFill>
                  <a:srgbClr val="0D0D0D"/>
                </a:solidFill>
                <a:latin typeface="system-ui"/>
                <a:ea typeface="Calibri"/>
                <a:cs typeface="Calibri"/>
              </a:rPr>
              <a:t>Jesus appointed 12 Apostles – all men</a:t>
            </a:r>
          </a:p>
          <a:p>
            <a:pPr marL="457200" indent="-457200"/>
            <a:r>
              <a:rPr lang="en-US" sz="3600" dirty="0">
                <a:solidFill>
                  <a:srgbClr val="0D0D0D"/>
                </a:solidFill>
                <a:latin typeface="system-ui"/>
                <a:ea typeface="Calibri"/>
                <a:cs typeface="Calibri"/>
              </a:rPr>
              <a:t>Jesus sent out the 72 – no mention of gender</a:t>
            </a:r>
          </a:p>
          <a:p>
            <a:pPr marL="457200" indent="-457200"/>
            <a:r>
              <a:rPr lang="en-US" sz="3600" dirty="0">
                <a:solidFill>
                  <a:srgbClr val="0D0D0D"/>
                </a:solidFill>
                <a:latin typeface="system-ui"/>
                <a:ea typeface="Calibri"/>
                <a:cs typeface="Calibri"/>
              </a:rPr>
              <a:t>Did women teach, prophesy, heal, drive out evil spirits?</a:t>
            </a:r>
          </a:p>
          <a:p>
            <a:pPr marL="457200" indent="-457200"/>
            <a:r>
              <a:rPr lang="en-US" sz="3600" dirty="0">
                <a:solidFill>
                  <a:srgbClr val="0D0D0D"/>
                </a:solidFill>
                <a:latin typeface="system-ui"/>
                <a:ea typeface="Calibri"/>
                <a:cs typeface="Calibri"/>
              </a:rPr>
              <a:t>What challenges did Jesus' women followers face that others did not?</a:t>
            </a:r>
          </a:p>
          <a:p>
            <a:pPr marL="457200" indent="-457200"/>
            <a:r>
              <a:rPr lang="en-US" sz="3600" dirty="0">
                <a:solidFill>
                  <a:srgbClr val="0D0D0D"/>
                </a:solidFill>
                <a:latin typeface="system-ui"/>
                <a:ea typeface="Calibri"/>
                <a:cs typeface="Calibri"/>
              </a:rPr>
              <a:t>In Acts we see reference to "many prominent women" being converted. What role did Jesus original women disciples play in this?</a:t>
            </a:r>
          </a:p>
          <a:p>
            <a:pPr marL="0" indent="0">
              <a:buNone/>
            </a:pPr>
            <a:endParaRPr lang="en-US" b="1" dirty="0">
              <a:solidFill>
                <a:srgbClr val="0D0D0D"/>
              </a:solidFill>
              <a:latin typeface="system-ui"/>
              <a:ea typeface="Calibri"/>
              <a:cs typeface="Calibri"/>
            </a:endParaRPr>
          </a:p>
          <a:p>
            <a:endParaRPr lang="en-US" sz="2400" dirty="0">
              <a:solidFill>
                <a:srgbClr val="0D0D0D"/>
              </a:solidFill>
              <a:latin typeface="system-ui"/>
              <a:ea typeface="Calibri"/>
              <a:cs typeface="Calibri"/>
            </a:endParaRPr>
          </a:p>
        </p:txBody>
      </p:sp>
      <p:sp>
        <p:nvSpPr>
          <p:cNvPr id="4" name="Slide Number Placeholder 3">
            <a:extLst>
              <a:ext uri="{FF2B5EF4-FFF2-40B4-BE49-F238E27FC236}">
                <a16:creationId xmlns:a16="http://schemas.microsoft.com/office/drawing/2014/main" id="{E293BAC5-BB60-97E5-BB65-2242A0386250}"/>
              </a:ext>
            </a:extLst>
          </p:cNvPr>
          <p:cNvSpPr>
            <a:spLocks noGrp="1"/>
          </p:cNvSpPr>
          <p:nvPr>
            <p:ph type="sldNum" sz="quarter" idx="12"/>
          </p:nvPr>
        </p:nvSpPr>
        <p:spPr/>
        <p:txBody>
          <a:bodyPr/>
          <a:lstStyle/>
          <a:p>
            <a:fld id="{330EA680-D336-4FF7-8B7A-9848BB0A1C32}" type="slidenum">
              <a:rPr lang="en-US" smtClean="0"/>
              <a:t>29</a:t>
            </a:fld>
            <a:endParaRPr lang="en-US"/>
          </a:p>
        </p:txBody>
      </p:sp>
    </p:spTree>
    <p:extLst>
      <p:ext uri="{BB962C8B-B14F-4D97-AF65-F5344CB8AC3E}">
        <p14:creationId xmlns:p14="http://schemas.microsoft.com/office/powerpoint/2010/main" val="2859601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EF506-9FD5-A51D-40F6-ECAF5F234FF7}"/>
              </a:ext>
            </a:extLst>
          </p:cNvPr>
          <p:cNvSpPr>
            <a:spLocks noGrp="1"/>
          </p:cNvSpPr>
          <p:nvPr>
            <p:ph type="title"/>
          </p:nvPr>
        </p:nvSpPr>
        <p:spPr>
          <a:xfrm>
            <a:off x="838200" y="365125"/>
            <a:ext cx="10515600" cy="822356"/>
          </a:xfrm>
        </p:spPr>
        <p:txBody>
          <a:bodyPr/>
          <a:lstStyle/>
          <a:p>
            <a:r>
              <a:rPr lang="en-US" b="1" dirty="0">
                <a:ea typeface="Calibri Light"/>
                <a:cs typeface="Calibri Light"/>
              </a:rPr>
              <a:t>Background</a:t>
            </a:r>
            <a:endParaRPr lang="en-US" b="1" dirty="0"/>
          </a:p>
        </p:txBody>
      </p:sp>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1279286"/>
            <a:ext cx="10515600" cy="5271489"/>
          </a:xfrm>
        </p:spPr>
        <p:txBody>
          <a:bodyPr vert="horz" lIns="91440" tIns="45720" rIns="91440" bIns="45720" rtlCol="0" anchor="t">
            <a:normAutofit/>
          </a:bodyPr>
          <a:lstStyle/>
          <a:p>
            <a:pPr>
              <a:buFont typeface="Arial"/>
              <a:buChar char="•"/>
            </a:pPr>
            <a:r>
              <a:rPr lang="en-US" sz="3200" b="1" dirty="0">
                <a:solidFill>
                  <a:srgbClr val="0D0D0D"/>
                </a:solidFill>
                <a:latin typeface="Calibri"/>
                <a:ea typeface="+mn-lt"/>
                <a:cs typeface="+mn-lt"/>
              </a:rPr>
              <a:t>Education</a:t>
            </a:r>
            <a:r>
              <a:rPr lang="en-US" sz="3200" dirty="0">
                <a:solidFill>
                  <a:srgbClr val="0D0D0D"/>
                </a:solidFill>
                <a:latin typeface="Calibri"/>
                <a:ea typeface="+mn-lt"/>
                <a:cs typeface="+mn-lt"/>
              </a:rPr>
              <a:t>: Formal Rabbinic training was reserved exclusively for men. Education for women was not a priority in most of Jewish society. </a:t>
            </a:r>
            <a:endParaRPr lang="en-US" sz="3200" dirty="0">
              <a:solidFill>
                <a:srgbClr val="0D0D0D"/>
              </a:solidFill>
              <a:latin typeface="Calibri"/>
              <a:ea typeface="Calibri"/>
              <a:cs typeface="Calibri"/>
            </a:endParaRPr>
          </a:p>
          <a:p>
            <a:pPr>
              <a:buFont typeface="Arial"/>
              <a:buChar char="•"/>
            </a:pPr>
            <a:r>
              <a:rPr lang="en-US" sz="3200" b="1" dirty="0">
                <a:solidFill>
                  <a:srgbClr val="0D0D0D"/>
                </a:solidFill>
                <a:latin typeface="Calibri"/>
                <a:ea typeface="+mn-lt"/>
                <a:cs typeface="+mn-lt"/>
              </a:rPr>
              <a:t>Inheritance and Property</a:t>
            </a:r>
            <a:r>
              <a:rPr lang="en-US" sz="3200" dirty="0">
                <a:solidFill>
                  <a:srgbClr val="0D0D0D"/>
                </a:solidFill>
                <a:latin typeface="Calibri"/>
                <a:ea typeface="+mn-lt"/>
                <a:cs typeface="+mn-lt"/>
              </a:rPr>
              <a:t>: Jewish law did provide for women's rights to dowry and protection of personal property in marriage, but men generally controlled family property and made legal decisions</a:t>
            </a:r>
          </a:p>
          <a:p>
            <a:pPr marL="0" indent="0">
              <a:buNone/>
            </a:pPr>
            <a:endParaRPr lang="en-US" sz="3600" b="1" dirty="0">
              <a:solidFill>
                <a:srgbClr val="0D0D0D"/>
              </a:solidFill>
              <a:latin typeface="Calibri"/>
              <a:ea typeface="Calibri"/>
              <a:cs typeface="Calibri"/>
            </a:endParaRPr>
          </a:p>
          <a:p>
            <a:pPr marL="457200" indent="-457200"/>
            <a:endParaRPr lang="en-US" sz="3600" dirty="0">
              <a:solidFill>
                <a:srgbClr val="0D0D0D"/>
              </a:solidFill>
              <a:latin typeface="Calibri"/>
              <a:ea typeface="Calibri"/>
              <a:cs typeface="Calibri"/>
            </a:endParaRPr>
          </a:p>
          <a:p>
            <a:pPr marL="457200" indent="-457200"/>
            <a:endParaRPr lang="en-US" b="1" dirty="0">
              <a:solidFill>
                <a:srgbClr val="0D0D0D"/>
              </a:solidFill>
              <a:latin typeface="Calibri"/>
              <a:ea typeface="Calibri"/>
              <a:cs typeface="Calibri"/>
            </a:endParaRPr>
          </a:p>
          <a:p>
            <a:endParaRPr lang="en-US" sz="2400" dirty="0">
              <a:solidFill>
                <a:srgbClr val="0D0D0D"/>
              </a:solidFill>
              <a:latin typeface="Calibri"/>
              <a:ea typeface="Calibri"/>
              <a:cs typeface="Calibri"/>
            </a:endParaRPr>
          </a:p>
        </p:txBody>
      </p:sp>
      <p:sp>
        <p:nvSpPr>
          <p:cNvPr id="4" name="Slide Number Placeholder 3">
            <a:extLst>
              <a:ext uri="{FF2B5EF4-FFF2-40B4-BE49-F238E27FC236}">
                <a16:creationId xmlns:a16="http://schemas.microsoft.com/office/drawing/2014/main" id="{D81EB7F7-0793-147A-87CA-4380D81F7226}"/>
              </a:ext>
            </a:extLst>
          </p:cNvPr>
          <p:cNvSpPr>
            <a:spLocks noGrp="1"/>
          </p:cNvSpPr>
          <p:nvPr>
            <p:ph type="sldNum" sz="quarter" idx="12"/>
          </p:nvPr>
        </p:nvSpPr>
        <p:spPr/>
        <p:txBody>
          <a:bodyPr/>
          <a:lstStyle/>
          <a:p>
            <a:fld id="{330EA680-D336-4FF7-8B7A-9848BB0A1C32}" type="slidenum">
              <a:rPr lang="en-US" smtClean="0"/>
              <a:t>3</a:t>
            </a:fld>
            <a:endParaRPr lang="en-US"/>
          </a:p>
        </p:txBody>
      </p:sp>
    </p:spTree>
    <p:extLst>
      <p:ext uri="{BB962C8B-B14F-4D97-AF65-F5344CB8AC3E}">
        <p14:creationId xmlns:p14="http://schemas.microsoft.com/office/powerpoint/2010/main" val="3485628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EF506-9FD5-A51D-40F6-ECAF5F234FF7}"/>
              </a:ext>
            </a:extLst>
          </p:cNvPr>
          <p:cNvSpPr>
            <a:spLocks noGrp="1"/>
          </p:cNvSpPr>
          <p:nvPr>
            <p:ph type="title"/>
          </p:nvPr>
        </p:nvSpPr>
        <p:spPr>
          <a:xfrm>
            <a:off x="838200" y="365125"/>
            <a:ext cx="10515600" cy="822356"/>
          </a:xfrm>
        </p:spPr>
        <p:txBody>
          <a:bodyPr/>
          <a:lstStyle/>
          <a:p>
            <a:r>
              <a:rPr lang="en-US" b="1" dirty="0">
                <a:ea typeface="Calibri Light"/>
                <a:cs typeface="Calibri Light"/>
              </a:rPr>
              <a:t>Background</a:t>
            </a:r>
            <a:endParaRPr lang="en-US" b="1" dirty="0"/>
          </a:p>
        </p:txBody>
      </p:sp>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1279286"/>
            <a:ext cx="10515600" cy="5271489"/>
          </a:xfrm>
        </p:spPr>
        <p:txBody>
          <a:bodyPr vert="horz" lIns="91440" tIns="45720" rIns="91440" bIns="45720" rtlCol="0" anchor="t">
            <a:noAutofit/>
          </a:bodyPr>
          <a:lstStyle/>
          <a:p>
            <a:pPr>
              <a:buFont typeface="Arial"/>
              <a:buChar char="•"/>
            </a:pPr>
            <a:r>
              <a:rPr lang="en-US" sz="3200" dirty="0">
                <a:solidFill>
                  <a:srgbClr val="0D0D0D"/>
                </a:solidFill>
                <a:ea typeface="+mn-lt"/>
                <a:cs typeface="+mn-lt"/>
              </a:rPr>
              <a:t>Jesus' treatment of and interactions with women, as recorded in the Gospels, </a:t>
            </a:r>
            <a:r>
              <a:rPr lang="en-US" sz="3200" dirty="0" err="1">
                <a:solidFill>
                  <a:srgbClr val="0D0D0D"/>
                </a:solidFill>
                <a:ea typeface="+mn-lt"/>
                <a:cs typeface="+mn-lt"/>
              </a:rPr>
              <a:t>wasrevolutionary</a:t>
            </a:r>
            <a:r>
              <a:rPr lang="en-US" sz="3200" dirty="0">
                <a:solidFill>
                  <a:srgbClr val="0D0D0D"/>
                </a:solidFill>
                <a:ea typeface="+mn-lt"/>
                <a:cs typeface="+mn-lt"/>
              </a:rPr>
              <a:t> for the time. </a:t>
            </a:r>
            <a:endParaRPr lang="en-US" sz="3200">
              <a:ea typeface="Calibri"/>
              <a:cs typeface="Calibri"/>
            </a:endParaRPr>
          </a:p>
          <a:p>
            <a:pPr>
              <a:buFont typeface="Arial"/>
              <a:buChar char="•"/>
            </a:pPr>
            <a:r>
              <a:rPr lang="en-US" sz="3200" dirty="0">
                <a:solidFill>
                  <a:srgbClr val="0D0D0D"/>
                </a:solidFill>
                <a:ea typeface="+mn-lt"/>
                <a:cs typeface="+mn-lt"/>
              </a:rPr>
              <a:t>He spoke to women in public, discussed theological matters with them (e.g., the Samaritan woman at the well, John 4:4-26), and included them among his wider circle of followers (e.g., Mary Magdalene, Joanna, Susanna, and others who supported his ministry, Luke 8:1-3).</a:t>
            </a:r>
            <a:endParaRPr lang="en-US" sz="3200">
              <a:solidFill>
                <a:srgbClr val="0D0D0D"/>
              </a:solidFill>
              <a:ea typeface="Calibri"/>
              <a:cs typeface="Calibri"/>
            </a:endParaRPr>
          </a:p>
          <a:p>
            <a:pPr>
              <a:buFont typeface="Arial"/>
              <a:buChar char="•"/>
            </a:pPr>
            <a:r>
              <a:rPr lang="en-US" sz="3600" b="1" dirty="0">
                <a:solidFill>
                  <a:srgbClr val="0D0D0D"/>
                </a:solidFill>
                <a:latin typeface="Calibri"/>
                <a:ea typeface="Calibri"/>
                <a:cs typeface="Calibri"/>
              </a:rPr>
              <a:t>I could find no other examples of Jewish Rabbis who had women followers</a:t>
            </a:r>
          </a:p>
          <a:p>
            <a:pPr marL="0" indent="0">
              <a:buNone/>
            </a:pPr>
            <a:endParaRPr lang="en-US" sz="3600" b="1" dirty="0">
              <a:solidFill>
                <a:srgbClr val="0D0D0D"/>
              </a:solidFill>
              <a:latin typeface="Calibri"/>
              <a:ea typeface="Calibri"/>
              <a:cs typeface="Calibri"/>
            </a:endParaRPr>
          </a:p>
          <a:p>
            <a:pPr marL="457200" indent="-457200"/>
            <a:endParaRPr lang="en-US" sz="3600" dirty="0">
              <a:solidFill>
                <a:srgbClr val="0D0D0D"/>
              </a:solidFill>
              <a:latin typeface="Calibri"/>
              <a:ea typeface="Calibri"/>
              <a:cs typeface="Calibri"/>
            </a:endParaRPr>
          </a:p>
          <a:p>
            <a:pPr marL="457200" indent="-457200"/>
            <a:endParaRPr lang="en-US" b="1" dirty="0">
              <a:solidFill>
                <a:srgbClr val="0D0D0D"/>
              </a:solidFill>
              <a:latin typeface="Calibri"/>
              <a:ea typeface="Calibri"/>
              <a:cs typeface="Calibri"/>
            </a:endParaRPr>
          </a:p>
          <a:p>
            <a:endParaRPr lang="en-US" sz="2400" dirty="0">
              <a:solidFill>
                <a:srgbClr val="0D0D0D"/>
              </a:solidFill>
              <a:latin typeface="Calibri"/>
              <a:ea typeface="Calibri"/>
              <a:cs typeface="Calibri"/>
            </a:endParaRPr>
          </a:p>
        </p:txBody>
      </p:sp>
      <p:sp>
        <p:nvSpPr>
          <p:cNvPr id="4" name="Slide Number Placeholder 3">
            <a:extLst>
              <a:ext uri="{FF2B5EF4-FFF2-40B4-BE49-F238E27FC236}">
                <a16:creationId xmlns:a16="http://schemas.microsoft.com/office/drawing/2014/main" id="{D81EB7F7-0793-147A-87CA-4380D81F7226}"/>
              </a:ext>
            </a:extLst>
          </p:cNvPr>
          <p:cNvSpPr>
            <a:spLocks noGrp="1"/>
          </p:cNvSpPr>
          <p:nvPr>
            <p:ph type="sldNum" sz="quarter" idx="12"/>
          </p:nvPr>
        </p:nvSpPr>
        <p:spPr/>
        <p:txBody>
          <a:bodyPr/>
          <a:lstStyle/>
          <a:p>
            <a:fld id="{330EA680-D336-4FF7-8B7A-9848BB0A1C32}" type="slidenum">
              <a:rPr lang="en-US" smtClean="0"/>
              <a:t>4</a:t>
            </a:fld>
            <a:endParaRPr lang="en-US"/>
          </a:p>
        </p:txBody>
      </p:sp>
    </p:spTree>
    <p:extLst>
      <p:ext uri="{BB962C8B-B14F-4D97-AF65-F5344CB8AC3E}">
        <p14:creationId xmlns:p14="http://schemas.microsoft.com/office/powerpoint/2010/main" val="3072695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EF506-9FD5-A51D-40F6-ECAF5F234FF7}"/>
              </a:ext>
            </a:extLst>
          </p:cNvPr>
          <p:cNvSpPr>
            <a:spLocks noGrp="1"/>
          </p:cNvSpPr>
          <p:nvPr>
            <p:ph type="title"/>
          </p:nvPr>
        </p:nvSpPr>
        <p:spPr>
          <a:xfrm>
            <a:off x="838200" y="365125"/>
            <a:ext cx="10515600" cy="822356"/>
          </a:xfrm>
        </p:spPr>
        <p:txBody>
          <a:bodyPr/>
          <a:lstStyle/>
          <a:p>
            <a:r>
              <a:rPr lang="en-US" b="1" dirty="0">
                <a:ea typeface="Calibri Light"/>
                <a:cs typeface="Calibri Light"/>
              </a:rPr>
              <a:t>Women in the Ministry of Jesus</a:t>
            </a:r>
            <a:endParaRPr lang="en-US" b="1" dirty="0"/>
          </a:p>
        </p:txBody>
      </p:sp>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1408682"/>
            <a:ext cx="10515600" cy="5170847"/>
          </a:xfrm>
        </p:spPr>
        <p:txBody>
          <a:bodyPr vert="horz" lIns="91440" tIns="45720" rIns="91440" bIns="45720" rtlCol="0" anchor="t">
            <a:normAutofit/>
          </a:bodyPr>
          <a:lstStyle/>
          <a:p>
            <a:pPr marL="0" indent="0">
              <a:buNone/>
            </a:pPr>
            <a:r>
              <a:rPr lang="en-US" sz="3200" b="1" dirty="0">
                <a:solidFill>
                  <a:srgbClr val="0D0D0D"/>
                </a:solidFill>
                <a:latin typeface="system-ui"/>
                <a:ea typeface="Calibri"/>
                <a:cs typeface="Calibri"/>
              </a:rPr>
              <a:t>Mentioned in the Genealogy of Jesus – </a:t>
            </a:r>
            <a:r>
              <a:rPr lang="en-US" sz="3200" dirty="0">
                <a:solidFill>
                  <a:srgbClr val="0D0D0D"/>
                </a:solidFill>
                <a:latin typeface="system-ui"/>
                <a:ea typeface="Calibri"/>
                <a:cs typeface="Calibri"/>
              </a:rPr>
              <a:t>Matthew 1</a:t>
            </a:r>
            <a:endParaRPr lang="en-US" sz="3200">
              <a:ea typeface="Calibri"/>
              <a:cs typeface="Calibri"/>
            </a:endParaRPr>
          </a:p>
          <a:p>
            <a:r>
              <a:rPr lang="en-US" sz="3200" dirty="0">
                <a:solidFill>
                  <a:srgbClr val="0D0D0D"/>
                </a:solidFill>
                <a:latin typeface="system-ui"/>
                <a:ea typeface="Calibri"/>
                <a:cs typeface="Calibri"/>
              </a:rPr>
              <a:t>Rahab</a:t>
            </a:r>
          </a:p>
          <a:p>
            <a:r>
              <a:rPr lang="en-US" sz="3200" dirty="0">
                <a:solidFill>
                  <a:srgbClr val="0D0D0D"/>
                </a:solidFill>
                <a:latin typeface="system-ui"/>
                <a:ea typeface="Calibri"/>
                <a:cs typeface="Calibri"/>
              </a:rPr>
              <a:t>Tamar</a:t>
            </a:r>
            <a:endParaRPr lang="en-US" sz="3200" dirty="0">
              <a:solidFill>
                <a:srgbClr val="000000"/>
              </a:solidFill>
              <a:latin typeface="Calibri" panose="020F0502020204030204"/>
              <a:ea typeface="Calibri"/>
              <a:cs typeface="Calibri"/>
            </a:endParaRPr>
          </a:p>
          <a:p>
            <a:r>
              <a:rPr lang="en-US" sz="3200" dirty="0">
                <a:solidFill>
                  <a:srgbClr val="0D0D0D"/>
                </a:solidFill>
                <a:latin typeface="system-ui"/>
                <a:ea typeface="Calibri"/>
                <a:cs typeface="Calibri"/>
              </a:rPr>
              <a:t>Ruth</a:t>
            </a:r>
            <a:endParaRPr lang="en-US" sz="3200" dirty="0">
              <a:solidFill>
                <a:srgbClr val="000000"/>
              </a:solidFill>
              <a:latin typeface="Calibri" panose="020F0502020204030204"/>
              <a:ea typeface="Calibri"/>
              <a:cs typeface="Calibri"/>
            </a:endParaRPr>
          </a:p>
          <a:p>
            <a:r>
              <a:rPr lang="en-US" sz="3200" dirty="0">
                <a:solidFill>
                  <a:srgbClr val="0D0D0D"/>
                </a:solidFill>
                <a:latin typeface="system-ui"/>
                <a:ea typeface="Calibri"/>
                <a:cs typeface="Calibri"/>
              </a:rPr>
              <a:t>Uriah’s wife (Bathsheba)</a:t>
            </a:r>
            <a:endParaRPr lang="en-US" sz="3200" dirty="0">
              <a:solidFill>
                <a:srgbClr val="000000"/>
              </a:solidFill>
              <a:latin typeface="Calibri" panose="020F0502020204030204"/>
              <a:ea typeface="Calibri"/>
              <a:cs typeface="Calibri"/>
            </a:endParaRPr>
          </a:p>
          <a:p>
            <a:r>
              <a:rPr lang="en-US" sz="3200" dirty="0">
                <a:solidFill>
                  <a:srgbClr val="0D0D0D"/>
                </a:solidFill>
                <a:latin typeface="system-ui"/>
                <a:ea typeface="Calibri"/>
                <a:cs typeface="Calibri"/>
              </a:rPr>
              <a:t>Mary, the Mother of Jesus</a:t>
            </a:r>
            <a:endParaRPr lang="en-US" sz="3200">
              <a:ea typeface="Calibri"/>
              <a:cs typeface="Calibri"/>
            </a:endParaRPr>
          </a:p>
          <a:p>
            <a:endParaRPr lang="en-US" dirty="0">
              <a:solidFill>
                <a:srgbClr val="0D0D0D"/>
              </a:solidFill>
              <a:latin typeface="system-ui"/>
              <a:ea typeface="Calibri"/>
              <a:cs typeface="Calibri"/>
            </a:endParaRPr>
          </a:p>
          <a:p>
            <a:endParaRPr lang="en-US" sz="2400" dirty="0">
              <a:solidFill>
                <a:srgbClr val="0D0D0D"/>
              </a:solidFill>
              <a:latin typeface="system-ui"/>
              <a:ea typeface="Calibri"/>
              <a:cs typeface="Calibri"/>
            </a:endParaRPr>
          </a:p>
        </p:txBody>
      </p:sp>
      <p:sp>
        <p:nvSpPr>
          <p:cNvPr id="4" name="Slide Number Placeholder 3">
            <a:extLst>
              <a:ext uri="{FF2B5EF4-FFF2-40B4-BE49-F238E27FC236}">
                <a16:creationId xmlns:a16="http://schemas.microsoft.com/office/drawing/2014/main" id="{2DF8ADF9-0986-29F1-9332-6C8B2BEA316D}"/>
              </a:ext>
            </a:extLst>
          </p:cNvPr>
          <p:cNvSpPr>
            <a:spLocks noGrp="1"/>
          </p:cNvSpPr>
          <p:nvPr>
            <p:ph type="sldNum" sz="quarter" idx="12"/>
          </p:nvPr>
        </p:nvSpPr>
        <p:spPr/>
        <p:txBody>
          <a:bodyPr/>
          <a:lstStyle/>
          <a:p>
            <a:fld id="{330EA680-D336-4FF7-8B7A-9848BB0A1C32}" type="slidenum">
              <a:rPr lang="en-US" smtClean="0"/>
              <a:t>5</a:t>
            </a:fld>
            <a:endParaRPr lang="en-US"/>
          </a:p>
        </p:txBody>
      </p:sp>
    </p:spTree>
    <p:extLst>
      <p:ext uri="{BB962C8B-B14F-4D97-AF65-F5344CB8AC3E}">
        <p14:creationId xmlns:p14="http://schemas.microsoft.com/office/powerpoint/2010/main" val="693265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EF506-9FD5-A51D-40F6-ECAF5F234FF7}"/>
              </a:ext>
            </a:extLst>
          </p:cNvPr>
          <p:cNvSpPr>
            <a:spLocks noGrp="1"/>
          </p:cNvSpPr>
          <p:nvPr>
            <p:ph type="title"/>
          </p:nvPr>
        </p:nvSpPr>
        <p:spPr>
          <a:xfrm>
            <a:off x="838200" y="365125"/>
            <a:ext cx="10515600" cy="822356"/>
          </a:xfrm>
        </p:spPr>
        <p:txBody>
          <a:bodyPr/>
          <a:lstStyle/>
          <a:p>
            <a:r>
              <a:rPr lang="en-US" b="1" dirty="0">
                <a:ea typeface="Calibri Light"/>
                <a:cs typeface="Calibri Light"/>
              </a:rPr>
              <a:t>Women in the Ministry of Jesus</a:t>
            </a:r>
            <a:endParaRPr lang="en-US" b="1" dirty="0"/>
          </a:p>
        </p:txBody>
      </p:sp>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1408682"/>
            <a:ext cx="10515600" cy="5170847"/>
          </a:xfrm>
        </p:spPr>
        <p:txBody>
          <a:bodyPr vert="horz" lIns="91440" tIns="45720" rIns="91440" bIns="45720" rtlCol="0" anchor="t">
            <a:normAutofit/>
          </a:bodyPr>
          <a:lstStyle/>
          <a:p>
            <a:pPr marL="0" indent="0">
              <a:buNone/>
            </a:pPr>
            <a:endParaRPr lang="en-US" dirty="0">
              <a:solidFill>
                <a:srgbClr val="0D0D0D"/>
              </a:solidFill>
              <a:latin typeface="system-ui"/>
              <a:ea typeface="Calibri"/>
              <a:cs typeface="Calibri"/>
            </a:endParaRPr>
          </a:p>
          <a:p>
            <a:pPr marL="0" indent="0">
              <a:buNone/>
            </a:pPr>
            <a:r>
              <a:rPr lang="en-US" sz="3200" b="1" dirty="0">
                <a:solidFill>
                  <a:srgbClr val="0D0D0D"/>
                </a:solidFill>
                <a:latin typeface="system-ui"/>
                <a:ea typeface="Calibri"/>
                <a:cs typeface="Calibri"/>
              </a:rPr>
              <a:t>Mary, the Mother of Jesus – </a:t>
            </a:r>
            <a:r>
              <a:rPr lang="en-US" sz="3200" dirty="0">
                <a:solidFill>
                  <a:srgbClr val="0D0D0D"/>
                </a:solidFill>
                <a:latin typeface="system-ui"/>
                <a:ea typeface="Calibri"/>
                <a:cs typeface="Calibri"/>
              </a:rPr>
              <a:t>30+ references in the NT</a:t>
            </a:r>
          </a:p>
          <a:p>
            <a:r>
              <a:rPr lang="en-US" sz="3200" dirty="0">
                <a:solidFill>
                  <a:srgbClr val="0D0D0D"/>
                </a:solidFill>
                <a:latin typeface="system-ui"/>
                <a:ea typeface="Calibri"/>
                <a:cs typeface="Calibri"/>
              </a:rPr>
              <a:t>Matthew: 1:16, 1:18, 2:11, 13:55</a:t>
            </a:r>
          </a:p>
          <a:p>
            <a:r>
              <a:rPr lang="en-US" sz="3200" dirty="0">
                <a:solidFill>
                  <a:srgbClr val="0D0D0D"/>
                </a:solidFill>
                <a:latin typeface="system-ui"/>
                <a:ea typeface="Calibri"/>
                <a:cs typeface="Calibri"/>
              </a:rPr>
              <a:t>Mark 3:31, 6:3</a:t>
            </a:r>
          </a:p>
          <a:p>
            <a:r>
              <a:rPr lang="en-US" sz="3200" dirty="0">
                <a:solidFill>
                  <a:srgbClr val="0D0D0D"/>
                </a:solidFill>
                <a:latin typeface="system-ui"/>
                <a:ea typeface="Calibri"/>
                <a:cs typeface="Calibri"/>
              </a:rPr>
              <a:t>Luke: 1:30-56, 2:5-19, 2:34-35</a:t>
            </a:r>
          </a:p>
          <a:p>
            <a:r>
              <a:rPr lang="en-US" sz="3200" dirty="0">
                <a:solidFill>
                  <a:srgbClr val="0D0D0D"/>
                </a:solidFill>
                <a:latin typeface="system-ui"/>
                <a:ea typeface="Calibri"/>
                <a:cs typeface="Calibri"/>
              </a:rPr>
              <a:t>John: 2:1-11, 19:25-27</a:t>
            </a:r>
          </a:p>
          <a:p>
            <a:r>
              <a:rPr lang="en-US" sz="3200" dirty="0">
                <a:solidFill>
                  <a:srgbClr val="0D0D0D"/>
                </a:solidFill>
                <a:latin typeface="system-ui"/>
                <a:ea typeface="Calibri"/>
                <a:cs typeface="Calibri"/>
              </a:rPr>
              <a:t>Acts 1:14</a:t>
            </a:r>
          </a:p>
          <a:p>
            <a:r>
              <a:rPr lang="en-US" sz="3200" dirty="0">
                <a:solidFill>
                  <a:srgbClr val="0D0D0D"/>
                </a:solidFill>
                <a:latin typeface="system-ui"/>
                <a:ea typeface="Calibri"/>
                <a:cs typeface="Calibri"/>
              </a:rPr>
              <a:t>Galatians 4:4</a:t>
            </a:r>
          </a:p>
          <a:p>
            <a:endParaRPr lang="en-US" sz="2400" dirty="0">
              <a:solidFill>
                <a:srgbClr val="0D0D0D"/>
              </a:solidFill>
              <a:latin typeface="system-ui"/>
              <a:ea typeface="Calibri"/>
              <a:cs typeface="Calibri"/>
            </a:endParaRPr>
          </a:p>
        </p:txBody>
      </p:sp>
      <p:sp>
        <p:nvSpPr>
          <p:cNvPr id="4" name="Slide Number Placeholder 3">
            <a:extLst>
              <a:ext uri="{FF2B5EF4-FFF2-40B4-BE49-F238E27FC236}">
                <a16:creationId xmlns:a16="http://schemas.microsoft.com/office/drawing/2014/main" id="{2E435313-77FA-02FE-7E9B-A446160BD6C6}"/>
              </a:ext>
            </a:extLst>
          </p:cNvPr>
          <p:cNvSpPr>
            <a:spLocks noGrp="1"/>
          </p:cNvSpPr>
          <p:nvPr>
            <p:ph type="sldNum" sz="quarter" idx="12"/>
          </p:nvPr>
        </p:nvSpPr>
        <p:spPr/>
        <p:txBody>
          <a:bodyPr/>
          <a:lstStyle/>
          <a:p>
            <a:fld id="{330EA680-D336-4FF7-8B7A-9848BB0A1C32}" type="slidenum">
              <a:rPr lang="en-US" smtClean="0"/>
              <a:t>6</a:t>
            </a:fld>
            <a:endParaRPr lang="en-US"/>
          </a:p>
        </p:txBody>
      </p:sp>
    </p:spTree>
    <p:extLst>
      <p:ext uri="{BB962C8B-B14F-4D97-AF65-F5344CB8AC3E}">
        <p14:creationId xmlns:p14="http://schemas.microsoft.com/office/powerpoint/2010/main" val="2577822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732946"/>
            <a:ext cx="10515600" cy="5702810"/>
          </a:xfrm>
        </p:spPr>
        <p:txBody>
          <a:bodyPr vert="horz" lIns="91440" tIns="45720" rIns="91440" bIns="45720" rtlCol="0" anchor="t">
            <a:normAutofit/>
          </a:bodyPr>
          <a:lstStyle/>
          <a:p>
            <a:pPr>
              <a:buNone/>
            </a:pPr>
            <a:r>
              <a:rPr lang="en-US" sz="4000" b="1" dirty="0">
                <a:solidFill>
                  <a:srgbClr val="0D0D0D"/>
                </a:solidFill>
                <a:latin typeface="system-ui"/>
                <a:ea typeface="Calibri"/>
                <a:cs typeface="Calibri"/>
              </a:rPr>
              <a:t>Mary Magdalene</a:t>
            </a:r>
          </a:p>
          <a:p>
            <a:pPr>
              <a:buFont typeface="Arial"/>
              <a:buChar char="•"/>
            </a:pPr>
            <a:r>
              <a:rPr lang="en-US" sz="3600" dirty="0">
                <a:solidFill>
                  <a:srgbClr val="0D0D0D"/>
                </a:solidFill>
                <a:latin typeface="system-ui"/>
                <a:ea typeface="Calibri"/>
                <a:cs typeface="Calibri"/>
              </a:rPr>
              <a:t>Matthew: 27:56, 27:61, 28:1</a:t>
            </a:r>
          </a:p>
          <a:p>
            <a:pPr>
              <a:buFont typeface="Arial"/>
              <a:buChar char="•"/>
            </a:pPr>
            <a:r>
              <a:rPr lang="en-US" sz="3600" dirty="0">
                <a:solidFill>
                  <a:srgbClr val="0D0D0D"/>
                </a:solidFill>
                <a:latin typeface="system-ui"/>
                <a:ea typeface="Calibri"/>
                <a:cs typeface="Calibri"/>
              </a:rPr>
              <a:t>Mark: 15:40, 15:47, 16:1</a:t>
            </a:r>
          </a:p>
          <a:p>
            <a:pPr>
              <a:buFont typeface="Arial"/>
              <a:buChar char="•"/>
            </a:pPr>
            <a:r>
              <a:rPr lang="en-US" sz="3600" dirty="0">
                <a:solidFill>
                  <a:srgbClr val="0D0D0D"/>
                </a:solidFill>
                <a:latin typeface="system-ui"/>
                <a:ea typeface="Calibri"/>
                <a:cs typeface="Calibri"/>
              </a:rPr>
              <a:t>Luke: 8:2, 24:10</a:t>
            </a:r>
          </a:p>
          <a:p>
            <a:pPr>
              <a:buFont typeface="Arial"/>
              <a:buChar char="•"/>
            </a:pPr>
            <a:r>
              <a:rPr lang="en-US" sz="3600" dirty="0">
                <a:solidFill>
                  <a:srgbClr val="0D0D0D"/>
                </a:solidFill>
                <a:latin typeface="system-ui"/>
                <a:ea typeface="Calibri"/>
                <a:cs typeface="Calibri"/>
              </a:rPr>
              <a:t>John: 20:1, 20:11-18</a:t>
            </a:r>
          </a:p>
          <a:p>
            <a:pPr marL="0" indent="0">
              <a:buNone/>
            </a:pPr>
            <a:endParaRPr lang="en-US" sz="2400" dirty="0">
              <a:solidFill>
                <a:srgbClr val="0D0D0D"/>
              </a:solidFill>
              <a:latin typeface="system-ui"/>
              <a:ea typeface="Calibri"/>
              <a:cs typeface="Calibri"/>
            </a:endParaRPr>
          </a:p>
          <a:p>
            <a:pPr marL="0" indent="0">
              <a:buNone/>
            </a:pPr>
            <a:endParaRPr lang="en-US" sz="2400" dirty="0">
              <a:solidFill>
                <a:srgbClr val="0D0D0D"/>
              </a:solidFill>
              <a:latin typeface="system-ui"/>
              <a:ea typeface="Calibri"/>
              <a:cs typeface="Calibri"/>
            </a:endParaRPr>
          </a:p>
          <a:p>
            <a:pPr>
              <a:buFont typeface="Arial"/>
              <a:buChar char="•"/>
            </a:pPr>
            <a:endParaRPr lang="en-US" b="1" dirty="0">
              <a:solidFill>
                <a:srgbClr val="0D0D0D"/>
              </a:solidFill>
              <a:latin typeface="system-ui"/>
              <a:ea typeface="Calibri"/>
              <a:cs typeface="Calibri"/>
            </a:endParaRPr>
          </a:p>
          <a:p>
            <a:endParaRPr lang="en-US" sz="2400" dirty="0">
              <a:solidFill>
                <a:srgbClr val="0D0D0D"/>
              </a:solidFill>
              <a:latin typeface="system-ui"/>
              <a:ea typeface="Calibri"/>
              <a:cs typeface="Calibri"/>
            </a:endParaRPr>
          </a:p>
        </p:txBody>
      </p:sp>
      <p:sp>
        <p:nvSpPr>
          <p:cNvPr id="2" name="Slide Number Placeholder 1">
            <a:extLst>
              <a:ext uri="{FF2B5EF4-FFF2-40B4-BE49-F238E27FC236}">
                <a16:creationId xmlns:a16="http://schemas.microsoft.com/office/drawing/2014/main" id="{987E9ECC-5C5F-81AA-7DA9-1DE87522EF4B}"/>
              </a:ext>
            </a:extLst>
          </p:cNvPr>
          <p:cNvSpPr>
            <a:spLocks noGrp="1"/>
          </p:cNvSpPr>
          <p:nvPr>
            <p:ph type="sldNum" sz="quarter" idx="12"/>
          </p:nvPr>
        </p:nvSpPr>
        <p:spPr/>
        <p:txBody>
          <a:bodyPr/>
          <a:lstStyle/>
          <a:p>
            <a:fld id="{330EA680-D336-4FF7-8B7A-9848BB0A1C32}" type="slidenum">
              <a:rPr lang="en-US" smtClean="0"/>
              <a:t>7</a:t>
            </a:fld>
            <a:endParaRPr lang="en-US"/>
          </a:p>
        </p:txBody>
      </p:sp>
    </p:spTree>
    <p:extLst>
      <p:ext uri="{BB962C8B-B14F-4D97-AF65-F5344CB8AC3E}">
        <p14:creationId xmlns:p14="http://schemas.microsoft.com/office/powerpoint/2010/main" val="404612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732946"/>
            <a:ext cx="10515600" cy="5702810"/>
          </a:xfrm>
        </p:spPr>
        <p:txBody>
          <a:bodyPr vert="horz" lIns="91440" tIns="45720" rIns="91440" bIns="45720" rtlCol="0" anchor="t">
            <a:normAutofit lnSpcReduction="10000"/>
          </a:bodyPr>
          <a:lstStyle/>
          <a:p>
            <a:pPr>
              <a:buNone/>
            </a:pPr>
            <a:r>
              <a:rPr lang="en-US" sz="4000" b="1" dirty="0">
                <a:solidFill>
                  <a:srgbClr val="0D0D0D"/>
                </a:solidFill>
                <a:latin typeface="system-ui"/>
                <a:ea typeface="Calibri"/>
                <a:cs typeface="Calibri"/>
              </a:rPr>
              <a:t>Other Key Women</a:t>
            </a:r>
            <a:endParaRPr lang="en-US" sz="3200" dirty="0">
              <a:ea typeface="Calibri" panose="020F0502020204030204"/>
              <a:cs typeface="Calibri" panose="020F0502020204030204"/>
            </a:endParaRPr>
          </a:p>
          <a:p>
            <a:pPr>
              <a:buFont typeface="Arial,Sans-Serif"/>
              <a:buChar char="•"/>
            </a:pPr>
            <a:r>
              <a:rPr lang="en-US" sz="3200" b="1" dirty="0">
                <a:solidFill>
                  <a:srgbClr val="0D0D0D"/>
                </a:solidFill>
                <a:latin typeface="system-ui"/>
                <a:ea typeface="Calibri"/>
                <a:cs typeface="Calibri"/>
              </a:rPr>
              <a:t>Elizabeth, mother of John the Baptist</a:t>
            </a:r>
            <a:r>
              <a:rPr lang="en-US" sz="3200" dirty="0">
                <a:solidFill>
                  <a:srgbClr val="0D0D0D"/>
                </a:solidFill>
                <a:latin typeface="system-ui"/>
                <a:ea typeface="Calibri"/>
                <a:cs typeface="Calibri"/>
              </a:rPr>
              <a:t>: Luke 1:5-60</a:t>
            </a:r>
            <a:endParaRPr lang="en-US" sz="3200">
              <a:solidFill>
                <a:srgbClr val="000000"/>
              </a:solidFill>
              <a:latin typeface="system-ui"/>
              <a:ea typeface="Calibri"/>
              <a:cs typeface="Calibri"/>
            </a:endParaRPr>
          </a:p>
          <a:p>
            <a:pPr>
              <a:buFont typeface="Arial,Sans-Serif"/>
              <a:buChar char="•"/>
            </a:pPr>
            <a:r>
              <a:rPr lang="en-US" sz="3200" b="1" dirty="0">
                <a:solidFill>
                  <a:srgbClr val="0D0D0D"/>
                </a:solidFill>
                <a:latin typeface="system-ui"/>
                <a:ea typeface="Calibri"/>
                <a:cs typeface="Calibri"/>
              </a:rPr>
              <a:t>Anna, The Prophet</a:t>
            </a:r>
            <a:r>
              <a:rPr lang="en-US" sz="3200" dirty="0">
                <a:solidFill>
                  <a:srgbClr val="0D0D0D"/>
                </a:solidFill>
                <a:latin typeface="system-ui"/>
                <a:ea typeface="Calibri"/>
                <a:cs typeface="Calibri"/>
              </a:rPr>
              <a:t>: Luke 2:36-38</a:t>
            </a:r>
            <a:endParaRPr lang="en-US" sz="3200">
              <a:solidFill>
                <a:srgbClr val="000000"/>
              </a:solidFill>
              <a:latin typeface="Calibri"/>
              <a:ea typeface="Calibri"/>
              <a:cs typeface="Calibri"/>
            </a:endParaRPr>
          </a:p>
          <a:p>
            <a:pPr>
              <a:buFont typeface="Arial,Sans-Serif"/>
              <a:buChar char="•"/>
            </a:pPr>
            <a:r>
              <a:rPr lang="en-US" sz="3200" b="1" dirty="0">
                <a:solidFill>
                  <a:srgbClr val="0D0D0D"/>
                </a:solidFill>
                <a:latin typeface="system-ui"/>
                <a:ea typeface="Calibri"/>
                <a:cs typeface="Calibri"/>
              </a:rPr>
              <a:t>Mother of James and John (Zebedee's wife)</a:t>
            </a:r>
            <a:r>
              <a:rPr lang="en-US" sz="3200" dirty="0">
                <a:solidFill>
                  <a:srgbClr val="0D0D0D"/>
                </a:solidFill>
                <a:latin typeface="system-ui"/>
                <a:ea typeface="Calibri"/>
                <a:cs typeface="Calibri"/>
              </a:rPr>
              <a:t>: Matt 20:20; Mark 10:35-45</a:t>
            </a:r>
            <a:endParaRPr lang="en-US" sz="3200">
              <a:ea typeface="Calibri"/>
              <a:cs typeface="Calibri"/>
            </a:endParaRPr>
          </a:p>
          <a:p>
            <a:pPr>
              <a:buFont typeface="Arial"/>
              <a:buChar char="•"/>
            </a:pPr>
            <a:r>
              <a:rPr lang="en-US" sz="3200" b="1" dirty="0">
                <a:solidFill>
                  <a:srgbClr val="0D0D0D"/>
                </a:solidFill>
                <a:latin typeface="system-ui"/>
                <a:ea typeface="Calibri"/>
                <a:cs typeface="Calibri"/>
              </a:rPr>
              <a:t>Peter's Mother-in-law</a:t>
            </a:r>
            <a:r>
              <a:rPr lang="en-US" sz="3200" dirty="0">
                <a:solidFill>
                  <a:srgbClr val="0D0D0D"/>
                </a:solidFill>
                <a:latin typeface="system-ui"/>
                <a:ea typeface="Calibri"/>
                <a:cs typeface="Calibri"/>
              </a:rPr>
              <a:t>: Matthew 8:14-15; Mark 1:30-31; Luke 4:38-39</a:t>
            </a:r>
            <a:endParaRPr lang="en-US" sz="3200" b="1" dirty="0">
              <a:solidFill>
                <a:srgbClr val="0D0D0D"/>
              </a:solidFill>
              <a:latin typeface="system-ui"/>
              <a:ea typeface="Calibri"/>
              <a:cs typeface="Calibri"/>
            </a:endParaRPr>
          </a:p>
          <a:p>
            <a:pPr>
              <a:buFont typeface="Arial"/>
              <a:buChar char="•"/>
            </a:pPr>
            <a:r>
              <a:rPr lang="en-US" sz="3200" b="1" dirty="0">
                <a:solidFill>
                  <a:srgbClr val="0D0D0D"/>
                </a:solidFill>
                <a:latin typeface="system-ui"/>
                <a:ea typeface="Calibri"/>
                <a:cs typeface="Calibri"/>
              </a:rPr>
              <a:t>Canaanite Woman</a:t>
            </a:r>
            <a:r>
              <a:rPr lang="en-US" sz="3200" dirty="0">
                <a:solidFill>
                  <a:srgbClr val="0D0D0D"/>
                </a:solidFill>
                <a:latin typeface="system-ui"/>
                <a:ea typeface="Calibri"/>
                <a:cs typeface="Calibri"/>
              </a:rPr>
              <a:t>: Matthew 15:22-28; Mark 7:25-30; Luke 21:1</a:t>
            </a:r>
            <a:endParaRPr lang="en-US" sz="3200">
              <a:ea typeface="Calibri"/>
              <a:cs typeface="Calibri"/>
            </a:endParaRPr>
          </a:p>
          <a:p>
            <a:pPr>
              <a:buFont typeface="Arial"/>
              <a:buChar char="•"/>
            </a:pPr>
            <a:r>
              <a:rPr lang="en-US" sz="3200" b="1" dirty="0">
                <a:solidFill>
                  <a:srgbClr val="0D0D0D"/>
                </a:solidFill>
                <a:latin typeface="system-ui"/>
                <a:ea typeface="Calibri"/>
                <a:cs typeface="Calibri"/>
              </a:rPr>
              <a:t>Woman Subject to Bleeding</a:t>
            </a:r>
            <a:r>
              <a:rPr lang="en-US" sz="3200" dirty="0">
                <a:solidFill>
                  <a:srgbClr val="0D0D0D"/>
                </a:solidFill>
                <a:latin typeface="system-ui"/>
                <a:ea typeface="Calibri"/>
                <a:cs typeface="Calibri"/>
              </a:rPr>
              <a:t>: Matt 9:20-22; Mark 5:25-34; Luke 8:43-48</a:t>
            </a:r>
          </a:p>
          <a:p>
            <a:pPr marL="0" indent="0">
              <a:buNone/>
            </a:pPr>
            <a:endParaRPr lang="en-US" dirty="0">
              <a:solidFill>
                <a:srgbClr val="0D0D0D"/>
              </a:solidFill>
              <a:latin typeface="system-ui"/>
              <a:ea typeface="Calibri"/>
              <a:cs typeface="Calibri"/>
            </a:endParaRPr>
          </a:p>
          <a:p>
            <a:pPr marL="0" indent="0">
              <a:buNone/>
            </a:pPr>
            <a:endParaRPr lang="en-US" dirty="0">
              <a:solidFill>
                <a:srgbClr val="0D0D0D"/>
              </a:solidFill>
              <a:latin typeface="system-ui"/>
              <a:ea typeface="Calibri"/>
              <a:cs typeface="Calibri"/>
            </a:endParaRPr>
          </a:p>
          <a:p>
            <a:pPr marL="0" indent="0">
              <a:buNone/>
            </a:pPr>
            <a:endParaRPr lang="en-US" sz="2400" dirty="0">
              <a:solidFill>
                <a:srgbClr val="0D0D0D"/>
              </a:solidFill>
              <a:latin typeface="system-ui"/>
              <a:ea typeface="Calibri"/>
              <a:cs typeface="Calibri"/>
            </a:endParaRPr>
          </a:p>
          <a:p>
            <a:pPr>
              <a:buFont typeface="Arial"/>
            </a:pPr>
            <a:endParaRPr lang="en-US" b="1" dirty="0">
              <a:solidFill>
                <a:srgbClr val="0D0D0D"/>
              </a:solidFill>
              <a:latin typeface="system-ui"/>
              <a:ea typeface="Calibri"/>
              <a:cs typeface="Calibri"/>
            </a:endParaRPr>
          </a:p>
          <a:p>
            <a:endParaRPr lang="en-US" sz="2400" dirty="0">
              <a:solidFill>
                <a:srgbClr val="0D0D0D"/>
              </a:solidFill>
              <a:latin typeface="system-ui"/>
              <a:ea typeface="Calibri"/>
              <a:cs typeface="Calibri"/>
            </a:endParaRPr>
          </a:p>
        </p:txBody>
      </p:sp>
      <p:sp>
        <p:nvSpPr>
          <p:cNvPr id="2" name="Slide Number Placeholder 1">
            <a:extLst>
              <a:ext uri="{FF2B5EF4-FFF2-40B4-BE49-F238E27FC236}">
                <a16:creationId xmlns:a16="http://schemas.microsoft.com/office/drawing/2014/main" id="{F1C1FE85-C53B-F6CC-BF26-A7491F6907D4}"/>
              </a:ext>
            </a:extLst>
          </p:cNvPr>
          <p:cNvSpPr>
            <a:spLocks noGrp="1"/>
          </p:cNvSpPr>
          <p:nvPr>
            <p:ph type="sldNum" sz="quarter" idx="12"/>
          </p:nvPr>
        </p:nvSpPr>
        <p:spPr/>
        <p:txBody>
          <a:bodyPr/>
          <a:lstStyle/>
          <a:p>
            <a:fld id="{330EA680-D336-4FF7-8B7A-9848BB0A1C32}" type="slidenum">
              <a:rPr lang="en-US" smtClean="0"/>
              <a:t>8</a:t>
            </a:fld>
            <a:endParaRPr lang="en-US"/>
          </a:p>
        </p:txBody>
      </p:sp>
    </p:spTree>
    <p:extLst>
      <p:ext uri="{BB962C8B-B14F-4D97-AF65-F5344CB8AC3E}">
        <p14:creationId xmlns:p14="http://schemas.microsoft.com/office/powerpoint/2010/main" val="2964359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E8F45C-7F4A-9D48-0A14-6F4EA26CF92E}"/>
              </a:ext>
            </a:extLst>
          </p:cNvPr>
          <p:cNvSpPr>
            <a:spLocks noGrp="1"/>
          </p:cNvSpPr>
          <p:nvPr>
            <p:ph idx="1"/>
          </p:nvPr>
        </p:nvSpPr>
        <p:spPr>
          <a:xfrm>
            <a:off x="838200" y="847965"/>
            <a:ext cx="10515600" cy="5731564"/>
          </a:xfrm>
        </p:spPr>
        <p:txBody>
          <a:bodyPr vert="horz" lIns="91440" tIns="45720" rIns="91440" bIns="45720" rtlCol="0" anchor="t">
            <a:normAutofit/>
          </a:bodyPr>
          <a:lstStyle/>
          <a:p>
            <a:pPr>
              <a:buNone/>
            </a:pPr>
            <a:r>
              <a:rPr lang="en-US" sz="4000" b="1" dirty="0">
                <a:solidFill>
                  <a:srgbClr val="0D0D0D"/>
                </a:solidFill>
                <a:latin typeface="system-ui"/>
                <a:ea typeface="Calibri"/>
                <a:cs typeface="Calibri"/>
              </a:rPr>
              <a:t>...Other Key Women</a:t>
            </a:r>
            <a:endParaRPr lang="en-US" sz="4000" dirty="0"/>
          </a:p>
          <a:p>
            <a:pPr>
              <a:buFont typeface="Arial,Sans-Serif"/>
              <a:buChar char="•"/>
            </a:pPr>
            <a:r>
              <a:rPr lang="en-US" sz="3200" b="1" dirty="0">
                <a:solidFill>
                  <a:srgbClr val="0D0D0D"/>
                </a:solidFill>
                <a:latin typeface="system-ui"/>
                <a:ea typeface="Calibri"/>
                <a:cs typeface="Calibri"/>
              </a:rPr>
              <a:t>Martha and Mary, Sisters of Lazarus</a:t>
            </a:r>
            <a:r>
              <a:rPr lang="en-US" sz="3200" dirty="0">
                <a:solidFill>
                  <a:srgbClr val="0D0D0D"/>
                </a:solidFill>
                <a:latin typeface="system-ui"/>
                <a:ea typeface="Calibri"/>
                <a:cs typeface="Calibri"/>
              </a:rPr>
              <a:t>: Luke 10:38-42; John 11:1-44, 12:1-3</a:t>
            </a:r>
            <a:endParaRPr lang="en-US" sz="3200" dirty="0">
              <a:solidFill>
                <a:srgbClr val="000000"/>
              </a:solidFill>
              <a:latin typeface="system-ui"/>
              <a:ea typeface="Calibri"/>
              <a:cs typeface="Calibri"/>
            </a:endParaRPr>
          </a:p>
          <a:p>
            <a:pPr>
              <a:buFont typeface="Arial,Sans-Serif"/>
              <a:buChar char="•"/>
            </a:pPr>
            <a:r>
              <a:rPr lang="en-US" sz="3200" b="1" dirty="0">
                <a:solidFill>
                  <a:srgbClr val="0D0D0D"/>
                </a:solidFill>
                <a:latin typeface="system-ui"/>
                <a:ea typeface="Calibri"/>
                <a:cs typeface="Calibri"/>
              </a:rPr>
              <a:t>The Widow of Nain's Son</a:t>
            </a:r>
            <a:r>
              <a:rPr lang="en-US" sz="3200" dirty="0">
                <a:solidFill>
                  <a:srgbClr val="0D0D0D"/>
                </a:solidFill>
                <a:latin typeface="system-ui"/>
                <a:ea typeface="Calibri"/>
                <a:cs typeface="Calibri"/>
              </a:rPr>
              <a:t>: Luke 7:11-17</a:t>
            </a:r>
            <a:endParaRPr lang="en-US" sz="3200">
              <a:solidFill>
                <a:srgbClr val="000000"/>
              </a:solidFill>
              <a:latin typeface="system-ui"/>
              <a:ea typeface="Calibri"/>
              <a:cs typeface="Calibri"/>
            </a:endParaRPr>
          </a:p>
          <a:p>
            <a:pPr>
              <a:buFont typeface="Arial,Sans-Serif"/>
              <a:buChar char="•"/>
            </a:pPr>
            <a:r>
              <a:rPr lang="en-US" sz="3200" b="1" dirty="0">
                <a:solidFill>
                  <a:srgbClr val="0D0D0D"/>
                </a:solidFill>
                <a:latin typeface="system-ui"/>
                <a:ea typeface="Calibri"/>
                <a:cs typeface="Calibri"/>
              </a:rPr>
              <a:t>The Woman Who Anoints Jesus' Feet</a:t>
            </a:r>
            <a:r>
              <a:rPr lang="en-US" sz="3200" dirty="0">
                <a:solidFill>
                  <a:srgbClr val="0D0D0D"/>
                </a:solidFill>
                <a:latin typeface="system-ui"/>
                <a:ea typeface="Calibri"/>
                <a:cs typeface="Calibri"/>
              </a:rPr>
              <a:t>: Luke 7:36-50</a:t>
            </a:r>
            <a:endParaRPr lang="en-US" sz="3200">
              <a:solidFill>
                <a:srgbClr val="000000"/>
              </a:solidFill>
              <a:latin typeface="system-ui"/>
              <a:ea typeface="Calibri"/>
              <a:cs typeface="Calibri"/>
            </a:endParaRPr>
          </a:p>
          <a:p>
            <a:pPr>
              <a:buFont typeface="Arial,Sans-Serif"/>
              <a:buChar char="•"/>
            </a:pPr>
            <a:r>
              <a:rPr lang="en-US" sz="3200" b="1" dirty="0">
                <a:solidFill>
                  <a:srgbClr val="0D0D0D"/>
                </a:solidFill>
                <a:latin typeface="system-ui"/>
                <a:ea typeface="Calibri"/>
                <a:cs typeface="Calibri"/>
              </a:rPr>
              <a:t>Samaritan Woman at the Well</a:t>
            </a:r>
            <a:r>
              <a:rPr lang="en-US" sz="3200" dirty="0">
                <a:solidFill>
                  <a:srgbClr val="0D0D0D"/>
                </a:solidFill>
                <a:latin typeface="system-ui"/>
                <a:ea typeface="Calibri"/>
                <a:cs typeface="Calibri"/>
              </a:rPr>
              <a:t>: John 4:4-26</a:t>
            </a:r>
            <a:endParaRPr lang="en-US" sz="3200">
              <a:solidFill>
                <a:srgbClr val="000000"/>
              </a:solidFill>
              <a:latin typeface="system-ui"/>
              <a:ea typeface="Calibri"/>
              <a:cs typeface="Calibri"/>
            </a:endParaRPr>
          </a:p>
          <a:p>
            <a:pPr>
              <a:buFont typeface="Arial,Sans-Serif"/>
              <a:buChar char="•"/>
            </a:pPr>
            <a:r>
              <a:rPr lang="en-US" sz="3200" b="1" dirty="0">
                <a:solidFill>
                  <a:srgbClr val="0D0D0D"/>
                </a:solidFill>
                <a:latin typeface="system-ui"/>
                <a:ea typeface="Calibri"/>
                <a:cs typeface="Calibri"/>
              </a:rPr>
              <a:t>The Woman Caught in Adultery</a:t>
            </a:r>
            <a:r>
              <a:rPr lang="en-US" sz="3200" dirty="0">
                <a:solidFill>
                  <a:srgbClr val="0D0D0D"/>
                </a:solidFill>
                <a:latin typeface="system-ui"/>
                <a:ea typeface="Calibri"/>
                <a:cs typeface="Calibri"/>
              </a:rPr>
              <a:t>: John 8:3-11</a:t>
            </a:r>
            <a:endParaRPr lang="en-US" sz="3200" dirty="0">
              <a:solidFill>
                <a:srgbClr val="000000"/>
              </a:solidFill>
              <a:latin typeface="system-ui"/>
              <a:ea typeface="Calibri"/>
              <a:cs typeface="Calibri"/>
            </a:endParaRPr>
          </a:p>
          <a:p>
            <a:pPr>
              <a:buFont typeface="Arial"/>
              <a:buChar char="•"/>
            </a:pPr>
            <a:endParaRPr lang="en-US" b="1" dirty="0">
              <a:solidFill>
                <a:srgbClr val="0D0D0D"/>
              </a:solidFill>
              <a:latin typeface="system-ui"/>
              <a:ea typeface="Calibri"/>
              <a:cs typeface="Calibri"/>
            </a:endParaRPr>
          </a:p>
          <a:p>
            <a:endParaRPr lang="en-US" sz="2400" dirty="0">
              <a:solidFill>
                <a:srgbClr val="0D0D0D"/>
              </a:solidFill>
              <a:latin typeface="system-ui"/>
              <a:ea typeface="Calibri"/>
              <a:cs typeface="Calibri"/>
            </a:endParaRPr>
          </a:p>
        </p:txBody>
      </p:sp>
      <p:sp>
        <p:nvSpPr>
          <p:cNvPr id="2" name="Slide Number Placeholder 1">
            <a:extLst>
              <a:ext uri="{FF2B5EF4-FFF2-40B4-BE49-F238E27FC236}">
                <a16:creationId xmlns:a16="http://schemas.microsoft.com/office/drawing/2014/main" id="{BFA7E986-A330-7339-46AC-B74081DDBA31}"/>
              </a:ext>
            </a:extLst>
          </p:cNvPr>
          <p:cNvSpPr>
            <a:spLocks noGrp="1"/>
          </p:cNvSpPr>
          <p:nvPr>
            <p:ph type="sldNum" sz="quarter" idx="12"/>
          </p:nvPr>
        </p:nvSpPr>
        <p:spPr/>
        <p:txBody>
          <a:bodyPr/>
          <a:lstStyle/>
          <a:p>
            <a:fld id="{330EA680-D336-4FF7-8B7A-9848BB0A1C32}" type="slidenum">
              <a:rPr lang="en-US" smtClean="0"/>
              <a:t>9</a:t>
            </a:fld>
            <a:endParaRPr lang="en-US"/>
          </a:p>
        </p:txBody>
      </p:sp>
    </p:spTree>
    <p:extLst>
      <p:ext uri="{BB962C8B-B14F-4D97-AF65-F5344CB8AC3E}">
        <p14:creationId xmlns:p14="http://schemas.microsoft.com/office/powerpoint/2010/main" val="3520454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Women in the Ministry of Jesus</vt:lpstr>
      <vt:lpstr>Background</vt:lpstr>
      <vt:lpstr>Background</vt:lpstr>
      <vt:lpstr>Background</vt:lpstr>
      <vt:lpstr>Women in the Ministry of Jesus</vt:lpstr>
      <vt:lpstr>Women in the Ministry of Jesus</vt:lpstr>
      <vt:lpstr>PowerPoint Presentation</vt:lpstr>
      <vt:lpstr>PowerPoint Presentation</vt:lpstr>
      <vt:lpstr>PowerPoint Presentation</vt:lpstr>
      <vt:lpstr>PowerPoint Presentation</vt:lpstr>
      <vt:lpstr>PowerPoint Presentation</vt:lpstr>
      <vt:lpstr>Mary The Mother of Jesus - Prophecies</vt:lpstr>
      <vt:lpstr>...Mary The Mother of Jesus</vt:lpstr>
      <vt:lpstr>...Mary The Mother of Jesus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Mary Magdalene</vt:lpstr>
      <vt:lpstr>Mary Magdalene</vt:lpstr>
      <vt:lpstr>...Mary Magdalene</vt:lpstr>
      <vt:lpstr>...Mary Magdalene</vt:lpstr>
      <vt:lpstr>Conclusions</vt:lpstr>
      <vt:lpstr>If Only We Had Time!</vt:lpstr>
      <vt:lpstr>Conclusions</vt:lpstr>
      <vt:lpstr>Food for Thought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925</cp:revision>
  <dcterms:created xsi:type="dcterms:W3CDTF">2024-02-11T02:39:07Z</dcterms:created>
  <dcterms:modified xsi:type="dcterms:W3CDTF">2024-02-11T12:45:27Z</dcterms:modified>
</cp:coreProperties>
</file>