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57" r:id="rId5"/>
    <p:sldId id="262" r:id="rId6"/>
    <p:sldId id="269" r:id="rId7"/>
    <p:sldId id="263" r:id="rId8"/>
    <p:sldId id="266" r:id="rId9"/>
    <p:sldId id="264" r:id="rId10"/>
    <p:sldId id="258" r:id="rId11"/>
    <p:sldId id="265" r:id="rId12"/>
    <p:sldId id="259"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968BD1-8268-4128-8E50-05177967091C}" v="16" dt="2024-02-04T20:54:18.0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8" d="100"/>
          <a:sy n="98" d="100"/>
        </p:scale>
        <p:origin x="110"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E562F-C1A9-91AF-EB01-6D6D4724522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7A92240-9F49-44A4-E786-46BD5CAE7F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7D85D5-394E-5735-6974-2F2CE1F746F6}"/>
              </a:ext>
            </a:extLst>
          </p:cNvPr>
          <p:cNvSpPr>
            <a:spLocks noGrp="1"/>
          </p:cNvSpPr>
          <p:nvPr>
            <p:ph type="dt" sz="half" idx="10"/>
          </p:nvPr>
        </p:nvSpPr>
        <p:spPr/>
        <p:txBody>
          <a:bodyPr/>
          <a:lstStyle/>
          <a:p>
            <a:fld id="{50A7A280-BEA7-4A1F-9319-5C5DD09B8D97}" type="datetimeFigureOut">
              <a:rPr lang="en-US" smtClean="0"/>
              <a:t>2/4/2024</a:t>
            </a:fld>
            <a:endParaRPr lang="en-US"/>
          </a:p>
        </p:txBody>
      </p:sp>
      <p:sp>
        <p:nvSpPr>
          <p:cNvPr id="5" name="Footer Placeholder 4">
            <a:extLst>
              <a:ext uri="{FF2B5EF4-FFF2-40B4-BE49-F238E27FC236}">
                <a16:creationId xmlns:a16="http://schemas.microsoft.com/office/drawing/2014/main" id="{8F4FE24D-BC1D-137D-860D-773EA9025D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E489C9-FD88-67DF-B590-025AFF8E37B8}"/>
              </a:ext>
            </a:extLst>
          </p:cNvPr>
          <p:cNvSpPr>
            <a:spLocks noGrp="1"/>
          </p:cNvSpPr>
          <p:nvPr>
            <p:ph type="sldNum" sz="quarter" idx="12"/>
          </p:nvPr>
        </p:nvSpPr>
        <p:spPr/>
        <p:txBody>
          <a:bodyPr/>
          <a:lstStyle/>
          <a:p>
            <a:fld id="{D5C15124-9738-426D-B1EA-AC48297E211C}" type="slidenum">
              <a:rPr lang="en-US" smtClean="0"/>
              <a:t>‹#›</a:t>
            </a:fld>
            <a:endParaRPr lang="en-US"/>
          </a:p>
        </p:txBody>
      </p:sp>
    </p:spTree>
    <p:extLst>
      <p:ext uri="{BB962C8B-B14F-4D97-AF65-F5344CB8AC3E}">
        <p14:creationId xmlns:p14="http://schemas.microsoft.com/office/powerpoint/2010/main" val="295185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DB0DD-8036-D560-FB6C-29F737526F3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3C049F-371B-4BFA-4ADE-288AD90ACFA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49E014-B866-0072-3668-DBFB00EC5CF0}"/>
              </a:ext>
            </a:extLst>
          </p:cNvPr>
          <p:cNvSpPr>
            <a:spLocks noGrp="1"/>
          </p:cNvSpPr>
          <p:nvPr>
            <p:ph type="dt" sz="half" idx="10"/>
          </p:nvPr>
        </p:nvSpPr>
        <p:spPr/>
        <p:txBody>
          <a:bodyPr/>
          <a:lstStyle/>
          <a:p>
            <a:fld id="{50A7A280-BEA7-4A1F-9319-5C5DD09B8D97}" type="datetimeFigureOut">
              <a:rPr lang="en-US" smtClean="0"/>
              <a:t>2/4/2024</a:t>
            </a:fld>
            <a:endParaRPr lang="en-US"/>
          </a:p>
        </p:txBody>
      </p:sp>
      <p:sp>
        <p:nvSpPr>
          <p:cNvPr id="5" name="Footer Placeholder 4">
            <a:extLst>
              <a:ext uri="{FF2B5EF4-FFF2-40B4-BE49-F238E27FC236}">
                <a16:creationId xmlns:a16="http://schemas.microsoft.com/office/drawing/2014/main" id="{BC9B3DE8-1862-5D20-DC88-E3267BCAA9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8BAFFF-E1B9-7640-EA0F-F2E9CC1DB0DB}"/>
              </a:ext>
            </a:extLst>
          </p:cNvPr>
          <p:cNvSpPr>
            <a:spLocks noGrp="1"/>
          </p:cNvSpPr>
          <p:nvPr>
            <p:ph type="sldNum" sz="quarter" idx="12"/>
          </p:nvPr>
        </p:nvSpPr>
        <p:spPr/>
        <p:txBody>
          <a:bodyPr/>
          <a:lstStyle/>
          <a:p>
            <a:fld id="{D5C15124-9738-426D-B1EA-AC48297E211C}" type="slidenum">
              <a:rPr lang="en-US" smtClean="0"/>
              <a:t>‹#›</a:t>
            </a:fld>
            <a:endParaRPr lang="en-US"/>
          </a:p>
        </p:txBody>
      </p:sp>
    </p:spTree>
    <p:extLst>
      <p:ext uri="{BB962C8B-B14F-4D97-AF65-F5344CB8AC3E}">
        <p14:creationId xmlns:p14="http://schemas.microsoft.com/office/powerpoint/2010/main" val="640886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6095D2-1D3C-82E0-C45F-828D96761DE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1833B8F-A994-60D9-E0F0-ED2F2A5693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620B69-ABB5-DF5C-C341-73C3A7B732A4}"/>
              </a:ext>
            </a:extLst>
          </p:cNvPr>
          <p:cNvSpPr>
            <a:spLocks noGrp="1"/>
          </p:cNvSpPr>
          <p:nvPr>
            <p:ph type="dt" sz="half" idx="10"/>
          </p:nvPr>
        </p:nvSpPr>
        <p:spPr/>
        <p:txBody>
          <a:bodyPr/>
          <a:lstStyle/>
          <a:p>
            <a:fld id="{50A7A280-BEA7-4A1F-9319-5C5DD09B8D97}" type="datetimeFigureOut">
              <a:rPr lang="en-US" smtClean="0"/>
              <a:t>2/4/2024</a:t>
            </a:fld>
            <a:endParaRPr lang="en-US"/>
          </a:p>
        </p:txBody>
      </p:sp>
      <p:sp>
        <p:nvSpPr>
          <p:cNvPr id="5" name="Footer Placeholder 4">
            <a:extLst>
              <a:ext uri="{FF2B5EF4-FFF2-40B4-BE49-F238E27FC236}">
                <a16:creationId xmlns:a16="http://schemas.microsoft.com/office/drawing/2014/main" id="{6EBCC3F6-C91B-7863-6F3A-681367A463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52E5C9-C982-11ED-6360-06851351D724}"/>
              </a:ext>
            </a:extLst>
          </p:cNvPr>
          <p:cNvSpPr>
            <a:spLocks noGrp="1"/>
          </p:cNvSpPr>
          <p:nvPr>
            <p:ph type="sldNum" sz="quarter" idx="12"/>
          </p:nvPr>
        </p:nvSpPr>
        <p:spPr/>
        <p:txBody>
          <a:bodyPr/>
          <a:lstStyle/>
          <a:p>
            <a:fld id="{D5C15124-9738-426D-B1EA-AC48297E211C}" type="slidenum">
              <a:rPr lang="en-US" smtClean="0"/>
              <a:t>‹#›</a:t>
            </a:fld>
            <a:endParaRPr lang="en-US"/>
          </a:p>
        </p:txBody>
      </p:sp>
    </p:spTree>
    <p:extLst>
      <p:ext uri="{BB962C8B-B14F-4D97-AF65-F5344CB8AC3E}">
        <p14:creationId xmlns:p14="http://schemas.microsoft.com/office/powerpoint/2010/main" val="2127123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0AE2D-F6CF-D0C7-A9F1-F08AE5FB31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BD1223-6826-C5E1-262A-FFA7A9A718F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E5FA69-C41D-8F17-1050-7051B9B4D0B9}"/>
              </a:ext>
            </a:extLst>
          </p:cNvPr>
          <p:cNvSpPr>
            <a:spLocks noGrp="1"/>
          </p:cNvSpPr>
          <p:nvPr>
            <p:ph type="dt" sz="half" idx="10"/>
          </p:nvPr>
        </p:nvSpPr>
        <p:spPr/>
        <p:txBody>
          <a:bodyPr/>
          <a:lstStyle/>
          <a:p>
            <a:fld id="{50A7A280-BEA7-4A1F-9319-5C5DD09B8D97}" type="datetimeFigureOut">
              <a:rPr lang="en-US" smtClean="0"/>
              <a:t>2/4/2024</a:t>
            </a:fld>
            <a:endParaRPr lang="en-US"/>
          </a:p>
        </p:txBody>
      </p:sp>
      <p:sp>
        <p:nvSpPr>
          <p:cNvPr id="5" name="Footer Placeholder 4">
            <a:extLst>
              <a:ext uri="{FF2B5EF4-FFF2-40B4-BE49-F238E27FC236}">
                <a16:creationId xmlns:a16="http://schemas.microsoft.com/office/drawing/2014/main" id="{70058BA2-A3FB-3447-3894-D2EB4F388F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EC5C3E-08FE-33E0-0784-F217B9F529B5}"/>
              </a:ext>
            </a:extLst>
          </p:cNvPr>
          <p:cNvSpPr>
            <a:spLocks noGrp="1"/>
          </p:cNvSpPr>
          <p:nvPr>
            <p:ph type="sldNum" sz="quarter" idx="12"/>
          </p:nvPr>
        </p:nvSpPr>
        <p:spPr/>
        <p:txBody>
          <a:bodyPr/>
          <a:lstStyle/>
          <a:p>
            <a:fld id="{D5C15124-9738-426D-B1EA-AC48297E211C}" type="slidenum">
              <a:rPr lang="en-US" smtClean="0"/>
              <a:t>‹#›</a:t>
            </a:fld>
            <a:endParaRPr lang="en-US"/>
          </a:p>
        </p:txBody>
      </p:sp>
    </p:spTree>
    <p:extLst>
      <p:ext uri="{BB962C8B-B14F-4D97-AF65-F5344CB8AC3E}">
        <p14:creationId xmlns:p14="http://schemas.microsoft.com/office/powerpoint/2010/main" val="2374973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4DBA3-B679-2D8A-6C31-013A262658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3F52FC5-43C5-D3DA-F24B-1484C4BD6F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84DE83D-DB80-9BEF-21FC-EFF67BFA7FC6}"/>
              </a:ext>
            </a:extLst>
          </p:cNvPr>
          <p:cNvSpPr>
            <a:spLocks noGrp="1"/>
          </p:cNvSpPr>
          <p:nvPr>
            <p:ph type="dt" sz="half" idx="10"/>
          </p:nvPr>
        </p:nvSpPr>
        <p:spPr/>
        <p:txBody>
          <a:bodyPr/>
          <a:lstStyle/>
          <a:p>
            <a:fld id="{50A7A280-BEA7-4A1F-9319-5C5DD09B8D97}" type="datetimeFigureOut">
              <a:rPr lang="en-US" smtClean="0"/>
              <a:t>2/4/2024</a:t>
            </a:fld>
            <a:endParaRPr lang="en-US"/>
          </a:p>
        </p:txBody>
      </p:sp>
      <p:sp>
        <p:nvSpPr>
          <p:cNvPr id="5" name="Footer Placeholder 4">
            <a:extLst>
              <a:ext uri="{FF2B5EF4-FFF2-40B4-BE49-F238E27FC236}">
                <a16:creationId xmlns:a16="http://schemas.microsoft.com/office/drawing/2014/main" id="{1D92356C-ADF7-2405-1494-E14E0B6C57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3C503B-F4F7-9FCE-1DD9-CFE09003B312}"/>
              </a:ext>
            </a:extLst>
          </p:cNvPr>
          <p:cNvSpPr>
            <a:spLocks noGrp="1"/>
          </p:cNvSpPr>
          <p:nvPr>
            <p:ph type="sldNum" sz="quarter" idx="12"/>
          </p:nvPr>
        </p:nvSpPr>
        <p:spPr/>
        <p:txBody>
          <a:bodyPr/>
          <a:lstStyle/>
          <a:p>
            <a:fld id="{D5C15124-9738-426D-B1EA-AC48297E211C}" type="slidenum">
              <a:rPr lang="en-US" smtClean="0"/>
              <a:t>‹#›</a:t>
            </a:fld>
            <a:endParaRPr lang="en-US"/>
          </a:p>
        </p:txBody>
      </p:sp>
    </p:spTree>
    <p:extLst>
      <p:ext uri="{BB962C8B-B14F-4D97-AF65-F5344CB8AC3E}">
        <p14:creationId xmlns:p14="http://schemas.microsoft.com/office/powerpoint/2010/main" val="432707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DEE49-7256-F9D8-6EE7-EDBE1963E2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FFB8D0-ECB7-2B7A-113C-1E6AB227FD7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44F1813-90A6-7779-0F8E-CDE5A2F988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816F090-2981-35F0-DF8A-12C81C5F885D}"/>
              </a:ext>
            </a:extLst>
          </p:cNvPr>
          <p:cNvSpPr>
            <a:spLocks noGrp="1"/>
          </p:cNvSpPr>
          <p:nvPr>
            <p:ph type="dt" sz="half" idx="10"/>
          </p:nvPr>
        </p:nvSpPr>
        <p:spPr/>
        <p:txBody>
          <a:bodyPr/>
          <a:lstStyle/>
          <a:p>
            <a:fld id="{50A7A280-BEA7-4A1F-9319-5C5DD09B8D97}" type="datetimeFigureOut">
              <a:rPr lang="en-US" smtClean="0"/>
              <a:t>2/4/2024</a:t>
            </a:fld>
            <a:endParaRPr lang="en-US"/>
          </a:p>
        </p:txBody>
      </p:sp>
      <p:sp>
        <p:nvSpPr>
          <p:cNvPr id="6" name="Footer Placeholder 5">
            <a:extLst>
              <a:ext uri="{FF2B5EF4-FFF2-40B4-BE49-F238E27FC236}">
                <a16:creationId xmlns:a16="http://schemas.microsoft.com/office/drawing/2014/main" id="{BD11BC36-9D3E-BE6C-9F06-A60F6591DF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1549E8-E098-98C7-4955-79A0879FAD66}"/>
              </a:ext>
            </a:extLst>
          </p:cNvPr>
          <p:cNvSpPr>
            <a:spLocks noGrp="1"/>
          </p:cNvSpPr>
          <p:nvPr>
            <p:ph type="sldNum" sz="quarter" idx="12"/>
          </p:nvPr>
        </p:nvSpPr>
        <p:spPr/>
        <p:txBody>
          <a:bodyPr/>
          <a:lstStyle/>
          <a:p>
            <a:fld id="{D5C15124-9738-426D-B1EA-AC48297E211C}" type="slidenum">
              <a:rPr lang="en-US" smtClean="0"/>
              <a:t>‹#›</a:t>
            </a:fld>
            <a:endParaRPr lang="en-US"/>
          </a:p>
        </p:txBody>
      </p:sp>
    </p:spTree>
    <p:extLst>
      <p:ext uri="{BB962C8B-B14F-4D97-AF65-F5344CB8AC3E}">
        <p14:creationId xmlns:p14="http://schemas.microsoft.com/office/powerpoint/2010/main" val="3725070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24CF9-6D9C-4A0D-7EAC-6A048E579DB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C148818-6DD5-26A3-0D3A-FC773F36C9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BF4DB4F-8790-FC9B-FBB7-A11254FEB2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B69E23-4728-807E-5CA6-17C93B0721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F65B741-B405-57AF-5CC3-15BB52480A9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93F38EF-8F8B-96E8-7EED-4EA372ACE299}"/>
              </a:ext>
            </a:extLst>
          </p:cNvPr>
          <p:cNvSpPr>
            <a:spLocks noGrp="1"/>
          </p:cNvSpPr>
          <p:nvPr>
            <p:ph type="dt" sz="half" idx="10"/>
          </p:nvPr>
        </p:nvSpPr>
        <p:spPr/>
        <p:txBody>
          <a:bodyPr/>
          <a:lstStyle/>
          <a:p>
            <a:fld id="{50A7A280-BEA7-4A1F-9319-5C5DD09B8D97}" type="datetimeFigureOut">
              <a:rPr lang="en-US" smtClean="0"/>
              <a:t>2/4/2024</a:t>
            </a:fld>
            <a:endParaRPr lang="en-US"/>
          </a:p>
        </p:txBody>
      </p:sp>
      <p:sp>
        <p:nvSpPr>
          <p:cNvPr id="8" name="Footer Placeholder 7">
            <a:extLst>
              <a:ext uri="{FF2B5EF4-FFF2-40B4-BE49-F238E27FC236}">
                <a16:creationId xmlns:a16="http://schemas.microsoft.com/office/drawing/2014/main" id="{C25DAB14-F88B-1CB3-14CE-43C592824A9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7E70FA4-A9AD-79CA-0A29-B30AC8CF1A77}"/>
              </a:ext>
            </a:extLst>
          </p:cNvPr>
          <p:cNvSpPr>
            <a:spLocks noGrp="1"/>
          </p:cNvSpPr>
          <p:nvPr>
            <p:ph type="sldNum" sz="quarter" idx="12"/>
          </p:nvPr>
        </p:nvSpPr>
        <p:spPr/>
        <p:txBody>
          <a:bodyPr/>
          <a:lstStyle/>
          <a:p>
            <a:fld id="{D5C15124-9738-426D-B1EA-AC48297E211C}" type="slidenum">
              <a:rPr lang="en-US" smtClean="0"/>
              <a:t>‹#›</a:t>
            </a:fld>
            <a:endParaRPr lang="en-US"/>
          </a:p>
        </p:txBody>
      </p:sp>
    </p:spTree>
    <p:extLst>
      <p:ext uri="{BB962C8B-B14F-4D97-AF65-F5344CB8AC3E}">
        <p14:creationId xmlns:p14="http://schemas.microsoft.com/office/powerpoint/2010/main" val="2457350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622E8-E1E2-A693-E63F-FB125BEE18C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CBED6DF-6083-AE79-2D40-2163AD13CFFA}"/>
              </a:ext>
            </a:extLst>
          </p:cNvPr>
          <p:cNvSpPr>
            <a:spLocks noGrp="1"/>
          </p:cNvSpPr>
          <p:nvPr>
            <p:ph type="dt" sz="half" idx="10"/>
          </p:nvPr>
        </p:nvSpPr>
        <p:spPr/>
        <p:txBody>
          <a:bodyPr/>
          <a:lstStyle/>
          <a:p>
            <a:fld id="{50A7A280-BEA7-4A1F-9319-5C5DD09B8D97}" type="datetimeFigureOut">
              <a:rPr lang="en-US" smtClean="0"/>
              <a:t>2/4/2024</a:t>
            </a:fld>
            <a:endParaRPr lang="en-US"/>
          </a:p>
        </p:txBody>
      </p:sp>
      <p:sp>
        <p:nvSpPr>
          <p:cNvPr id="4" name="Footer Placeholder 3">
            <a:extLst>
              <a:ext uri="{FF2B5EF4-FFF2-40B4-BE49-F238E27FC236}">
                <a16:creationId xmlns:a16="http://schemas.microsoft.com/office/drawing/2014/main" id="{29D6E0DA-ED4A-D1FD-6585-03F64A07D71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C68FF16-CCA5-68A8-9917-3288A73CA379}"/>
              </a:ext>
            </a:extLst>
          </p:cNvPr>
          <p:cNvSpPr>
            <a:spLocks noGrp="1"/>
          </p:cNvSpPr>
          <p:nvPr>
            <p:ph type="sldNum" sz="quarter" idx="12"/>
          </p:nvPr>
        </p:nvSpPr>
        <p:spPr/>
        <p:txBody>
          <a:bodyPr/>
          <a:lstStyle/>
          <a:p>
            <a:fld id="{D5C15124-9738-426D-B1EA-AC48297E211C}" type="slidenum">
              <a:rPr lang="en-US" smtClean="0"/>
              <a:t>‹#›</a:t>
            </a:fld>
            <a:endParaRPr lang="en-US"/>
          </a:p>
        </p:txBody>
      </p:sp>
    </p:spTree>
    <p:extLst>
      <p:ext uri="{BB962C8B-B14F-4D97-AF65-F5344CB8AC3E}">
        <p14:creationId xmlns:p14="http://schemas.microsoft.com/office/powerpoint/2010/main" val="1800181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E44FCE-2BCA-422D-4FBF-D714AAD70132}"/>
              </a:ext>
            </a:extLst>
          </p:cNvPr>
          <p:cNvSpPr>
            <a:spLocks noGrp="1"/>
          </p:cNvSpPr>
          <p:nvPr>
            <p:ph type="dt" sz="half" idx="10"/>
          </p:nvPr>
        </p:nvSpPr>
        <p:spPr/>
        <p:txBody>
          <a:bodyPr/>
          <a:lstStyle/>
          <a:p>
            <a:fld id="{50A7A280-BEA7-4A1F-9319-5C5DD09B8D97}" type="datetimeFigureOut">
              <a:rPr lang="en-US" smtClean="0"/>
              <a:t>2/4/2024</a:t>
            </a:fld>
            <a:endParaRPr lang="en-US"/>
          </a:p>
        </p:txBody>
      </p:sp>
      <p:sp>
        <p:nvSpPr>
          <p:cNvPr id="3" name="Footer Placeholder 2">
            <a:extLst>
              <a:ext uri="{FF2B5EF4-FFF2-40B4-BE49-F238E27FC236}">
                <a16:creationId xmlns:a16="http://schemas.microsoft.com/office/drawing/2014/main" id="{9C4F666D-F2ED-43FE-F476-CEE56BFEB0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2B7B52-8778-6C96-5B24-1FFF44EB5B96}"/>
              </a:ext>
            </a:extLst>
          </p:cNvPr>
          <p:cNvSpPr>
            <a:spLocks noGrp="1"/>
          </p:cNvSpPr>
          <p:nvPr>
            <p:ph type="sldNum" sz="quarter" idx="12"/>
          </p:nvPr>
        </p:nvSpPr>
        <p:spPr/>
        <p:txBody>
          <a:bodyPr/>
          <a:lstStyle/>
          <a:p>
            <a:fld id="{D5C15124-9738-426D-B1EA-AC48297E211C}" type="slidenum">
              <a:rPr lang="en-US" smtClean="0"/>
              <a:t>‹#›</a:t>
            </a:fld>
            <a:endParaRPr lang="en-US"/>
          </a:p>
        </p:txBody>
      </p:sp>
    </p:spTree>
    <p:extLst>
      <p:ext uri="{BB962C8B-B14F-4D97-AF65-F5344CB8AC3E}">
        <p14:creationId xmlns:p14="http://schemas.microsoft.com/office/powerpoint/2010/main" val="545809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F9902-7FB8-D667-BEE9-5C15FA930E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3DC67A-EB5C-6C80-56FD-481218E9CD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E307250-B31D-7654-86EA-11AEA37AE4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CF5C1A-530C-8328-9C27-1E6735A0B3D4}"/>
              </a:ext>
            </a:extLst>
          </p:cNvPr>
          <p:cNvSpPr>
            <a:spLocks noGrp="1"/>
          </p:cNvSpPr>
          <p:nvPr>
            <p:ph type="dt" sz="half" idx="10"/>
          </p:nvPr>
        </p:nvSpPr>
        <p:spPr/>
        <p:txBody>
          <a:bodyPr/>
          <a:lstStyle/>
          <a:p>
            <a:fld id="{50A7A280-BEA7-4A1F-9319-5C5DD09B8D97}" type="datetimeFigureOut">
              <a:rPr lang="en-US" smtClean="0"/>
              <a:t>2/4/2024</a:t>
            </a:fld>
            <a:endParaRPr lang="en-US"/>
          </a:p>
        </p:txBody>
      </p:sp>
      <p:sp>
        <p:nvSpPr>
          <p:cNvPr id="6" name="Footer Placeholder 5">
            <a:extLst>
              <a:ext uri="{FF2B5EF4-FFF2-40B4-BE49-F238E27FC236}">
                <a16:creationId xmlns:a16="http://schemas.microsoft.com/office/drawing/2014/main" id="{0253DCC6-DD0F-2DA5-7C22-5C4EB3EA2D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8C9742-8A54-0195-D156-4A17EB083C67}"/>
              </a:ext>
            </a:extLst>
          </p:cNvPr>
          <p:cNvSpPr>
            <a:spLocks noGrp="1"/>
          </p:cNvSpPr>
          <p:nvPr>
            <p:ph type="sldNum" sz="quarter" idx="12"/>
          </p:nvPr>
        </p:nvSpPr>
        <p:spPr/>
        <p:txBody>
          <a:bodyPr/>
          <a:lstStyle/>
          <a:p>
            <a:fld id="{D5C15124-9738-426D-B1EA-AC48297E211C}" type="slidenum">
              <a:rPr lang="en-US" smtClean="0"/>
              <a:t>‹#›</a:t>
            </a:fld>
            <a:endParaRPr lang="en-US"/>
          </a:p>
        </p:txBody>
      </p:sp>
    </p:spTree>
    <p:extLst>
      <p:ext uri="{BB962C8B-B14F-4D97-AF65-F5344CB8AC3E}">
        <p14:creationId xmlns:p14="http://schemas.microsoft.com/office/powerpoint/2010/main" val="91776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59D95-A618-996F-B880-D126D2B5E7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3B63B3F-459A-0617-3BF2-F2BA7BDAD6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0489F0B-8F7D-B0EA-1525-308DEDC9E4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37EB0B-38EC-C9A5-17F7-B4633BB9D551}"/>
              </a:ext>
            </a:extLst>
          </p:cNvPr>
          <p:cNvSpPr>
            <a:spLocks noGrp="1"/>
          </p:cNvSpPr>
          <p:nvPr>
            <p:ph type="dt" sz="half" idx="10"/>
          </p:nvPr>
        </p:nvSpPr>
        <p:spPr/>
        <p:txBody>
          <a:bodyPr/>
          <a:lstStyle/>
          <a:p>
            <a:fld id="{50A7A280-BEA7-4A1F-9319-5C5DD09B8D97}" type="datetimeFigureOut">
              <a:rPr lang="en-US" smtClean="0"/>
              <a:t>2/4/2024</a:t>
            </a:fld>
            <a:endParaRPr lang="en-US"/>
          </a:p>
        </p:txBody>
      </p:sp>
      <p:sp>
        <p:nvSpPr>
          <p:cNvPr id="6" name="Footer Placeholder 5">
            <a:extLst>
              <a:ext uri="{FF2B5EF4-FFF2-40B4-BE49-F238E27FC236}">
                <a16:creationId xmlns:a16="http://schemas.microsoft.com/office/drawing/2014/main" id="{2C0A0B67-DD82-364D-86FC-B97ADF2461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325536-CFF1-9371-31B9-7DB8A97C3B16}"/>
              </a:ext>
            </a:extLst>
          </p:cNvPr>
          <p:cNvSpPr>
            <a:spLocks noGrp="1"/>
          </p:cNvSpPr>
          <p:nvPr>
            <p:ph type="sldNum" sz="quarter" idx="12"/>
          </p:nvPr>
        </p:nvSpPr>
        <p:spPr/>
        <p:txBody>
          <a:bodyPr/>
          <a:lstStyle/>
          <a:p>
            <a:fld id="{D5C15124-9738-426D-B1EA-AC48297E211C}" type="slidenum">
              <a:rPr lang="en-US" smtClean="0"/>
              <a:t>‹#›</a:t>
            </a:fld>
            <a:endParaRPr lang="en-US"/>
          </a:p>
        </p:txBody>
      </p:sp>
    </p:spTree>
    <p:extLst>
      <p:ext uri="{BB962C8B-B14F-4D97-AF65-F5344CB8AC3E}">
        <p14:creationId xmlns:p14="http://schemas.microsoft.com/office/powerpoint/2010/main" val="3273825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4E09F3-E9F3-CB87-96FF-BD2DDD3886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9856AF1-A87D-A996-7865-C1236C9591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4DD1C3-823C-2532-BD3A-A606387976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A7A280-BEA7-4A1F-9319-5C5DD09B8D97}" type="datetimeFigureOut">
              <a:rPr lang="en-US" smtClean="0"/>
              <a:t>2/4/2024</a:t>
            </a:fld>
            <a:endParaRPr lang="en-US"/>
          </a:p>
        </p:txBody>
      </p:sp>
      <p:sp>
        <p:nvSpPr>
          <p:cNvPr id="5" name="Footer Placeholder 4">
            <a:extLst>
              <a:ext uri="{FF2B5EF4-FFF2-40B4-BE49-F238E27FC236}">
                <a16:creationId xmlns:a16="http://schemas.microsoft.com/office/drawing/2014/main" id="{D121F99E-D9D1-2FFE-1E78-067A0175BF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FAF6D35-8D8E-CE5D-DA01-D9DDEE1364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C15124-9738-426D-B1EA-AC48297E211C}" type="slidenum">
              <a:rPr lang="en-US" smtClean="0"/>
              <a:t>‹#›</a:t>
            </a:fld>
            <a:endParaRPr lang="en-US"/>
          </a:p>
        </p:txBody>
      </p:sp>
    </p:spTree>
    <p:extLst>
      <p:ext uri="{BB962C8B-B14F-4D97-AF65-F5344CB8AC3E}">
        <p14:creationId xmlns:p14="http://schemas.microsoft.com/office/powerpoint/2010/main" val="20928254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DB430-DA7D-9DBC-6EC7-40734965136B}"/>
              </a:ext>
            </a:extLst>
          </p:cNvPr>
          <p:cNvSpPr>
            <a:spLocks noGrp="1"/>
          </p:cNvSpPr>
          <p:nvPr>
            <p:ph type="ctrTitle"/>
          </p:nvPr>
        </p:nvSpPr>
        <p:spPr/>
        <p:txBody>
          <a:bodyPr/>
          <a:lstStyle/>
          <a:p>
            <a:r>
              <a:rPr lang="en-US" dirty="0"/>
              <a:t>Women’s Roles in the Church</a:t>
            </a:r>
          </a:p>
        </p:txBody>
      </p:sp>
      <p:sp>
        <p:nvSpPr>
          <p:cNvPr id="3" name="Subtitle 2">
            <a:extLst>
              <a:ext uri="{FF2B5EF4-FFF2-40B4-BE49-F238E27FC236}">
                <a16:creationId xmlns:a16="http://schemas.microsoft.com/office/drawing/2014/main" id="{730D725D-2E18-FCBE-EF51-3DFC102627A6}"/>
              </a:ext>
            </a:extLst>
          </p:cNvPr>
          <p:cNvSpPr>
            <a:spLocks noGrp="1"/>
          </p:cNvSpPr>
          <p:nvPr>
            <p:ph type="subTitle" idx="1"/>
          </p:nvPr>
        </p:nvSpPr>
        <p:spPr/>
        <p:txBody>
          <a:bodyPr/>
          <a:lstStyle/>
          <a:p>
            <a:r>
              <a:rPr lang="en-US" dirty="0"/>
              <a:t>An Introduction and Overview</a:t>
            </a:r>
          </a:p>
          <a:p>
            <a:endParaRPr lang="en-US" dirty="0"/>
          </a:p>
        </p:txBody>
      </p:sp>
    </p:spTree>
    <p:extLst>
      <p:ext uri="{BB962C8B-B14F-4D97-AF65-F5344CB8AC3E}">
        <p14:creationId xmlns:p14="http://schemas.microsoft.com/office/powerpoint/2010/main" val="896198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map of the world&#10;&#10;Description automatically generated">
            <a:extLst>
              <a:ext uri="{FF2B5EF4-FFF2-40B4-BE49-F238E27FC236}">
                <a16:creationId xmlns:a16="http://schemas.microsoft.com/office/drawing/2014/main" id="{16FBCA38-C6F6-1AB0-66AA-4CA44E3EB9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976312"/>
            <a:ext cx="7620000" cy="4905375"/>
          </a:xfrm>
          <a:prstGeom prst="rect">
            <a:avLst/>
          </a:prstGeom>
        </p:spPr>
      </p:pic>
      <p:sp>
        <p:nvSpPr>
          <p:cNvPr id="2" name="TextBox 1">
            <a:extLst>
              <a:ext uri="{FF2B5EF4-FFF2-40B4-BE49-F238E27FC236}">
                <a16:creationId xmlns:a16="http://schemas.microsoft.com/office/drawing/2014/main" id="{7FBB2B98-F477-9BA0-CC9B-0042AEB7B065}"/>
              </a:ext>
            </a:extLst>
          </p:cNvPr>
          <p:cNvSpPr txBox="1"/>
          <p:nvPr/>
        </p:nvSpPr>
        <p:spPr>
          <a:xfrm>
            <a:off x="2369490" y="6337190"/>
            <a:ext cx="7536510" cy="369332"/>
          </a:xfrm>
          <a:prstGeom prst="rect">
            <a:avLst/>
          </a:prstGeom>
          <a:noFill/>
        </p:spPr>
        <p:txBody>
          <a:bodyPr wrap="square" rtlCol="0">
            <a:spAutoFit/>
          </a:bodyPr>
          <a:lstStyle/>
          <a:p>
            <a:r>
              <a:rPr lang="en-US" dirty="0"/>
              <a:t>The ancient City of Corinth is located in Greece along the Mediterranean Sea</a:t>
            </a:r>
          </a:p>
        </p:txBody>
      </p:sp>
    </p:spTree>
    <p:extLst>
      <p:ext uri="{BB962C8B-B14F-4D97-AF65-F5344CB8AC3E}">
        <p14:creationId xmlns:p14="http://schemas.microsoft.com/office/powerpoint/2010/main" val="1917377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1523C14-6543-1A76-784B-6B838C0883AB}"/>
              </a:ext>
            </a:extLst>
          </p:cNvPr>
          <p:cNvSpPr txBox="1"/>
          <p:nvPr/>
        </p:nvSpPr>
        <p:spPr>
          <a:xfrm>
            <a:off x="1828800" y="719015"/>
            <a:ext cx="9433169" cy="5016758"/>
          </a:xfrm>
          <a:prstGeom prst="rect">
            <a:avLst/>
          </a:prstGeom>
          <a:noFill/>
        </p:spPr>
        <p:txBody>
          <a:bodyPr wrap="square" rtlCol="0">
            <a:spAutoFit/>
          </a:bodyPr>
          <a:lstStyle/>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rPr>
              <a:t>Corinth</a:t>
            </a: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rPr>
              <a:t>The ancient Greek city of Corinth was destroyed by the Romans in 146BC but was rebuilt a century later by Julius Caesar. In the time of Paul, Corinth was a busy Roman trading City on the narrow strip of land between the Ionian Sea and the </a:t>
            </a:r>
            <a:r>
              <a:rPr lang="en-US" sz="2000" dirty="0" err="1">
                <a:effectLst/>
                <a:latin typeface="Times New Roman" panose="02020603050405020304" pitchFamily="18" charset="0"/>
                <a:ea typeface="Times New Roman" panose="02020603050405020304" pitchFamily="18" charset="0"/>
              </a:rPr>
              <a:t>Aegian</a:t>
            </a:r>
            <a:r>
              <a:rPr lang="en-US" sz="2000" dirty="0">
                <a:effectLst/>
                <a:latin typeface="Times New Roman" panose="02020603050405020304" pitchFamily="18" charset="0"/>
                <a:ea typeface="Times New Roman" panose="02020603050405020304" pitchFamily="18" charset="0"/>
              </a:rPr>
              <a:t> Sea.</a:t>
            </a: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rPr>
              <a:t>It had two harbors, </a:t>
            </a:r>
            <a:r>
              <a:rPr lang="en-US" sz="2000" dirty="0" err="1">
                <a:effectLst/>
                <a:latin typeface="Times New Roman" panose="02020603050405020304" pitchFamily="18" charset="0"/>
                <a:ea typeface="Times New Roman" panose="02020603050405020304" pitchFamily="18" charset="0"/>
              </a:rPr>
              <a:t>Lechacum</a:t>
            </a:r>
            <a:r>
              <a:rPr lang="en-US" sz="2000" dirty="0">
                <a:effectLst/>
                <a:latin typeface="Times New Roman" panose="02020603050405020304" pitchFamily="18" charset="0"/>
                <a:ea typeface="Times New Roman" panose="02020603050405020304" pitchFamily="18" charset="0"/>
              </a:rPr>
              <a:t> on the Gulf of Corinth to the west and </a:t>
            </a:r>
            <a:r>
              <a:rPr lang="en-US" sz="2000" dirty="0" err="1">
                <a:effectLst/>
                <a:latin typeface="Times New Roman" panose="02020603050405020304" pitchFamily="18" charset="0"/>
                <a:ea typeface="Times New Roman" panose="02020603050405020304" pitchFamily="18" charset="0"/>
              </a:rPr>
              <a:t>Cenchraca</a:t>
            </a:r>
            <a:r>
              <a:rPr lang="en-US" sz="2000" dirty="0">
                <a:effectLst/>
                <a:latin typeface="Times New Roman" panose="02020603050405020304" pitchFamily="18" charset="0"/>
                <a:ea typeface="Times New Roman" panose="02020603050405020304" pitchFamily="18" charset="0"/>
              </a:rPr>
              <a:t> on the </a:t>
            </a:r>
            <a:r>
              <a:rPr lang="en-US" sz="2000" dirty="0" err="1">
                <a:effectLst/>
                <a:latin typeface="Times New Roman" panose="02020603050405020304" pitchFamily="18" charset="0"/>
                <a:ea typeface="Times New Roman" panose="02020603050405020304" pitchFamily="18" charset="0"/>
              </a:rPr>
              <a:t>Aegian</a:t>
            </a:r>
            <a:r>
              <a:rPr lang="en-US" sz="2000" dirty="0">
                <a:effectLst/>
                <a:latin typeface="Times New Roman" panose="02020603050405020304" pitchFamily="18" charset="0"/>
                <a:ea typeface="Times New Roman" panose="02020603050405020304" pitchFamily="18" charset="0"/>
              </a:rPr>
              <a:t> Sea to the east. It made huge profits by taxing cargoes that were transported overland between the two ports to avoid the dangerous waters around the Peloponnese. Ships would unload their cargos on the one side of Corinth and transport their goods over land 4 miles and reload on another ship on the other side of Corinth.</a:t>
            </a:r>
          </a:p>
          <a:p>
            <a:pPr marL="0" marR="0">
              <a:spcBef>
                <a:spcPts val="0"/>
              </a:spcBef>
              <a:spcAft>
                <a:spcPts val="0"/>
              </a:spcAft>
            </a:pPr>
            <a:endParaRPr lang="en-US" sz="2000" dirty="0">
              <a:latin typeface="Times New Roman" panose="02020603050405020304" pitchFamily="18" charset="0"/>
              <a:ea typeface="Times New Roman" panose="02020603050405020304" pitchFamily="18" charset="0"/>
            </a:endParaRP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rPr>
              <a:t>Because of its unique location and importance to shipping and trade, </a:t>
            </a:r>
            <a:r>
              <a:rPr lang="en-US" sz="2000" dirty="0">
                <a:latin typeface="Times New Roman" panose="02020603050405020304" pitchFamily="18" charset="0"/>
                <a:ea typeface="Times New Roman" panose="02020603050405020304" pitchFamily="18" charset="0"/>
              </a:rPr>
              <a:t>Corinth became prosperous, diverse, modern, and mostly pagan. The pagan converts were known for many sins but especially sexual ones. Their culture was used to temple prostitutes and other depraved customs. The church in Corinth was a “hot mess.”</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522126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map of the sea&#10;&#10;Description automatically generated">
            <a:extLst>
              <a:ext uri="{FF2B5EF4-FFF2-40B4-BE49-F238E27FC236}">
                <a16:creationId xmlns:a16="http://schemas.microsoft.com/office/drawing/2014/main" id="{399C9BF8-7B33-ADD1-AB7C-879A9AFBC7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5546" y="834501"/>
            <a:ext cx="6418555" cy="5592931"/>
          </a:xfrm>
          <a:prstGeom prst="rect">
            <a:avLst/>
          </a:prstGeom>
        </p:spPr>
      </p:pic>
    </p:spTree>
    <p:extLst>
      <p:ext uri="{BB962C8B-B14F-4D97-AF65-F5344CB8AC3E}">
        <p14:creationId xmlns:p14="http://schemas.microsoft.com/office/powerpoint/2010/main" val="22844360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56FE9B3-A065-A74F-91B0-E52FF4335AC1}"/>
              </a:ext>
            </a:extLst>
          </p:cNvPr>
          <p:cNvSpPr txBox="1"/>
          <p:nvPr/>
        </p:nvSpPr>
        <p:spPr>
          <a:xfrm>
            <a:off x="2122998" y="1073426"/>
            <a:ext cx="8682825" cy="4401205"/>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The culture and politics of Corinth during the time of Paul</a:t>
            </a: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The View from Paul’s Window, Paul’s teachings on Women, </a:t>
            </a: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Jeannie Shaw (biography) p. 49-53</a:t>
            </a:r>
          </a:p>
          <a:p>
            <a:pPr marL="0" marR="0">
              <a:spcBef>
                <a:spcPts val="0"/>
              </a:spcBef>
              <a:spcAft>
                <a:spcPts val="0"/>
              </a:spcAft>
            </a:pPr>
            <a:endParaRPr lang="en-US" sz="2800" dirty="0">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latin typeface="Times New Roman" panose="02020603050405020304" pitchFamily="18" charset="0"/>
                <a:ea typeface="Times New Roman" panose="02020603050405020304" pitchFamily="18" charset="0"/>
              </a:rPr>
              <a:t>We don’t have the whole story of what was going on in Corinth at the time of Paul’s I and II Corinthians.</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81788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A693895-C0AF-1D91-D5F7-5EB6ADBDD582}"/>
              </a:ext>
            </a:extLst>
          </p:cNvPr>
          <p:cNvSpPr txBox="1"/>
          <p:nvPr/>
        </p:nvSpPr>
        <p:spPr>
          <a:xfrm>
            <a:off x="1172308" y="1289538"/>
            <a:ext cx="9956800" cy="4955203"/>
          </a:xfrm>
          <a:prstGeom prst="rect">
            <a:avLst/>
          </a:prstGeom>
          <a:noFill/>
        </p:spPr>
        <p:txBody>
          <a:bodyPr wrap="square" rtlCol="0">
            <a:spAutoFit/>
          </a:bodyPr>
          <a:lstStyle/>
          <a:p>
            <a:r>
              <a:rPr lang="en-US" sz="2800" b="1" dirty="0"/>
              <a:t>In Conclusion</a:t>
            </a:r>
            <a:r>
              <a:rPr lang="en-US" dirty="0"/>
              <a:t>:</a:t>
            </a:r>
          </a:p>
          <a:p>
            <a:endParaRPr lang="en-US" dirty="0"/>
          </a:p>
          <a:p>
            <a:r>
              <a:rPr lang="en-US" dirty="0"/>
              <a:t>In the BEMA Podcast, in one of Marty Solomon’s initial podcasts he talks about how we as Americans have a very western mindset. We see things through our lens that is influenced by our culture, our history, our family, politics and surroundings. The Bible was written by prophets and authors who were of a very Eastern mindset, the Scripture was written to an audience with Eastern views, culture, history, family ties, politics and surroundings…</a:t>
            </a:r>
          </a:p>
          <a:p>
            <a:endParaRPr lang="en-US" dirty="0"/>
          </a:p>
          <a:p>
            <a:r>
              <a:rPr lang="en-US" dirty="0"/>
              <a:t>We at Cornerstone are on a journey of discovery to deepen our understand of God’s word and God’s will for our lives. As westerners, we like to have it all figured out and we are not comfortable with mystery or ambiguity. </a:t>
            </a:r>
          </a:p>
          <a:p>
            <a:endParaRPr lang="en-US" dirty="0"/>
          </a:p>
          <a:p>
            <a:r>
              <a:rPr lang="en-US" dirty="0"/>
              <a:t>By understanding our own biases and perspectives and learning to correctly apply these basic biblical hermeneutic tools of how to read the Scripture framed in the context of who it was being written to and why it was being written, it is our hope that we may all learn to adjust our thinking about the Role of Women in the church and other important cultural issues that we as a body of believer's wrestle with today.</a:t>
            </a:r>
          </a:p>
        </p:txBody>
      </p:sp>
    </p:spTree>
    <p:extLst>
      <p:ext uri="{BB962C8B-B14F-4D97-AF65-F5344CB8AC3E}">
        <p14:creationId xmlns:p14="http://schemas.microsoft.com/office/powerpoint/2010/main" val="3140757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21CD806-951E-C0FB-BBAF-3BE6D550075C}"/>
              </a:ext>
            </a:extLst>
          </p:cNvPr>
          <p:cNvSpPr txBox="1"/>
          <p:nvPr/>
        </p:nvSpPr>
        <p:spPr>
          <a:xfrm>
            <a:off x="969108" y="199300"/>
            <a:ext cx="10355384" cy="5693866"/>
          </a:xfrm>
          <a:prstGeom prst="rect">
            <a:avLst/>
          </a:prstGeom>
          <a:noFill/>
        </p:spPr>
        <p:txBody>
          <a:bodyPr wrap="square">
            <a:spAutoFit/>
          </a:bodyPr>
          <a:lstStyle/>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Two years ago, Fenton and the Elders Group began discussing important topics that face our church today such as:</a:t>
            </a:r>
            <a:endParaRPr lang="en-US" sz="11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WOMENS ROLD IN THE CHURCH</a:t>
            </a: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RACIAL ISSUES</a:t>
            </a:r>
          </a:p>
          <a:p>
            <a:pPr marL="342900" marR="0" lvl="0" indent="-342900">
              <a:spcBef>
                <a:spcPts val="0"/>
              </a:spcBef>
              <a:spcAft>
                <a:spcPts val="0"/>
              </a:spcAft>
              <a:buFont typeface="Symbol" panose="05050102010706020507" pitchFamily="18" charset="2"/>
              <a:buChar char=""/>
            </a:pPr>
            <a:r>
              <a:rPr lang="en-US" dirty="0">
                <a:latin typeface="Times New Roman" panose="02020603050405020304" pitchFamily="18" charset="0"/>
                <a:ea typeface="Times New Roman" panose="02020603050405020304" pitchFamily="18" charset="0"/>
                <a:cs typeface="Times New Roman" panose="02020603050405020304" pitchFamily="18" charset="0"/>
              </a:rPr>
              <a:t>LGBTQ ISSUES</a:t>
            </a:r>
            <a:endParaRPr lang="en-US"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We realized that </a:t>
            </a:r>
            <a:r>
              <a:rPr lang="en-US" dirty="0">
                <a:latin typeface="Times New Roman" panose="02020603050405020304" pitchFamily="18" charset="0"/>
                <a:ea typeface="Times New Roman" panose="02020603050405020304" pitchFamily="18" charset="0"/>
              </a:rPr>
              <a:t>before diving into the Role of Women in the church, </a:t>
            </a:r>
            <a:r>
              <a:rPr lang="en-US" sz="1800" dirty="0">
                <a:effectLst/>
                <a:latin typeface="Times New Roman" panose="02020603050405020304" pitchFamily="18" charset="0"/>
                <a:ea typeface="Times New Roman" panose="02020603050405020304" pitchFamily="18" charset="0"/>
              </a:rPr>
              <a:t>having a better way of studying and understanding Scripture would need to be the first step in the process. This began our study of Hermeneutics – Defined simply as the interpretation of language, whether written or spoken. We learned that in our study of the Bible we approach hermeneutics with several basic tools that include:</a:t>
            </a:r>
            <a:endParaRPr lang="en-US" sz="11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Blueprint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 The literal meaning of a scripture – A blueprint hermeneutic reads the Bible looking for a timeless rule-prescribed pattern that obligates all churches in the future. It takes the command out of the story. It can take Scripture out of context. Like a Contract.</a:t>
            </a:r>
          </a:p>
          <a:p>
            <a:pPr marR="0" lvl="0">
              <a:spcBef>
                <a:spcPts val="0"/>
              </a:spcBef>
              <a:spcAft>
                <a:spcPts val="0"/>
              </a:spcAft>
            </a:pP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Theological Hermeneutic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thi</a:t>
            </a:r>
            <a:r>
              <a:rPr lang="en-US" dirty="0">
                <a:latin typeface="Times New Roman" panose="02020603050405020304" pitchFamily="18" charset="0"/>
                <a:ea typeface="Times New Roman" panose="02020603050405020304" pitchFamily="18" charset="0"/>
                <a:cs typeface="Times New Roman" panose="02020603050405020304" pitchFamily="18" charset="0"/>
              </a:rPr>
              <a:t>s approach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reveals the heart of God expressed in the command, example or inference. In the story what is the heart of God? It is Relational.</a:t>
            </a:r>
          </a:p>
          <a:p>
            <a:pPr marR="0" lvl="0">
              <a:spcBef>
                <a:spcPts val="0"/>
              </a:spcBef>
              <a:spcAft>
                <a:spcPts val="0"/>
              </a:spcAft>
            </a:pP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Trajectory Hermeneutics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is approaching the Scripture looking to see where God is leading us; what is the progression? Where are we headed?</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9836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3067365-08A3-1957-3533-6CC7D436803C}"/>
              </a:ext>
            </a:extLst>
          </p:cNvPr>
          <p:cNvSpPr txBox="1"/>
          <p:nvPr/>
        </p:nvSpPr>
        <p:spPr>
          <a:xfrm>
            <a:off x="1570892" y="484554"/>
            <a:ext cx="9972431" cy="5786199"/>
          </a:xfrm>
          <a:prstGeom prst="rect">
            <a:avLst/>
          </a:prstGeom>
          <a:noFill/>
        </p:spPr>
        <p:txBody>
          <a:bodyPr wrap="square" rtlCol="0">
            <a:spAutoFit/>
          </a:bodyPr>
          <a:lstStyle/>
          <a:p>
            <a:pPr marL="457200" marR="0" algn="ctr">
              <a:spcBef>
                <a:spcPts val="0"/>
              </a:spcBef>
              <a:spcAft>
                <a:spcPts val="0"/>
              </a:spcAft>
            </a:pPr>
            <a:r>
              <a:rPr lang="en-US" sz="2400" b="1" dirty="0">
                <a:latin typeface="Times New Roman" panose="02020603050405020304" pitchFamily="18" charset="0"/>
                <a:ea typeface="Times New Roman" panose="02020603050405020304" pitchFamily="18" charset="0"/>
              </a:rPr>
              <a:t>As we study out the Women’s Role in the church, remember </a:t>
            </a:r>
            <a:r>
              <a:rPr lang="en-US" sz="2400" b="1" dirty="0">
                <a:effectLst/>
                <a:latin typeface="Times New Roman" panose="02020603050405020304" pitchFamily="18" charset="0"/>
                <a:ea typeface="Times New Roman" panose="02020603050405020304" pitchFamily="18" charset="0"/>
              </a:rPr>
              <a:t> what we have discussed about the importance of understanding the Bible in the context of how, when, to whom and where it was written:</a:t>
            </a:r>
          </a:p>
          <a:p>
            <a:pPr marL="45720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It was written over 2,000 years ago</a:t>
            </a:r>
          </a:p>
          <a:p>
            <a:pPr marR="0" lvl="0">
              <a:spcBef>
                <a:spcPts val="0"/>
              </a:spcBef>
              <a:spcAft>
                <a:spcPts val="0"/>
              </a:spcAft>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It was written in a very different culture</a:t>
            </a:r>
          </a:p>
          <a:p>
            <a:pPr marR="0" lvl="0">
              <a:spcBef>
                <a:spcPts val="0"/>
              </a:spcBef>
              <a:spcAft>
                <a:spcPts val="0"/>
              </a:spcAft>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It was written by Jewish authors</a:t>
            </a:r>
          </a:p>
          <a:p>
            <a:pPr marR="0" lvl="0">
              <a:spcBef>
                <a:spcPts val="0"/>
              </a:spcBef>
              <a:spcAft>
                <a:spcPts val="0"/>
              </a:spcAft>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It was written to a very Jewish audience</a:t>
            </a:r>
          </a:p>
          <a:p>
            <a:pPr marR="0" lvl="0">
              <a:spcBef>
                <a:spcPts val="0"/>
              </a:spcBef>
              <a:spcAft>
                <a:spcPts val="0"/>
              </a:spcAft>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It was not written to US but it was written for US and we can learn from what the Bible teaches.</a:t>
            </a:r>
          </a:p>
          <a:p>
            <a:pPr marR="0" lvl="0">
              <a:spcBef>
                <a:spcPts val="0"/>
              </a:spcBef>
              <a:spcAft>
                <a:spcPts val="0"/>
              </a:spcAft>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In the Epistles/Letters it is very much like listening to one side of a phone call. We do not have the entire story available to us. The letters were very situational.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They were written in response to some issue or event that had happened to that group of Christians in the church.</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6624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red and white target&#10;&#10;Description automatically generated">
            <a:extLst>
              <a:ext uri="{FF2B5EF4-FFF2-40B4-BE49-F238E27FC236}">
                <a16:creationId xmlns:a16="http://schemas.microsoft.com/office/drawing/2014/main" id="{F8CFB7D8-5ED5-1DE5-4B66-AAC0C09B41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95651" y="0"/>
            <a:ext cx="5924549" cy="6858000"/>
          </a:xfrm>
          <a:prstGeom prst="rect">
            <a:avLst/>
          </a:prstGeom>
        </p:spPr>
      </p:pic>
      <p:sp>
        <p:nvSpPr>
          <p:cNvPr id="4" name="TextBox 3">
            <a:extLst>
              <a:ext uri="{FF2B5EF4-FFF2-40B4-BE49-F238E27FC236}">
                <a16:creationId xmlns:a16="http://schemas.microsoft.com/office/drawing/2014/main" id="{34B61BA3-C0AA-EA00-4373-40DE9CBBF888}"/>
              </a:ext>
            </a:extLst>
          </p:cNvPr>
          <p:cNvSpPr txBox="1"/>
          <p:nvPr/>
        </p:nvSpPr>
        <p:spPr>
          <a:xfrm>
            <a:off x="5876925" y="3429000"/>
            <a:ext cx="1714500" cy="369332"/>
          </a:xfrm>
          <a:prstGeom prst="rect">
            <a:avLst/>
          </a:prstGeom>
          <a:noFill/>
        </p:spPr>
        <p:txBody>
          <a:bodyPr wrap="square" rtlCol="0">
            <a:spAutoFit/>
          </a:bodyPr>
          <a:lstStyle/>
          <a:p>
            <a:r>
              <a:rPr lang="en-US" dirty="0"/>
              <a:t>Jesus</a:t>
            </a:r>
          </a:p>
        </p:txBody>
      </p:sp>
      <p:sp>
        <p:nvSpPr>
          <p:cNvPr id="5" name="TextBox 4">
            <a:extLst>
              <a:ext uri="{FF2B5EF4-FFF2-40B4-BE49-F238E27FC236}">
                <a16:creationId xmlns:a16="http://schemas.microsoft.com/office/drawing/2014/main" id="{2D96DE37-C3B5-C8B6-8BD3-5FBA4DDC7D6E}"/>
              </a:ext>
            </a:extLst>
          </p:cNvPr>
          <p:cNvSpPr txBox="1"/>
          <p:nvPr/>
        </p:nvSpPr>
        <p:spPr>
          <a:xfrm>
            <a:off x="5819774" y="2669917"/>
            <a:ext cx="2486025" cy="369332"/>
          </a:xfrm>
          <a:prstGeom prst="rect">
            <a:avLst/>
          </a:prstGeom>
          <a:noFill/>
        </p:spPr>
        <p:txBody>
          <a:bodyPr wrap="square" rtlCol="0">
            <a:spAutoFit/>
          </a:bodyPr>
          <a:lstStyle/>
          <a:p>
            <a:r>
              <a:rPr lang="en-US" dirty="0"/>
              <a:t>Dogma</a:t>
            </a:r>
          </a:p>
        </p:txBody>
      </p:sp>
      <p:sp>
        <p:nvSpPr>
          <p:cNvPr id="6" name="TextBox 5">
            <a:extLst>
              <a:ext uri="{FF2B5EF4-FFF2-40B4-BE49-F238E27FC236}">
                <a16:creationId xmlns:a16="http://schemas.microsoft.com/office/drawing/2014/main" id="{A4DC21E8-13AC-0A19-690A-2EFC01641E77}"/>
              </a:ext>
            </a:extLst>
          </p:cNvPr>
          <p:cNvSpPr txBox="1"/>
          <p:nvPr/>
        </p:nvSpPr>
        <p:spPr>
          <a:xfrm>
            <a:off x="5347315" y="2300585"/>
            <a:ext cx="2409825" cy="369332"/>
          </a:xfrm>
          <a:prstGeom prst="rect">
            <a:avLst/>
          </a:prstGeom>
          <a:noFill/>
        </p:spPr>
        <p:txBody>
          <a:bodyPr wrap="square" rtlCol="0">
            <a:spAutoFit/>
          </a:bodyPr>
          <a:lstStyle/>
          <a:p>
            <a:r>
              <a:rPr lang="en-US" dirty="0"/>
              <a:t>Doctrinal Practices</a:t>
            </a:r>
          </a:p>
        </p:txBody>
      </p:sp>
      <p:sp>
        <p:nvSpPr>
          <p:cNvPr id="7" name="TextBox 6">
            <a:extLst>
              <a:ext uri="{FF2B5EF4-FFF2-40B4-BE49-F238E27FC236}">
                <a16:creationId xmlns:a16="http://schemas.microsoft.com/office/drawing/2014/main" id="{46EB9E5D-BC35-565F-9BAB-4D132AAB870F}"/>
              </a:ext>
            </a:extLst>
          </p:cNvPr>
          <p:cNvSpPr txBox="1"/>
          <p:nvPr/>
        </p:nvSpPr>
        <p:spPr>
          <a:xfrm>
            <a:off x="5829299" y="1814989"/>
            <a:ext cx="1962150" cy="369332"/>
          </a:xfrm>
          <a:prstGeom prst="rect">
            <a:avLst/>
          </a:prstGeom>
          <a:noFill/>
        </p:spPr>
        <p:txBody>
          <a:bodyPr wrap="square" rtlCol="0">
            <a:spAutoFit/>
          </a:bodyPr>
          <a:lstStyle/>
          <a:p>
            <a:r>
              <a:rPr lang="en-US" dirty="0"/>
              <a:t>Opinions</a:t>
            </a:r>
          </a:p>
        </p:txBody>
      </p:sp>
      <p:sp>
        <p:nvSpPr>
          <p:cNvPr id="9" name="TextBox 8">
            <a:extLst>
              <a:ext uri="{FF2B5EF4-FFF2-40B4-BE49-F238E27FC236}">
                <a16:creationId xmlns:a16="http://schemas.microsoft.com/office/drawing/2014/main" id="{4C89CC41-48ED-040A-557C-8C51457BD371}"/>
              </a:ext>
            </a:extLst>
          </p:cNvPr>
          <p:cNvSpPr txBox="1"/>
          <p:nvPr/>
        </p:nvSpPr>
        <p:spPr>
          <a:xfrm>
            <a:off x="5657848" y="3818752"/>
            <a:ext cx="1819275" cy="369332"/>
          </a:xfrm>
          <a:prstGeom prst="rect">
            <a:avLst/>
          </a:prstGeom>
          <a:noFill/>
        </p:spPr>
        <p:txBody>
          <a:bodyPr wrap="square" rtlCol="0">
            <a:spAutoFit/>
          </a:bodyPr>
          <a:lstStyle/>
          <a:p>
            <a:r>
              <a:rPr lang="en-US" dirty="0"/>
              <a:t>Core Beliefs</a:t>
            </a:r>
          </a:p>
        </p:txBody>
      </p:sp>
      <p:sp>
        <p:nvSpPr>
          <p:cNvPr id="2" name="TextBox 1">
            <a:extLst>
              <a:ext uri="{FF2B5EF4-FFF2-40B4-BE49-F238E27FC236}">
                <a16:creationId xmlns:a16="http://schemas.microsoft.com/office/drawing/2014/main" id="{1761A2CC-C0A7-DF26-2DF0-AB779F1087F9}"/>
              </a:ext>
            </a:extLst>
          </p:cNvPr>
          <p:cNvSpPr txBox="1"/>
          <p:nvPr/>
        </p:nvSpPr>
        <p:spPr>
          <a:xfrm>
            <a:off x="4657969" y="484554"/>
            <a:ext cx="3493476" cy="830997"/>
          </a:xfrm>
          <a:prstGeom prst="rect">
            <a:avLst/>
          </a:prstGeom>
          <a:noFill/>
        </p:spPr>
        <p:txBody>
          <a:bodyPr wrap="square" rtlCol="0">
            <a:spAutoFit/>
          </a:bodyPr>
          <a:lstStyle/>
          <a:p>
            <a:r>
              <a:rPr lang="en-US" sz="1600" b="1" dirty="0"/>
              <a:t>The women’s role in the church is important but it is not a “salvation” issue. Let’s keep things in perspective</a:t>
            </a:r>
            <a:r>
              <a:rPr lang="en-US" sz="1600" dirty="0"/>
              <a:t>.</a:t>
            </a:r>
          </a:p>
        </p:txBody>
      </p:sp>
    </p:spTree>
    <p:extLst>
      <p:ext uri="{BB962C8B-B14F-4D97-AF65-F5344CB8AC3E}">
        <p14:creationId xmlns:p14="http://schemas.microsoft.com/office/powerpoint/2010/main" val="1039484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BC3F3BB-60DC-13BB-2B8C-1186F579B979}"/>
              </a:ext>
            </a:extLst>
          </p:cNvPr>
          <p:cNvSpPr txBox="1"/>
          <p:nvPr/>
        </p:nvSpPr>
        <p:spPr>
          <a:xfrm>
            <a:off x="476738" y="1141046"/>
            <a:ext cx="11097847" cy="4524315"/>
          </a:xfrm>
          <a:prstGeom prst="rect">
            <a:avLst/>
          </a:prstGeom>
          <a:noFill/>
        </p:spPr>
        <p:txBody>
          <a:bodyPr wrap="square" rtlCol="0">
            <a:spAutoFit/>
          </a:bodyPr>
          <a:lstStyle/>
          <a:p>
            <a:pPr marL="685800" marR="0">
              <a:spcBef>
                <a:spcPts val="0"/>
              </a:spcBef>
              <a:spcAft>
                <a:spcPts val="0"/>
              </a:spcAft>
            </a:pPr>
            <a:r>
              <a:rPr lang="en-US" sz="2400" dirty="0">
                <a:effectLst/>
                <a:latin typeface="Times New Roman" panose="02020603050405020304" pitchFamily="18" charset="0"/>
                <a:ea typeface="Times New Roman" panose="02020603050405020304" pitchFamily="18" charset="0"/>
              </a:rPr>
              <a:t>In The Creation Story </a:t>
            </a:r>
          </a:p>
          <a:p>
            <a:pPr marL="685800" marR="0">
              <a:spcBef>
                <a:spcPts val="0"/>
              </a:spcBef>
              <a:spcAft>
                <a:spcPts val="0"/>
              </a:spcAft>
            </a:pPr>
            <a:r>
              <a:rPr lang="en-US" sz="2400" dirty="0">
                <a:effectLst/>
                <a:latin typeface="Times New Roman" panose="02020603050405020304" pitchFamily="18" charset="0"/>
                <a:ea typeface="Times New Roman" panose="02020603050405020304" pitchFamily="18" charset="0"/>
              </a:rPr>
              <a:t> </a:t>
            </a:r>
          </a:p>
          <a:p>
            <a:pPr marL="685800" marR="0">
              <a:spcBef>
                <a:spcPts val="0"/>
              </a:spcBef>
              <a:spcAft>
                <a:spcPts val="0"/>
              </a:spcAft>
            </a:pPr>
            <a:r>
              <a:rPr lang="en-US" sz="2400" dirty="0">
                <a:effectLst/>
                <a:latin typeface="Times New Roman" panose="02020603050405020304" pitchFamily="18" charset="0"/>
                <a:ea typeface="Times New Roman" panose="02020603050405020304" pitchFamily="18" charset="0"/>
              </a:rPr>
              <a:t>Genesis 1 v26-27 says, “Then God Said, “Let us make mankind in our own image, in our own likeness, and let them rule over the fish of the sea and the birds of the air, over the livestock, over all the earth, and over all the creatures that move along the ground.</a:t>
            </a:r>
          </a:p>
          <a:p>
            <a:pPr marL="685800" marR="0">
              <a:spcBef>
                <a:spcPts val="0"/>
              </a:spcBef>
              <a:spcAft>
                <a:spcPts val="0"/>
              </a:spcAft>
            </a:pPr>
            <a:r>
              <a:rPr lang="en-US" sz="2400" dirty="0">
                <a:effectLst/>
                <a:latin typeface="Times New Roman" panose="02020603050405020304" pitchFamily="18" charset="0"/>
                <a:ea typeface="Times New Roman" panose="02020603050405020304" pitchFamily="18" charset="0"/>
              </a:rPr>
              <a:t> </a:t>
            </a:r>
          </a:p>
          <a:p>
            <a:pPr marL="685800" marR="0">
              <a:spcBef>
                <a:spcPts val="0"/>
              </a:spcBef>
              <a:spcAft>
                <a:spcPts val="0"/>
              </a:spcAft>
            </a:pPr>
            <a:r>
              <a:rPr lang="en-US" sz="2400" dirty="0">
                <a:effectLst/>
                <a:latin typeface="Times New Roman" panose="02020603050405020304" pitchFamily="18" charset="0"/>
                <a:ea typeface="Times New Roman" panose="02020603050405020304" pitchFamily="18" charset="0"/>
              </a:rPr>
              <a:t>So God created mankind in his own image, in the image of God he created </a:t>
            </a:r>
            <a:r>
              <a:rPr lang="en-US" sz="2400" dirty="0">
                <a:latin typeface="Times New Roman" panose="02020603050405020304" pitchFamily="18" charset="0"/>
                <a:ea typeface="Times New Roman" panose="02020603050405020304" pitchFamily="18" charset="0"/>
              </a:rPr>
              <a:t>the</a:t>
            </a:r>
            <a:r>
              <a:rPr lang="en-US" sz="2400" dirty="0">
                <a:effectLst/>
                <a:latin typeface="Times New Roman" panose="02020603050405020304" pitchFamily="18" charset="0"/>
                <a:ea typeface="Times New Roman" panose="02020603050405020304" pitchFamily="18" charset="0"/>
              </a:rPr>
              <a:t>m; male and female he created them.</a:t>
            </a:r>
          </a:p>
          <a:p>
            <a:pPr marL="685800" marR="0">
              <a:spcBef>
                <a:spcPts val="0"/>
              </a:spcBef>
              <a:spcAft>
                <a:spcPts val="0"/>
              </a:spcAft>
            </a:pPr>
            <a:r>
              <a:rPr lang="en-US" sz="2400" dirty="0">
                <a:effectLst/>
                <a:latin typeface="Times New Roman" panose="02020603050405020304" pitchFamily="18" charset="0"/>
                <a:ea typeface="Times New Roman" panose="02020603050405020304" pitchFamily="18" charset="0"/>
              </a:rPr>
              <a:t> </a:t>
            </a:r>
          </a:p>
          <a:p>
            <a:pPr marL="685800" marR="0">
              <a:spcBef>
                <a:spcPts val="0"/>
              </a:spcBef>
              <a:spcAft>
                <a:spcPts val="0"/>
              </a:spcAft>
            </a:pPr>
            <a:r>
              <a:rPr lang="en-US" sz="2400" dirty="0">
                <a:effectLst/>
                <a:latin typeface="Times New Roman" panose="02020603050405020304" pitchFamily="18" charset="0"/>
                <a:ea typeface="Times New Roman" panose="02020603050405020304" pitchFamily="18" charset="0"/>
              </a:rPr>
              <a:t>WE ARE ALL MADE IN GOD’S IMAGE, BOTH MEN AND WOMEN, WE ARE BOTH GOD’S IMAGE BEARERS.</a:t>
            </a:r>
          </a:p>
        </p:txBody>
      </p:sp>
    </p:spTree>
    <p:extLst>
      <p:ext uri="{BB962C8B-B14F-4D97-AF65-F5344CB8AC3E}">
        <p14:creationId xmlns:p14="http://schemas.microsoft.com/office/powerpoint/2010/main" val="2873857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67A439A-EC3A-9406-7E45-30C1CB2D54D7}"/>
              </a:ext>
            </a:extLst>
          </p:cNvPr>
          <p:cNvSpPr txBox="1"/>
          <p:nvPr/>
        </p:nvSpPr>
        <p:spPr>
          <a:xfrm>
            <a:off x="218832" y="883138"/>
            <a:ext cx="11730892" cy="5704126"/>
          </a:xfrm>
          <a:prstGeom prst="rect">
            <a:avLst/>
          </a:prstGeom>
          <a:noFill/>
        </p:spPr>
        <p:txBody>
          <a:bodyPr wrap="square" rtlCol="0">
            <a:spAutoFit/>
          </a:bodyPr>
          <a:lstStyle/>
          <a:p>
            <a:pPr rtl="0" fontAlgn="base">
              <a:spcBef>
                <a:spcPts val="0"/>
              </a:spcBef>
              <a:spcAft>
                <a:spcPts val="200"/>
              </a:spcAft>
            </a:pPr>
            <a:r>
              <a:rPr lang="en-US" b="1" dirty="0"/>
              <a:t> </a:t>
            </a:r>
            <a:r>
              <a:rPr lang="en-US" sz="2400" b="1" dirty="0"/>
              <a:t>Women have been called upon many times to perform major roles in serving God’s people. </a:t>
            </a:r>
          </a:p>
          <a:p>
            <a:pPr rtl="0" fontAlgn="base">
              <a:spcBef>
                <a:spcPts val="0"/>
              </a:spcBef>
              <a:spcAft>
                <a:spcPts val="200"/>
              </a:spcAft>
            </a:pPr>
            <a:endParaRPr lang="en-US" dirty="0"/>
          </a:p>
          <a:p>
            <a:pPr rtl="0" fontAlgn="base">
              <a:spcBef>
                <a:spcPts val="0"/>
              </a:spcBef>
              <a:spcAft>
                <a:spcPts val="200"/>
              </a:spcAft>
            </a:pPr>
            <a:r>
              <a:rPr lang="en-US" sz="1800" b="1" i="0" u="none" strike="noStrike" dirty="0">
                <a:solidFill>
                  <a:srgbClr val="000000"/>
                </a:solidFill>
                <a:effectLst/>
                <a:latin typeface="Arial" panose="020B0604020202020204" pitchFamily="34" charset="0"/>
              </a:rPr>
              <a:t>  Exodus 15: 20-21, Numbers 12: 1-5, Micah 6: 1-8 </a:t>
            </a:r>
            <a:r>
              <a:rPr lang="en-US" sz="1800" b="0" i="0" u="none" strike="noStrike" dirty="0">
                <a:solidFill>
                  <a:srgbClr val="000000"/>
                </a:solidFill>
                <a:effectLst/>
                <a:latin typeface="Arial" panose="020B0604020202020204" pitchFamily="34" charset="0"/>
              </a:rPr>
              <a:t>(role of Miriam)</a:t>
            </a:r>
          </a:p>
          <a:p>
            <a:pPr rtl="0" fontAlgn="base">
              <a:spcBef>
                <a:spcPts val="0"/>
              </a:spcBef>
              <a:spcAft>
                <a:spcPts val="200"/>
              </a:spcAft>
              <a:buFont typeface="Arial" panose="020B0604020202020204" pitchFamily="34" charset="0"/>
              <a:buChar char="•"/>
            </a:pPr>
            <a:endParaRPr lang="en-US" dirty="0">
              <a:solidFill>
                <a:srgbClr val="000000"/>
              </a:solidFill>
              <a:latin typeface="Arial" panose="020B0604020202020204" pitchFamily="34" charset="0"/>
            </a:endParaRPr>
          </a:p>
          <a:p>
            <a:pPr rtl="0" fontAlgn="base">
              <a:spcBef>
                <a:spcPts val="0"/>
              </a:spcBef>
              <a:spcAft>
                <a:spcPts val="200"/>
              </a:spcAft>
            </a:pPr>
            <a:r>
              <a:rPr lang="en-US" sz="1800" b="1" i="0" u="none" strike="noStrike" dirty="0">
                <a:solidFill>
                  <a:srgbClr val="000000"/>
                </a:solidFill>
                <a:effectLst/>
                <a:latin typeface="Arial" panose="020B0604020202020204" pitchFamily="34" charset="0"/>
              </a:rPr>
              <a:t>  Judges 4:5</a:t>
            </a:r>
            <a:r>
              <a:rPr lang="en-US" sz="1800" b="0" i="0" u="none" strike="noStrike" dirty="0">
                <a:solidFill>
                  <a:srgbClr val="000000"/>
                </a:solidFill>
                <a:effectLst/>
                <a:latin typeface="Arial" panose="020B0604020202020204" pitchFamily="34" charset="0"/>
              </a:rPr>
              <a:t> (role of Deborah) </a:t>
            </a:r>
          </a:p>
          <a:p>
            <a:pPr rtl="0" fontAlgn="base">
              <a:spcBef>
                <a:spcPts val="0"/>
              </a:spcBef>
              <a:spcAft>
                <a:spcPts val="200"/>
              </a:spcAft>
            </a:pPr>
            <a:endParaRPr lang="en-US" sz="1800" b="0" i="0" u="none" strike="noStrike" dirty="0">
              <a:solidFill>
                <a:srgbClr val="000000"/>
              </a:solidFill>
              <a:effectLst/>
              <a:latin typeface="Arial" panose="020B0604020202020204" pitchFamily="34" charset="0"/>
            </a:endParaRPr>
          </a:p>
          <a:p>
            <a:pPr rtl="0" fontAlgn="base">
              <a:spcBef>
                <a:spcPts val="200"/>
              </a:spcBef>
              <a:spcAft>
                <a:spcPts val="0"/>
              </a:spcAft>
            </a:pPr>
            <a:r>
              <a:rPr lang="en-US" b="1" dirty="0">
                <a:solidFill>
                  <a:srgbClr val="000000"/>
                </a:solidFill>
                <a:latin typeface="Arial" panose="020B0604020202020204" pitchFamily="34" charset="0"/>
              </a:rPr>
              <a:t>  </a:t>
            </a:r>
            <a:r>
              <a:rPr lang="en-US" sz="1800" b="1" i="0" u="none" strike="noStrike" dirty="0">
                <a:solidFill>
                  <a:srgbClr val="000000"/>
                </a:solidFill>
                <a:effectLst/>
                <a:latin typeface="Arial" panose="020B0604020202020204" pitchFamily="34" charset="0"/>
              </a:rPr>
              <a:t>2 Samuel 14: 1-20; 20: 14-22</a:t>
            </a:r>
            <a:r>
              <a:rPr lang="en-US" sz="1800" b="0" i="0" u="none" strike="noStrike" dirty="0">
                <a:solidFill>
                  <a:srgbClr val="000000"/>
                </a:solidFill>
                <a:effectLst/>
                <a:latin typeface="Arial" panose="020B0604020202020204" pitchFamily="34" charset="0"/>
              </a:rPr>
              <a:t> (noting the role of women as sages in Israel) </a:t>
            </a:r>
          </a:p>
          <a:p>
            <a:pPr rtl="0">
              <a:spcBef>
                <a:spcPts val="0"/>
              </a:spcBef>
              <a:spcAft>
                <a:spcPts val="0"/>
              </a:spcAft>
            </a:pPr>
            <a:endParaRPr lang="en-US" dirty="0"/>
          </a:p>
          <a:p>
            <a:pPr rtl="0">
              <a:spcBef>
                <a:spcPts val="0"/>
              </a:spcBef>
              <a:spcAft>
                <a:spcPts val="0"/>
              </a:spcAft>
            </a:pPr>
            <a:r>
              <a:rPr lang="en-US" b="0" dirty="0">
                <a:effectLst/>
              </a:rPr>
              <a:t>   </a:t>
            </a:r>
            <a:r>
              <a:rPr lang="en-US" sz="1800" b="1" i="0" u="none" strike="noStrike" dirty="0">
                <a:solidFill>
                  <a:srgbClr val="000000"/>
                </a:solidFill>
                <a:effectLst/>
                <a:latin typeface="Arial" panose="020B0604020202020204" pitchFamily="34" charset="0"/>
              </a:rPr>
              <a:t>2 Kings 22: 14-20; 2 Chronicles 34: 19-28 </a:t>
            </a:r>
            <a:r>
              <a:rPr lang="en-US" sz="1800" b="0" i="0" u="none" strike="noStrike" dirty="0">
                <a:solidFill>
                  <a:srgbClr val="000000"/>
                </a:solidFill>
                <a:effectLst/>
                <a:latin typeface="Arial" panose="020B0604020202020204" pitchFamily="34" charset="0"/>
              </a:rPr>
              <a:t>(role of Huldah)</a:t>
            </a:r>
          </a:p>
          <a:p>
            <a:pPr rtl="0" fontAlgn="base">
              <a:spcBef>
                <a:spcPts val="200"/>
              </a:spcBef>
              <a:spcAft>
                <a:spcPts val="0"/>
              </a:spcAft>
            </a:pPr>
            <a:endParaRPr lang="en-US" sz="1800" i="0" u="none" strike="noStrike" dirty="0">
              <a:solidFill>
                <a:srgbClr val="000000"/>
              </a:solidFill>
              <a:latin typeface="Arial" panose="020B0604020202020204" pitchFamily="34" charset="0"/>
            </a:endParaRPr>
          </a:p>
          <a:p>
            <a:pPr rtl="0" fontAlgn="base">
              <a:spcBef>
                <a:spcPts val="200"/>
              </a:spcBef>
              <a:spcAft>
                <a:spcPts val="0"/>
              </a:spcAft>
            </a:pPr>
            <a:r>
              <a:rPr lang="en-US" b="1" dirty="0">
                <a:solidFill>
                  <a:srgbClr val="000000"/>
                </a:solidFill>
                <a:effectLst/>
                <a:latin typeface="Arial" panose="020B0604020202020204" pitchFamily="34" charset="0"/>
              </a:rPr>
              <a:t>  </a:t>
            </a:r>
            <a:r>
              <a:rPr lang="en-US" sz="1800" b="1" i="0" u="none" strike="noStrike" dirty="0">
                <a:solidFill>
                  <a:srgbClr val="000000"/>
                </a:solidFill>
                <a:effectLst/>
                <a:latin typeface="Arial" panose="020B0604020202020204" pitchFamily="34" charset="0"/>
              </a:rPr>
              <a:t>Nehemiah 7: 67; 2 Samuel 19:35; Ezra 2:65’ 2 Chronicles 35:25</a:t>
            </a:r>
            <a:r>
              <a:rPr lang="en-US" sz="1800" b="0" i="0" u="none" strike="noStrike" dirty="0">
                <a:solidFill>
                  <a:srgbClr val="000000"/>
                </a:solidFill>
                <a:effectLst/>
                <a:latin typeface="Arial" panose="020B0604020202020204" pitchFamily="34" charset="0"/>
              </a:rPr>
              <a:t> (noting the role of women as Levitical singers during worship) </a:t>
            </a:r>
          </a:p>
          <a:p>
            <a:pPr rtl="0">
              <a:spcBef>
                <a:spcPts val="0"/>
              </a:spcBef>
              <a:spcAft>
                <a:spcPts val="0"/>
              </a:spcAft>
            </a:pPr>
            <a:endParaRPr lang="en-US" b="0" dirty="0">
              <a:effectLst/>
            </a:endParaRPr>
          </a:p>
          <a:p>
            <a:pPr rtl="0" fontAlgn="base">
              <a:spcBef>
                <a:spcPts val="0"/>
              </a:spcBef>
              <a:spcAft>
                <a:spcPts val="0"/>
              </a:spcAft>
            </a:pPr>
            <a:r>
              <a:rPr lang="en-US" sz="1800" b="1" i="0" u="none" strike="noStrike" dirty="0">
                <a:solidFill>
                  <a:srgbClr val="000000"/>
                </a:solidFill>
                <a:effectLst/>
                <a:latin typeface="Arial" panose="020B0604020202020204" pitchFamily="34" charset="0"/>
              </a:rPr>
              <a:t>  Esther 9:29-31</a:t>
            </a:r>
            <a:r>
              <a:rPr lang="en-US" sz="1800" b="0" i="0" u="none" strike="noStrike" dirty="0">
                <a:solidFill>
                  <a:srgbClr val="000000"/>
                </a:solidFill>
                <a:effectLst/>
                <a:latin typeface="Arial" panose="020B0604020202020204" pitchFamily="34" charset="0"/>
              </a:rPr>
              <a:t> (the role of Queen Esther) </a:t>
            </a:r>
          </a:p>
          <a:p>
            <a:pPr rtl="0">
              <a:spcBef>
                <a:spcPts val="0"/>
              </a:spcBef>
              <a:spcAft>
                <a:spcPts val="0"/>
              </a:spcAft>
            </a:pPr>
            <a:endParaRPr lang="en-US" b="0" dirty="0">
              <a:effectLst/>
            </a:endParaRPr>
          </a:p>
          <a:p>
            <a:pPr rtl="0" fontAlgn="base">
              <a:spcBef>
                <a:spcPts val="0"/>
              </a:spcBef>
              <a:spcAft>
                <a:spcPts val="200"/>
              </a:spcAft>
            </a:pPr>
            <a:r>
              <a:rPr lang="en-US" sz="1800" b="1" i="0" u="none" strike="noStrike" dirty="0">
                <a:solidFill>
                  <a:srgbClr val="000000"/>
                </a:solidFill>
                <a:effectLst/>
                <a:latin typeface="Arial" panose="020B0604020202020204" pitchFamily="34" charset="0"/>
              </a:rPr>
              <a:t>  Psalm 68</a:t>
            </a:r>
            <a:r>
              <a:rPr lang="en-US" sz="1800" b="0" i="0" u="none" strike="noStrike" dirty="0">
                <a:solidFill>
                  <a:srgbClr val="000000"/>
                </a:solidFill>
                <a:effectLst/>
                <a:latin typeface="Arial" panose="020B0604020202020204" pitchFamily="34" charset="0"/>
              </a:rPr>
              <a:t> (noting the role of women as heralds) </a:t>
            </a:r>
          </a:p>
          <a:p>
            <a:br>
              <a:rPr lang="en-US" b="0" dirty="0">
                <a:effectLst/>
              </a:rPr>
            </a:br>
            <a:r>
              <a:rPr lang="en-US" b="0" dirty="0">
                <a:effectLst/>
              </a:rPr>
              <a:t> </a:t>
            </a:r>
            <a:r>
              <a:rPr lang="en-US" sz="1800" b="1" i="0" u="none" strike="noStrike" dirty="0">
                <a:solidFill>
                  <a:srgbClr val="000000"/>
                </a:solidFill>
                <a:effectLst/>
                <a:latin typeface="Arial" panose="020B0604020202020204" pitchFamily="34" charset="0"/>
              </a:rPr>
              <a:t>Joel 2:28 </a:t>
            </a:r>
            <a:r>
              <a:rPr lang="en-US" sz="1800" b="0" i="0" u="none" strike="noStrike" dirty="0">
                <a:solidFill>
                  <a:srgbClr val="000000"/>
                </a:solidFill>
                <a:effectLst/>
                <a:latin typeface="Arial" panose="020B0604020202020204" pitchFamily="34" charset="0"/>
              </a:rPr>
              <a:t>(including Joel’s prophesy about the future restoration of Israel when God said “I will pour out my spirit on all people. Your sons and your daughters will prophesy, your old men will dream dreams.”)</a:t>
            </a:r>
            <a:endParaRPr lang="en-US" dirty="0"/>
          </a:p>
        </p:txBody>
      </p:sp>
    </p:spTree>
    <p:extLst>
      <p:ext uri="{BB962C8B-B14F-4D97-AF65-F5344CB8AC3E}">
        <p14:creationId xmlns:p14="http://schemas.microsoft.com/office/powerpoint/2010/main" val="2763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78B53C-C663-0DD2-96EA-B53641516DA4}"/>
              </a:ext>
            </a:extLst>
          </p:cNvPr>
          <p:cNvSpPr txBox="1"/>
          <p:nvPr/>
        </p:nvSpPr>
        <p:spPr>
          <a:xfrm>
            <a:off x="234462" y="773723"/>
            <a:ext cx="11840307" cy="4524315"/>
          </a:xfrm>
          <a:prstGeom prst="rect">
            <a:avLst/>
          </a:prstGeom>
          <a:noFill/>
        </p:spPr>
        <p:txBody>
          <a:bodyPr wrap="square" rtlCol="0">
            <a:spAutoFit/>
          </a:bodyPr>
          <a:lstStyle/>
          <a:p>
            <a:pPr marL="685800" marR="0">
              <a:spcBef>
                <a:spcPts val="0"/>
              </a:spcBef>
              <a:spcAft>
                <a:spcPts val="0"/>
              </a:spcAft>
            </a:pPr>
            <a:r>
              <a:rPr lang="en-US" b="1" dirty="0">
                <a:effectLst/>
                <a:latin typeface="Times New Roman" panose="02020603050405020304" pitchFamily="18" charset="0"/>
                <a:ea typeface="Times New Roman" panose="02020603050405020304" pitchFamily="18" charset="0"/>
              </a:rPr>
              <a:t>In determining the Role of Women in the Church there are three basic lines of thought in the church. </a:t>
            </a:r>
          </a:p>
          <a:p>
            <a:pPr marL="685800" marR="0">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pP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No Participation</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as Paul is quoted in the book of Corinthians 14:34 Woman should remain silent in the churches. They are not allowed to speak, but must be in submission, as the law says.</a:t>
            </a:r>
          </a:p>
          <a:p>
            <a:pPr marL="342900" marR="0" lvl="0" indent="-342900">
              <a:spcBef>
                <a:spcPts val="0"/>
              </a:spcBef>
              <a:spcAft>
                <a:spcPts val="0"/>
              </a:spcAft>
              <a:buFont typeface="Symbol" panose="05050102010706020507" pitchFamily="18" charset="2"/>
              <a:buChar char=""/>
            </a:pP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Limited Participation: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women can serve in certain compacities in the church, children’s ministry, women’s ministry, and various other roles in the church.</a:t>
            </a:r>
          </a:p>
          <a:p>
            <a:pPr marL="342900" marR="0" lvl="0" indent="-342900">
              <a:spcBef>
                <a:spcPts val="0"/>
              </a:spcBef>
              <a:spcAft>
                <a:spcPts val="0"/>
              </a:spcAft>
              <a:buFont typeface="Symbol" panose="05050102010706020507" pitchFamily="18" charset="2"/>
              <a:buChar char=""/>
            </a:pP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Full Participation: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women should be aloud to do any role that men can do and there should be no difference.</a:t>
            </a:r>
          </a:p>
          <a:p>
            <a:pPr marL="914400" marR="0">
              <a:spcBef>
                <a:spcPts val="0"/>
              </a:spcBef>
              <a:spcAft>
                <a:spcPts val="0"/>
              </a:spcAft>
            </a:pPr>
            <a:r>
              <a:rPr lang="en-US" sz="1600" b="1" dirty="0">
                <a:effectLst/>
                <a:latin typeface="Times New Roman" panose="02020603050405020304" pitchFamily="18" charset="0"/>
                <a:ea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endParaRPr>
          </a:p>
          <a:p>
            <a:pPr rtl="0" fontAlgn="base">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r>
              <a:rPr lang="en-US" sz="1600" b="1" dirty="0">
                <a:solidFill>
                  <a:srgbClr val="000000"/>
                </a:solidFill>
                <a:latin typeface="Arial" panose="020B0604020202020204" pitchFamily="34" charset="0"/>
              </a:rPr>
              <a:t>As we study the Women’s Role in the church it is important that we consider and try to answer these questions</a:t>
            </a:r>
            <a:r>
              <a:rPr lang="en-US" sz="1600" dirty="0">
                <a:solidFill>
                  <a:srgbClr val="000000"/>
                </a:solidFill>
                <a:latin typeface="Arial" panose="020B0604020202020204" pitchFamily="34" charset="0"/>
              </a:rPr>
              <a:t>:</a:t>
            </a:r>
          </a:p>
          <a:p>
            <a:pPr rtl="0" fontAlgn="base">
              <a:spcBef>
                <a:spcPts val="0"/>
              </a:spcBef>
              <a:spcAft>
                <a:spcPts val="0"/>
              </a:spcAft>
            </a:pPr>
            <a:endParaRPr lang="en-US" sz="1600" dirty="0">
              <a:solidFill>
                <a:srgbClr val="000000"/>
              </a:solidFill>
              <a:latin typeface="Arial" panose="020B0604020202020204" pitchFamily="34" charset="0"/>
            </a:endParaRPr>
          </a:p>
          <a:p>
            <a:pPr marL="457200" indent="-457200" rtl="0" fontAlgn="base">
              <a:spcBef>
                <a:spcPts val="0"/>
              </a:spcBef>
              <a:spcAft>
                <a:spcPts val="0"/>
              </a:spcAft>
              <a:buAutoNum type="arabicPeriod"/>
            </a:pPr>
            <a:r>
              <a:rPr lang="en-US" sz="1600" b="0" i="0" u="none" strike="noStrike" dirty="0">
                <a:solidFill>
                  <a:srgbClr val="000000"/>
                </a:solidFill>
                <a:effectLst/>
                <a:latin typeface="Arial" panose="020B0604020202020204" pitchFamily="34" charset="0"/>
              </a:rPr>
              <a:t>What worship and leadership roles for women in the church are supported by the Bible?</a:t>
            </a:r>
          </a:p>
          <a:p>
            <a:pPr rtl="0" fontAlgn="base">
              <a:spcBef>
                <a:spcPts val="0"/>
              </a:spcBef>
              <a:spcAft>
                <a:spcPts val="0"/>
              </a:spcAft>
            </a:pPr>
            <a:endParaRPr lang="en-US" sz="1600" b="0" i="0" u="none" strike="noStrike" dirty="0">
              <a:solidFill>
                <a:srgbClr val="000000"/>
              </a:solidFill>
              <a:effectLst/>
              <a:latin typeface="Arial" panose="020B0604020202020204" pitchFamily="34" charset="0"/>
            </a:endParaRPr>
          </a:p>
          <a:p>
            <a:pPr marL="457200" indent="-457200" rtl="0" fontAlgn="base">
              <a:spcBef>
                <a:spcPts val="0"/>
              </a:spcBef>
              <a:spcAft>
                <a:spcPts val="0"/>
              </a:spcAft>
              <a:buAutoNum type="arabicPeriod" startAt="2"/>
            </a:pPr>
            <a:r>
              <a:rPr lang="en-US" sz="1600" b="0" i="0" u="none" strike="noStrike" dirty="0">
                <a:solidFill>
                  <a:srgbClr val="000000"/>
                </a:solidFill>
                <a:effectLst/>
                <a:latin typeface="Arial" panose="020B0604020202020204" pitchFamily="34" charset="0"/>
              </a:rPr>
              <a:t>What changes, if any, should Cornerstone make regarding the role of women in the church at this time?</a:t>
            </a:r>
          </a:p>
          <a:p>
            <a:pPr rtl="0" fontAlgn="base">
              <a:spcBef>
                <a:spcPts val="0"/>
              </a:spcBef>
              <a:spcAft>
                <a:spcPts val="0"/>
              </a:spcAft>
            </a:pPr>
            <a:endParaRPr lang="en-US" sz="1600" b="0" i="0" u="none" strike="noStrike" dirty="0">
              <a:solidFill>
                <a:srgbClr val="000000"/>
              </a:solidFill>
              <a:effectLst/>
              <a:latin typeface="Arial" panose="020B0604020202020204" pitchFamily="34" charset="0"/>
            </a:endParaRPr>
          </a:p>
          <a:p>
            <a:pPr rtl="0" fontAlgn="base">
              <a:spcBef>
                <a:spcPts val="0"/>
              </a:spcBef>
              <a:spcAft>
                <a:spcPts val="0"/>
              </a:spcAft>
            </a:pPr>
            <a:r>
              <a:rPr lang="en-US" sz="1600" dirty="0">
                <a:solidFill>
                  <a:srgbClr val="000000"/>
                </a:solidFill>
                <a:latin typeface="Arial" panose="020B0604020202020204" pitchFamily="34" charset="0"/>
              </a:rPr>
              <a:t>3.  </a:t>
            </a:r>
            <a:r>
              <a:rPr lang="en-US" sz="1600" b="0" i="0" u="none" strike="noStrike" dirty="0">
                <a:solidFill>
                  <a:srgbClr val="000000"/>
                </a:solidFill>
                <a:effectLst/>
                <a:latin typeface="Arial" panose="020B0604020202020204" pitchFamily="34" charset="0"/>
              </a:rPr>
              <a:t>What additional topics of study and discussion are recommended in related areas at Cornerstone?</a:t>
            </a:r>
          </a:p>
          <a:p>
            <a:pPr marL="0" marR="0">
              <a:spcBef>
                <a:spcPts val="0"/>
              </a:spcBef>
              <a:spcAft>
                <a:spcPts val="0"/>
              </a:spcAft>
            </a:pPr>
            <a:endParaRPr lang="en-US" sz="16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Over the next number of weeks and months, however long it takes, through the study of the Scripture and the use of Hermeneutic tools, we are going to decide what our belie</a:t>
            </a:r>
            <a:r>
              <a:rPr lang="en-US" sz="1600" dirty="0">
                <a:latin typeface="Times New Roman" panose="02020603050405020304" pitchFamily="18" charset="0"/>
                <a:ea typeface="Times New Roman" panose="02020603050405020304" pitchFamily="18" charset="0"/>
              </a:rPr>
              <a:t>f</a:t>
            </a:r>
            <a:r>
              <a:rPr lang="en-US" sz="1600" dirty="0">
                <a:effectLst/>
                <a:latin typeface="Times New Roman" panose="02020603050405020304" pitchFamily="18" charset="0"/>
                <a:ea typeface="Times New Roman" panose="02020603050405020304" pitchFamily="18" charset="0"/>
              </a:rPr>
              <a:t> and practice is going to be for the Role of Women in the church at Cornerstone.</a:t>
            </a:r>
          </a:p>
        </p:txBody>
      </p:sp>
    </p:spTree>
    <p:extLst>
      <p:ext uri="{BB962C8B-B14F-4D97-AF65-F5344CB8AC3E}">
        <p14:creationId xmlns:p14="http://schemas.microsoft.com/office/powerpoint/2010/main" val="1793948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3A26573-0A57-67EC-7676-F5A369D2FAEF}"/>
              </a:ext>
            </a:extLst>
          </p:cNvPr>
          <p:cNvSpPr txBox="1"/>
          <p:nvPr/>
        </p:nvSpPr>
        <p:spPr>
          <a:xfrm>
            <a:off x="242277" y="875322"/>
            <a:ext cx="11222891" cy="5632311"/>
          </a:xfrm>
          <a:prstGeom prst="rect">
            <a:avLst/>
          </a:prstGeom>
          <a:noFill/>
        </p:spPr>
        <p:txBody>
          <a:bodyPr wrap="square" rtlCol="0">
            <a:spAutoFit/>
          </a:bodyPr>
          <a:lstStyle/>
          <a:p>
            <a:pPr marL="0" marR="0">
              <a:spcBef>
                <a:spcPts val="0"/>
              </a:spcBef>
              <a:spcAft>
                <a:spcPts val="0"/>
              </a:spcAft>
            </a:pPr>
            <a:r>
              <a:rPr lang="en-US" sz="2400" dirty="0">
                <a:latin typeface="Times New Roman" panose="02020603050405020304" pitchFamily="18" charset="0"/>
                <a:ea typeface="Times New Roman" panose="02020603050405020304" pitchFamily="18" charset="0"/>
              </a:rPr>
              <a:t>As mentioned already, a</a:t>
            </a:r>
            <a:r>
              <a:rPr lang="en-US" sz="2400" dirty="0">
                <a:effectLst/>
                <a:latin typeface="Times New Roman" panose="02020603050405020304" pitchFamily="18" charset="0"/>
                <a:ea typeface="Times New Roman" panose="02020603050405020304" pitchFamily="18" charset="0"/>
              </a:rPr>
              <a:t> Scripture that we are all familiar with is I Corinthians 14:34-35</a:t>
            </a: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rPr>
              <a:t>Paul tells the church in Corinth “Women should remain silent in the churches. They are not allowed to speak, but much be in submission, as the lol says. If they want to inquire about something, they should ask their own husbands at home; for it is disgraceful for a woman to speak in the church.”</a:t>
            </a: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rPr>
              <a:t>If we were to apply a Blueprint hermeneutic, we might take this literally and this would be applying a no participation position. Should this command given to the church in Corinth be a rule for all churches for all time?</a:t>
            </a: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rPr>
              <a:t>Women Serving God, John Mark Hicks, My Journey in Understanding Their Story in the Bible</a:t>
            </a: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rPr>
              <a:t>Blueprint or Theological Hermeneutics p.71</a:t>
            </a:r>
          </a:p>
        </p:txBody>
      </p:sp>
    </p:spTree>
    <p:extLst>
      <p:ext uri="{BB962C8B-B14F-4D97-AF65-F5344CB8AC3E}">
        <p14:creationId xmlns:p14="http://schemas.microsoft.com/office/powerpoint/2010/main" val="3671243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508DD08-B0A8-2482-A35E-14255FE4B1C7}"/>
              </a:ext>
            </a:extLst>
          </p:cNvPr>
          <p:cNvSpPr txBox="1"/>
          <p:nvPr/>
        </p:nvSpPr>
        <p:spPr>
          <a:xfrm>
            <a:off x="1508369" y="1861294"/>
            <a:ext cx="9253416" cy="4154984"/>
          </a:xfrm>
          <a:prstGeom prst="rect">
            <a:avLst/>
          </a:prstGeom>
          <a:noFill/>
        </p:spPr>
        <p:txBody>
          <a:bodyPr wrap="square">
            <a:spAutoFit/>
          </a:bodyPr>
          <a:lstStyle/>
          <a:p>
            <a:pPr marL="0" marR="0" algn="ctr">
              <a:spcBef>
                <a:spcPts val="0"/>
              </a:spcBef>
              <a:spcAft>
                <a:spcPts val="0"/>
              </a:spcAft>
            </a:pPr>
            <a:r>
              <a:rPr lang="en-US" sz="2400" b="1" dirty="0">
                <a:effectLst/>
                <a:latin typeface="Times New Roman" panose="02020603050405020304" pitchFamily="18" charset="0"/>
                <a:ea typeface="Times New Roman" panose="02020603050405020304" pitchFamily="18" charset="0"/>
              </a:rPr>
              <a:t>Let’s take a </a:t>
            </a:r>
            <a:r>
              <a:rPr lang="en-US" sz="2400" b="1" dirty="0">
                <a:latin typeface="Times New Roman" panose="02020603050405020304" pitchFamily="18" charset="0"/>
                <a:ea typeface="Times New Roman" panose="02020603050405020304" pitchFamily="18" charset="0"/>
              </a:rPr>
              <a:t>closer </a:t>
            </a:r>
            <a:r>
              <a:rPr lang="en-US" sz="2400" b="1" dirty="0">
                <a:effectLst/>
                <a:latin typeface="Times New Roman" panose="02020603050405020304" pitchFamily="18" charset="0"/>
                <a:ea typeface="Times New Roman" panose="02020603050405020304" pitchFamily="18" charset="0"/>
              </a:rPr>
              <a:t>look at </a:t>
            </a:r>
            <a:r>
              <a:rPr lang="en-US" sz="2400" b="1" dirty="0">
                <a:latin typeface="Times New Roman" panose="02020603050405020304" pitchFamily="18" charset="0"/>
                <a:ea typeface="Times New Roman" panose="02020603050405020304" pitchFamily="18" charset="0"/>
              </a:rPr>
              <a:t>Corinth and what was happening there at the time Paul wrote this letter.</a:t>
            </a:r>
            <a:endParaRPr lang="en-US" sz="24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2400" b="1" dirty="0">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What was unique about the history and geography of the City of Corinth?</a:t>
            </a:r>
          </a:p>
          <a:p>
            <a:pPr marL="0" marR="0">
              <a:spcBef>
                <a:spcPts val="0"/>
              </a:spcBef>
              <a:spcAft>
                <a:spcPts val="0"/>
              </a:spcAft>
            </a:pPr>
            <a:r>
              <a:rPr lang="en-US" sz="2400" b="1" u="none" strike="noStrike" dirty="0">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What was culture like in this Greco-Roman culture?</a:t>
            </a:r>
          </a:p>
          <a:p>
            <a:pPr marL="0" marR="0">
              <a:spcBef>
                <a:spcPts val="0"/>
              </a:spcBef>
              <a:spcAft>
                <a:spcPts val="0"/>
              </a:spcAft>
            </a:pPr>
            <a:r>
              <a:rPr lang="en-US" sz="2400" b="1" u="none" strike="noStrike" dirty="0">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What was the City of Corinth known for?</a:t>
            </a:r>
          </a:p>
          <a:p>
            <a:pPr marL="0" marR="0">
              <a:spcBef>
                <a:spcPts val="0"/>
              </a:spcBef>
              <a:spcAft>
                <a:spcPts val="0"/>
              </a:spcAft>
            </a:pPr>
            <a:r>
              <a:rPr lang="en-US" sz="2400" b="1" u="none" strike="noStrike" dirty="0">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What was going on in the church in Corinth that Paul was addressing?</a:t>
            </a:r>
          </a:p>
        </p:txBody>
      </p:sp>
    </p:spTree>
    <p:extLst>
      <p:ext uri="{BB962C8B-B14F-4D97-AF65-F5344CB8AC3E}">
        <p14:creationId xmlns:p14="http://schemas.microsoft.com/office/powerpoint/2010/main" val="13560946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716</TotalTime>
  <Words>1625</Words>
  <Application>Microsoft Office PowerPoint</Application>
  <PresentationFormat>Widescreen</PresentationFormat>
  <Paragraphs>113</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Symbol</vt:lpstr>
      <vt:lpstr>Times New Roman</vt:lpstr>
      <vt:lpstr>Office Theme</vt:lpstr>
      <vt:lpstr>Women’s Roles in the Church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Women’s Roles in the Church</dc:title>
  <dc:creator>Ken Williams</dc:creator>
  <cp:lastModifiedBy>Ken Williams</cp:lastModifiedBy>
  <cp:revision>2</cp:revision>
  <dcterms:created xsi:type="dcterms:W3CDTF">2024-02-03T19:57:08Z</dcterms:created>
  <dcterms:modified xsi:type="dcterms:W3CDTF">2024-02-04T22:45:00Z</dcterms:modified>
</cp:coreProperties>
</file>