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4" r:id="rId19"/>
    <p:sldId id="275" r:id="rId20"/>
    <p:sldId id="276" r:id="rId21"/>
    <p:sldId id="277" r:id="rId22"/>
    <p:sldId id="278" r:id="rId23"/>
    <p:sldId id="279" r:id="rId24"/>
    <p:sldId id="280" r:id="rId25"/>
    <p:sldId id="281" r:id="rId26"/>
    <p:sldId id="283" r:id="rId27"/>
    <p:sldId id="284" r:id="rId28"/>
    <p:sldId id="285" r:id="rId29"/>
    <p:sldId id="286" r:id="rId30"/>
    <p:sldId id="287"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145"/>
    <p:restoredTop sz="94643"/>
  </p:normalViewPr>
  <p:slideViewPr>
    <p:cSldViewPr snapToGrid="0">
      <p:cViewPr varScale="1">
        <p:scale>
          <a:sx n="68" d="100"/>
          <a:sy n="68" d="100"/>
        </p:scale>
        <p:origin x="248" y="9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diagrams/_rels/drawing1.xml.rels><?xml version="1.0" encoding="UTF-8" standalone="yes"?>
<Relationships xmlns="http://schemas.openxmlformats.org/package/2006/relationships"><Relationship Id="rId1" Type="http://schemas.openxmlformats.org/officeDocument/2006/relationships/image" Target="../media/image1.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A03952F-F522-4813-9A6D-B5798E604F32}" type="doc">
      <dgm:prSet loTypeId="urn:microsoft.com/office/officeart/2005/8/layout/hierarchy1" loCatId="hierarchy" qsTypeId="urn:microsoft.com/office/officeart/2005/8/quickstyle/simple4" qsCatId="simple" csTypeId="urn:microsoft.com/office/officeart/2005/8/colors/colorful2" csCatId="colorful"/>
      <dgm:spPr/>
      <dgm:t>
        <a:bodyPr/>
        <a:lstStyle/>
        <a:p>
          <a:endParaRPr lang="en-US"/>
        </a:p>
      </dgm:t>
    </dgm:pt>
    <dgm:pt modelId="{C3A754B2-2D15-4E50-B92C-4C4C974F99B2}">
      <dgm:prSet/>
      <dgm:spPr/>
      <dgm:t>
        <a:bodyPr/>
        <a:lstStyle/>
        <a:p>
          <a:r>
            <a:rPr lang="en-US"/>
            <a:t>Luke 18:9-14 - “He also told this parable to some who trusted in themselves that they were righteous, and treated others with contempt” </a:t>
          </a:r>
        </a:p>
      </dgm:t>
    </dgm:pt>
    <dgm:pt modelId="{6CE47DDC-5A6B-4D2B-A3B4-44EC3D3D2106}" type="parTrans" cxnId="{FDF06BFC-1F88-4532-A928-F604FF654BD0}">
      <dgm:prSet/>
      <dgm:spPr/>
      <dgm:t>
        <a:bodyPr/>
        <a:lstStyle/>
        <a:p>
          <a:endParaRPr lang="en-US"/>
        </a:p>
      </dgm:t>
    </dgm:pt>
    <dgm:pt modelId="{208EB9E5-248C-4D3D-A0DA-7395C6852286}" type="sibTrans" cxnId="{FDF06BFC-1F88-4532-A928-F604FF654BD0}">
      <dgm:prSet/>
      <dgm:spPr/>
      <dgm:t>
        <a:bodyPr/>
        <a:lstStyle/>
        <a:p>
          <a:endParaRPr lang="en-US"/>
        </a:p>
      </dgm:t>
    </dgm:pt>
    <dgm:pt modelId="{78AA31FE-AA4A-4D2B-92F1-45037D2BD858}">
      <dgm:prSet/>
      <dgm:spPr/>
      <dgm:t>
        <a:bodyPr/>
        <a:lstStyle/>
        <a:p>
          <a:r>
            <a:rPr lang="en-US"/>
            <a:t>Mat 7:1-5 - Judging others leads to hypocritical self-righteousness</a:t>
          </a:r>
        </a:p>
      </dgm:t>
    </dgm:pt>
    <dgm:pt modelId="{C7A5B55A-147B-4781-94AA-5D47221E9B53}" type="parTrans" cxnId="{E78AE143-F4DA-4F86-B81C-A2047CDF052C}">
      <dgm:prSet/>
      <dgm:spPr/>
      <dgm:t>
        <a:bodyPr/>
        <a:lstStyle/>
        <a:p>
          <a:endParaRPr lang="en-US"/>
        </a:p>
      </dgm:t>
    </dgm:pt>
    <dgm:pt modelId="{9F19C398-79AB-494A-8AA4-2A0827F1A136}" type="sibTrans" cxnId="{E78AE143-F4DA-4F86-B81C-A2047CDF052C}">
      <dgm:prSet/>
      <dgm:spPr/>
      <dgm:t>
        <a:bodyPr/>
        <a:lstStyle/>
        <a:p>
          <a:endParaRPr lang="en-US"/>
        </a:p>
      </dgm:t>
    </dgm:pt>
    <dgm:pt modelId="{EFDA31C3-DF39-504C-B894-5FFAA43B03D4}" type="pres">
      <dgm:prSet presAssocID="{1A03952F-F522-4813-9A6D-B5798E604F32}" presName="hierChild1" presStyleCnt="0">
        <dgm:presLayoutVars>
          <dgm:chPref val="1"/>
          <dgm:dir/>
          <dgm:animOne val="branch"/>
          <dgm:animLvl val="lvl"/>
          <dgm:resizeHandles/>
        </dgm:presLayoutVars>
      </dgm:prSet>
      <dgm:spPr/>
    </dgm:pt>
    <dgm:pt modelId="{BA08607E-7FCF-5545-A414-1A5ED637A7E2}" type="pres">
      <dgm:prSet presAssocID="{C3A754B2-2D15-4E50-B92C-4C4C974F99B2}" presName="hierRoot1" presStyleCnt="0"/>
      <dgm:spPr/>
    </dgm:pt>
    <dgm:pt modelId="{6147EA30-60BA-384C-BDF7-05C9F06CF1B2}" type="pres">
      <dgm:prSet presAssocID="{C3A754B2-2D15-4E50-B92C-4C4C974F99B2}" presName="composite" presStyleCnt="0"/>
      <dgm:spPr/>
    </dgm:pt>
    <dgm:pt modelId="{847D58B5-81EB-FD40-90ED-570F3EC8F868}" type="pres">
      <dgm:prSet presAssocID="{C3A754B2-2D15-4E50-B92C-4C4C974F99B2}" presName="background" presStyleLbl="node0" presStyleIdx="0" presStyleCnt="2"/>
      <dgm:spPr/>
    </dgm:pt>
    <dgm:pt modelId="{8F60F685-ED46-4C45-830F-D5644807848E}" type="pres">
      <dgm:prSet presAssocID="{C3A754B2-2D15-4E50-B92C-4C4C974F99B2}" presName="text" presStyleLbl="fgAcc0" presStyleIdx="0" presStyleCnt="2">
        <dgm:presLayoutVars>
          <dgm:chPref val="3"/>
        </dgm:presLayoutVars>
      </dgm:prSet>
      <dgm:spPr/>
    </dgm:pt>
    <dgm:pt modelId="{FF42EFB4-655D-DA4B-966A-EF02E52DFC12}" type="pres">
      <dgm:prSet presAssocID="{C3A754B2-2D15-4E50-B92C-4C4C974F99B2}" presName="hierChild2" presStyleCnt="0"/>
      <dgm:spPr/>
    </dgm:pt>
    <dgm:pt modelId="{9E8B24CE-3790-F746-A580-0D2A1B84CC5F}" type="pres">
      <dgm:prSet presAssocID="{78AA31FE-AA4A-4D2B-92F1-45037D2BD858}" presName="hierRoot1" presStyleCnt="0"/>
      <dgm:spPr/>
    </dgm:pt>
    <dgm:pt modelId="{DC1A60AF-CC53-C241-8CCD-A6E09CEC233C}" type="pres">
      <dgm:prSet presAssocID="{78AA31FE-AA4A-4D2B-92F1-45037D2BD858}" presName="composite" presStyleCnt="0"/>
      <dgm:spPr/>
    </dgm:pt>
    <dgm:pt modelId="{47D6402D-C039-4743-9DA4-629DBD47FAE7}" type="pres">
      <dgm:prSet presAssocID="{78AA31FE-AA4A-4D2B-92F1-45037D2BD858}" presName="background" presStyleLbl="node0" presStyleIdx="1" presStyleCnt="2"/>
      <dgm:spPr/>
    </dgm:pt>
    <dgm:pt modelId="{622EE5C7-1B99-FC40-AAEF-3E5BDD3EECE1}" type="pres">
      <dgm:prSet presAssocID="{78AA31FE-AA4A-4D2B-92F1-45037D2BD858}" presName="text" presStyleLbl="fgAcc0" presStyleIdx="1" presStyleCnt="2">
        <dgm:presLayoutVars>
          <dgm:chPref val="3"/>
        </dgm:presLayoutVars>
      </dgm:prSet>
      <dgm:spPr/>
    </dgm:pt>
    <dgm:pt modelId="{E9D2F47F-719A-C748-BFB8-70039AFBFAA9}" type="pres">
      <dgm:prSet presAssocID="{78AA31FE-AA4A-4D2B-92F1-45037D2BD858}" presName="hierChild2" presStyleCnt="0"/>
      <dgm:spPr/>
    </dgm:pt>
  </dgm:ptLst>
  <dgm:cxnLst>
    <dgm:cxn modelId="{81EB6D0E-186C-1549-B054-F0EA889D1658}" type="presOf" srcId="{C3A754B2-2D15-4E50-B92C-4C4C974F99B2}" destId="{8F60F685-ED46-4C45-830F-D5644807848E}" srcOrd="0" destOrd="0" presId="urn:microsoft.com/office/officeart/2005/8/layout/hierarchy1"/>
    <dgm:cxn modelId="{E78AE143-F4DA-4F86-B81C-A2047CDF052C}" srcId="{1A03952F-F522-4813-9A6D-B5798E604F32}" destId="{78AA31FE-AA4A-4D2B-92F1-45037D2BD858}" srcOrd="1" destOrd="0" parTransId="{C7A5B55A-147B-4781-94AA-5D47221E9B53}" sibTransId="{9F19C398-79AB-494A-8AA4-2A0827F1A136}"/>
    <dgm:cxn modelId="{6DEBD885-D364-5347-9F82-06211B040F3C}" type="presOf" srcId="{1A03952F-F522-4813-9A6D-B5798E604F32}" destId="{EFDA31C3-DF39-504C-B894-5FFAA43B03D4}" srcOrd="0" destOrd="0" presId="urn:microsoft.com/office/officeart/2005/8/layout/hierarchy1"/>
    <dgm:cxn modelId="{1F7B3FE7-3B8C-AD4F-903D-AFABB32EC72D}" type="presOf" srcId="{78AA31FE-AA4A-4D2B-92F1-45037D2BD858}" destId="{622EE5C7-1B99-FC40-AAEF-3E5BDD3EECE1}" srcOrd="0" destOrd="0" presId="urn:microsoft.com/office/officeart/2005/8/layout/hierarchy1"/>
    <dgm:cxn modelId="{FDF06BFC-1F88-4532-A928-F604FF654BD0}" srcId="{1A03952F-F522-4813-9A6D-B5798E604F32}" destId="{C3A754B2-2D15-4E50-B92C-4C4C974F99B2}" srcOrd="0" destOrd="0" parTransId="{6CE47DDC-5A6B-4D2B-A3B4-44EC3D3D2106}" sibTransId="{208EB9E5-248C-4D3D-A0DA-7395C6852286}"/>
    <dgm:cxn modelId="{DD7143E2-469C-2548-AB6A-D79EF837EA43}" type="presParOf" srcId="{EFDA31C3-DF39-504C-B894-5FFAA43B03D4}" destId="{BA08607E-7FCF-5545-A414-1A5ED637A7E2}" srcOrd="0" destOrd="0" presId="urn:microsoft.com/office/officeart/2005/8/layout/hierarchy1"/>
    <dgm:cxn modelId="{97779C37-5852-C14D-989F-64C1BD08B1E4}" type="presParOf" srcId="{BA08607E-7FCF-5545-A414-1A5ED637A7E2}" destId="{6147EA30-60BA-384C-BDF7-05C9F06CF1B2}" srcOrd="0" destOrd="0" presId="urn:microsoft.com/office/officeart/2005/8/layout/hierarchy1"/>
    <dgm:cxn modelId="{CFCE94B9-D600-1649-B7A5-E06D5206C537}" type="presParOf" srcId="{6147EA30-60BA-384C-BDF7-05C9F06CF1B2}" destId="{847D58B5-81EB-FD40-90ED-570F3EC8F868}" srcOrd="0" destOrd="0" presId="urn:microsoft.com/office/officeart/2005/8/layout/hierarchy1"/>
    <dgm:cxn modelId="{8EC7240C-1166-374E-8E59-83F192CFFE01}" type="presParOf" srcId="{6147EA30-60BA-384C-BDF7-05C9F06CF1B2}" destId="{8F60F685-ED46-4C45-830F-D5644807848E}" srcOrd="1" destOrd="0" presId="urn:microsoft.com/office/officeart/2005/8/layout/hierarchy1"/>
    <dgm:cxn modelId="{3BAC8FB7-388C-7649-A484-0E32F4749BE6}" type="presParOf" srcId="{BA08607E-7FCF-5545-A414-1A5ED637A7E2}" destId="{FF42EFB4-655D-DA4B-966A-EF02E52DFC12}" srcOrd="1" destOrd="0" presId="urn:microsoft.com/office/officeart/2005/8/layout/hierarchy1"/>
    <dgm:cxn modelId="{DA593934-65A3-5C4C-9E36-C5E24974D4E1}" type="presParOf" srcId="{EFDA31C3-DF39-504C-B894-5FFAA43B03D4}" destId="{9E8B24CE-3790-F746-A580-0D2A1B84CC5F}" srcOrd="1" destOrd="0" presId="urn:microsoft.com/office/officeart/2005/8/layout/hierarchy1"/>
    <dgm:cxn modelId="{AEF94EC7-DF1C-D743-B2B5-0177A280902F}" type="presParOf" srcId="{9E8B24CE-3790-F746-A580-0D2A1B84CC5F}" destId="{DC1A60AF-CC53-C241-8CCD-A6E09CEC233C}" srcOrd="0" destOrd="0" presId="urn:microsoft.com/office/officeart/2005/8/layout/hierarchy1"/>
    <dgm:cxn modelId="{6D793F54-E7C0-B546-BC70-E6E50124ECC3}" type="presParOf" srcId="{DC1A60AF-CC53-C241-8CCD-A6E09CEC233C}" destId="{47D6402D-C039-4743-9DA4-629DBD47FAE7}" srcOrd="0" destOrd="0" presId="urn:microsoft.com/office/officeart/2005/8/layout/hierarchy1"/>
    <dgm:cxn modelId="{229C882B-1726-5E4A-AC6D-B6077B3ED5AD}" type="presParOf" srcId="{DC1A60AF-CC53-C241-8CCD-A6E09CEC233C}" destId="{622EE5C7-1B99-FC40-AAEF-3E5BDD3EECE1}" srcOrd="1" destOrd="0" presId="urn:microsoft.com/office/officeart/2005/8/layout/hierarchy1"/>
    <dgm:cxn modelId="{53800A55-0B9E-6B4C-9FB4-D95A20513A8F}" type="presParOf" srcId="{9E8B24CE-3790-F746-A580-0D2A1B84CC5F}" destId="{E9D2F47F-719A-C748-BFB8-70039AFBFAA9}"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7D58B5-81EB-FD40-90ED-570F3EC8F868}">
      <dsp:nvSpPr>
        <dsp:cNvPr id="0" name=""/>
        <dsp:cNvSpPr/>
      </dsp:nvSpPr>
      <dsp:spPr>
        <a:xfrm>
          <a:off x="1288" y="8007"/>
          <a:ext cx="4521910" cy="2871412"/>
        </a:xfrm>
        <a:prstGeom prst="roundRect">
          <a:avLst>
            <a:gd name="adj" fmla="val 10000"/>
          </a:avLst>
        </a:prstGeom>
        <a:blipFill rotWithShape="1">
          <a:blip xmlns:r="http://schemas.openxmlformats.org/officeDocument/2006/relationships" r:embed="rId1">
            <a:duotone>
              <a:schemeClr val="accent1">
                <a:hueOff val="0"/>
                <a:satOff val="0"/>
                <a:lumOff val="0"/>
                <a:alphaOff val="0"/>
                <a:tint val="98000"/>
                <a:lumMod val="102000"/>
              </a:schemeClr>
              <a:schemeClr val="accent1">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8F60F685-ED46-4C45-830F-D5644807848E}">
      <dsp:nvSpPr>
        <dsp:cNvPr id="0" name=""/>
        <dsp:cNvSpPr/>
      </dsp:nvSpPr>
      <dsp:spPr>
        <a:xfrm>
          <a:off x="503722" y="485320"/>
          <a:ext cx="4521910" cy="2871412"/>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Luke 18:9-14 - “He also told this parable to some who trusted in themselves that they were righteous, and treated others with contempt” </a:t>
          </a:r>
        </a:p>
      </dsp:txBody>
      <dsp:txXfrm>
        <a:off x="587823" y="569421"/>
        <a:ext cx="4353708" cy="2703210"/>
      </dsp:txXfrm>
    </dsp:sp>
    <dsp:sp modelId="{47D6402D-C039-4743-9DA4-629DBD47FAE7}">
      <dsp:nvSpPr>
        <dsp:cNvPr id="0" name=""/>
        <dsp:cNvSpPr/>
      </dsp:nvSpPr>
      <dsp:spPr>
        <a:xfrm>
          <a:off x="5528067" y="8007"/>
          <a:ext cx="4521910" cy="2871412"/>
        </a:xfrm>
        <a:prstGeom prst="roundRect">
          <a:avLst>
            <a:gd name="adj" fmla="val 10000"/>
          </a:avLst>
        </a:prstGeom>
        <a:blipFill rotWithShape="1">
          <a:blip xmlns:r="http://schemas.openxmlformats.org/officeDocument/2006/relationships" r:embed="rId1">
            <a:duotone>
              <a:schemeClr val="accent1">
                <a:hueOff val="0"/>
                <a:satOff val="0"/>
                <a:lumOff val="0"/>
                <a:alphaOff val="0"/>
                <a:tint val="98000"/>
                <a:lumMod val="102000"/>
              </a:schemeClr>
              <a:schemeClr val="accent1">
                <a:hueOff val="0"/>
                <a:satOff val="0"/>
                <a:lumOff val="0"/>
                <a:alphaOff val="0"/>
                <a:shade val="98000"/>
                <a:lumMod val="98000"/>
              </a:schemeClr>
            </a:duotone>
          </a:blip>
          <a:tile tx="0" ty="0" sx="100000" sy="100000" flip="none" algn="tl"/>
        </a:blipFill>
        <a:ln>
          <a:noFill/>
        </a:ln>
        <a:effectLst/>
      </dsp:spPr>
      <dsp:style>
        <a:lnRef idx="0">
          <a:scrgbClr r="0" g="0" b="0"/>
        </a:lnRef>
        <a:fillRef idx="3">
          <a:scrgbClr r="0" g="0" b="0"/>
        </a:fillRef>
        <a:effectRef idx="2">
          <a:scrgbClr r="0" g="0" b="0"/>
        </a:effectRef>
        <a:fontRef idx="minor">
          <a:schemeClr val="lt1"/>
        </a:fontRef>
      </dsp:style>
    </dsp:sp>
    <dsp:sp modelId="{622EE5C7-1B99-FC40-AAEF-3E5BDD3EECE1}">
      <dsp:nvSpPr>
        <dsp:cNvPr id="0" name=""/>
        <dsp:cNvSpPr/>
      </dsp:nvSpPr>
      <dsp:spPr>
        <a:xfrm>
          <a:off x="6030501" y="485320"/>
          <a:ext cx="4521910" cy="2871412"/>
        </a:xfrm>
        <a:prstGeom prst="roundRect">
          <a:avLst>
            <a:gd name="adj" fmla="val 10000"/>
          </a:avLst>
        </a:prstGeom>
        <a:solidFill>
          <a:schemeClr val="lt1">
            <a:alpha val="90000"/>
            <a:hueOff val="0"/>
            <a:satOff val="0"/>
            <a:lumOff val="0"/>
            <a:alphaOff val="0"/>
          </a:schemeClr>
        </a:solidFill>
        <a:ln w="9525" cap="rnd" cmpd="sng" algn="ctr">
          <a:solidFill>
            <a:schemeClr val="accent1">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t>Mat 7:1-5 - Judging others leads to hypocritical self-righteousness</a:t>
          </a:r>
        </a:p>
      </dsp:txBody>
      <dsp:txXfrm>
        <a:off x="6114602" y="569421"/>
        <a:ext cx="4353708" cy="270321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 name="Freeform 6"/>
          <p:cNvSpPr/>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 name="Title 1"/>
          <p:cNvSpPr>
            <a:spLocks noGrp="1"/>
          </p:cNvSpPr>
          <p:nvPr>
            <p:ph type="ctrTitle"/>
          </p:nvPr>
        </p:nvSpPr>
        <p:spPr>
          <a:xfrm>
            <a:off x="810001" y="1449147"/>
            <a:ext cx="10572000" cy="2971051"/>
          </a:xfrm>
        </p:spPr>
        <p:txBody>
          <a:bodyPr/>
          <a:lstStyle>
            <a:lvl1pPr>
              <a:defRPr sz="5400"/>
            </a:lvl1pPr>
          </a:lstStyle>
          <a:p>
            <a:r>
              <a:rPr lang="en-US"/>
              <a:t>Click to edit Master title style</a:t>
            </a:r>
            <a:endParaRPr lang="en-US" dirty="0"/>
          </a:p>
        </p:txBody>
      </p:sp>
      <p:sp>
        <p:nvSpPr>
          <p:cNvPr id="3" name="Subtitle 2"/>
          <p:cNvSpPr>
            <a:spLocks noGrp="1"/>
          </p:cNvSpPr>
          <p:nvPr>
            <p:ph type="subTitle" idx="1"/>
          </p:nvPr>
        </p:nvSpPr>
        <p:spPr>
          <a:xfrm>
            <a:off x="810001" y="5280847"/>
            <a:ext cx="10572000" cy="434974"/>
          </a:xfrm>
        </p:spPr>
        <p:txBody>
          <a:bodyPr anchor="t"/>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dirty="0"/>
              <a:pPr/>
              <a:t>2/27/26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0000" y="4800600"/>
            <a:ext cx="10561418" cy="566738"/>
          </a:xfrm>
        </p:spPr>
        <p:txBody>
          <a:bodyPr anchor="b">
            <a:normAutofit/>
          </a:bodyPr>
          <a:lstStyle>
            <a:lvl1pPr algn="l">
              <a:defRPr sz="2400" b="0"/>
            </a:lvl1pPr>
          </a:lstStyle>
          <a:p>
            <a:r>
              <a:rPr lang="en-US"/>
              <a:t>Click to edit Master title style</a:t>
            </a:r>
            <a:endParaRPr lang="en-US" dirty="0"/>
          </a:p>
        </p:txBody>
      </p:sp>
      <p:sp>
        <p:nvSpPr>
          <p:cNvPr id="15" name="Picture Placeholder 14"/>
          <p:cNvSpPr>
            <a:spLocks noGrp="1" noChangeAspect="1"/>
          </p:cNvSpPr>
          <p:nvPr>
            <p:ph type="pic" sz="quarter" idx="13"/>
          </p:nvPr>
        </p:nvSpPr>
        <p:spPr bwMode="auto">
          <a:xfrm>
            <a:off x="0" y="0"/>
            <a:ext cx="12192000" cy="4800600"/>
          </a:xfrm>
          <a:custGeom>
            <a:avLst/>
            <a:gdLst/>
            <a:ahLst/>
            <a:cxnLst/>
            <a:rect l="0" t="0" r="r" b="b"/>
            <a:pathLst>
              <a:path w="5760" h="3289">
                <a:moveTo>
                  <a:pt x="5760" y="0"/>
                </a:moveTo>
                <a:lnTo>
                  <a:pt x="0" y="0"/>
                </a:lnTo>
                <a:lnTo>
                  <a:pt x="0" y="3100"/>
                </a:lnTo>
                <a:lnTo>
                  <a:pt x="943" y="3100"/>
                </a:lnTo>
                <a:lnTo>
                  <a:pt x="1123" y="3281"/>
                </a:lnTo>
                <a:lnTo>
                  <a:pt x="1123" y="3281"/>
                </a:lnTo>
                <a:lnTo>
                  <a:pt x="1127" y="3283"/>
                </a:lnTo>
                <a:lnTo>
                  <a:pt x="1133" y="3286"/>
                </a:lnTo>
                <a:lnTo>
                  <a:pt x="1139" y="3289"/>
                </a:lnTo>
                <a:lnTo>
                  <a:pt x="1144" y="3289"/>
                </a:lnTo>
                <a:lnTo>
                  <a:pt x="1150" y="3289"/>
                </a:lnTo>
                <a:lnTo>
                  <a:pt x="1155" y="3286"/>
                </a:lnTo>
                <a:lnTo>
                  <a:pt x="1161" y="3283"/>
                </a:lnTo>
                <a:lnTo>
                  <a:pt x="1165" y="3281"/>
                </a:lnTo>
                <a:lnTo>
                  <a:pt x="1345" y="3100"/>
                </a:lnTo>
                <a:lnTo>
                  <a:pt x="5760" y="3100"/>
                </a:lnTo>
                <a:lnTo>
                  <a:pt x="5760" y="0"/>
                </a:lnTo>
                <a:close/>
              </a:path>
            </a:pathLst>
          </a:custGeom>
          <a:noFill/>
          <a:ln>
            <a:solidFill>
              <a:schemeClr val="tx2"/>
            </a:solidFill>
          </a:ln>
        </p:spPr>
        <p:style>
          <a:lnRef idx="1">
            <a:schemeClr val="accent1"/>
          </a:lnRef>
          <a:fillRef idx="3">
            <a:schemeClr val="accent1"/>
          </a:fillRef>
          <a:effectRef idx="2">
            <a:schemeClr val="accent1"/>
          </a:effectRef>
          <a:fontRef idx="minor">
            <a:schemeClr val="lt1"/>
          </a:fontRef>
        </p:style>
        <p:txBody>
          <a:bodyPr wrap="square" numCol="1" anchor="t" anchorCtr="0" compatLnSpc="1">
            <a:prstTxWarp prst="textNoShape">
              <a:avLst/>
            </a:prstTxWarp>
            <a:normAutofit/>
          </a:bodyPr>
          <a:lstStyle>
            <a:lvl1pPr marL="0" indent="0" algn="ctr">
              <a:buFontTx/>
              <a:buNone/>
              <a:defRPr sz="1600"/>
            </a:lvl1pPr>
          </a:lstStyle>
          <a:p>
            <a:r>
              <a:rPr lang="en-US"/>
              <a:t>Click icon to add picture</a:t>
            </a:r>
            <a:endParaRPr lang="en-US" dirty="0"/>
          </a:p>
        </p:txBody>
      </p:sp>
      <p:sp>
        <p:nvSpPr>
          <p:cNvPr id="4" name="Text Placeholder 3"/>
          <p:cNvSpPr>
            <a:spLocks noGrp="1"/>
          </p:cNvSpPr>
          <p:nvPr>
            <p:ph type="body" sz="half" idx="2"/>
          </p:nvPr>
        </p:nvSpPr>
        <p:spPr>
          <a:xfrm>
            <a:off x="810000" y="5367338"/>
            <a:ext cx="10561418"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dirty="0"/>
              <a:pPr/>
              <a:t>2/27/26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8" name="Freeform 6"/>
          <p:cNvSpPr>
            <a:spLocks noChangeAspect="1"/>
          </p:cNvSpPr>
          <p:nvPr/>
        </p:nvSpPr>
        <p:spPr bwMode="auto">
          <a:xfrm>
            <a:off x="631697" y="1081456"/>
            <a:ext cx="6332416" cy="3239188"/>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50985" y="1238502"/>
            <a:ext cx="5893840" cy="2645912"/>
          </a:xfrm>
        </p:spPr>
        <p:txBody>
          <a:bodyPr anchor="b"/>
          <a:lstStyle>
            <a:lvl1pPr algn="l">
              <a:defRPr sz="4200" b="1" cap="none"/>
            </a:lvl1pPr>
          </a:lstStyle>
          <a:p>
            <a:r>
              <a:rPr lang="en-US"/>
              <a:t>Click to edit Master title style</a:t>
            </a:r>
            <a:endParaRPr lang="en-US" dirty="0"/>
          </a:p>
        </p:txBody>
      </p:sp>
      <p:sp>
        <p:nvSpPr>
          <p:cNvPr id="3" name="Text Placeholder 2"/>
          <p:cNvSpPr>
            <a:spLocks noGrp="1"/>
          </p:cNvSpPr>
          <p:nvPr>
            <p:ph type="body" idx="1"/>
          </p:nvPr>
        </p:nvSpPr>
        <p:spPr>
          <a:xfrm>
            <a:off x="853190" y="4443680"/>
            <a:ext cx="5891636" cy="713241"/>
          </a:xfrm>
        </p:spPr>
        <p:txBody>
          <a:bodyPr anchor="t">
            <a:no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9" name="Text Placeholder 5"/>
          <p:cNvSpPr>
            <a:spLocks noGrp="1"/>
          </p:cNvSpPr>
          <p:nvPr>
            <p:ph type="body" sz="quarter" idx="16"/>
          </p:nvPr>
        </p:nvSpPr>
        <p:spPr>
          <a:xfrm>
            <a:off x="7574642" y="1081456"/>
            <a:ext cx="3810001" cy="4075465"/>
          </a:xfrm>
        </p:spPr>
        <p:txBody>
          <a:bodyPr anchor="t"/>
          <a:lstStyle>
            <a:lvl1pPr marL="0" indent="0">
              <a:buFontTx/>
              <a:buNone/>
              <a:defRPr/>
            </a:lvl1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2/27/26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9" name="Freeform 6"/>
          <p:cNvSpPr>
            <a:spLocks noChangeAspect="1"/>
          </p:cNvSpPr>
          <p:nvPr/>
        </p:nvSpPr>
        <p:spPr bwMode="auto">
          <a:xfrm>
            <a:off x="1140884" y="2286585"/>
            <a:ext cx="4895115" cy="2503972"/>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solidFill>
              <a:schemeClr val="accent1"/>
            </a:solidFill>
          </a:ln>
        </p:spPr>
        <p:style>
          <a:lnRef idx="1">
            <a:schemeClr val="accent1"/>
          </a:lnRef>
          <a:fillRef idx="3">
            <a:schemeClr val="accent1"/>
          </a:fillRef>
          <a:effectRef idx="2">
            <a:schemeClr val="accent1"/>
          </a:effectRef>
          <a:fontRef idx="minor">
            <a:schemeClr val="lt1"/>
          </a:fontRef>
        </p:style>
      </p:sp>
      <p:sp>
        <p:nvSpPr>
          <p:cNvPr id="38" name="Title 1"/>
          <p:cNvSpPr>
            <a:spLocks noGrp="1"/>
          </p:cNvSpPr>
          <p:nvPr>
            <p:ph type="title"/>
          </p:nvPr>
        </p:nvSpPr>
        <p:spPr>
          <a:xfrm>
            <a:off x="1357089" y="2435957"/>
            <a:ext cx="4382521" cy="2007789"/>
          </a:xfrm>
        </p:spPr>
        <p:txBody>
          <a:bodyPr/>
          <a:lstStyle>
            <a:lvl1pPr>
              <a:defRPr sz="3200"/>
            </a:lvl1pPr>
          </a:lstStyle>
          <a:p>
            <a:r>
              <a:rPr lang="en-US"/>
              <a:t>Click to edit Master title style</a:t>
            </a:r>
            <a:endParaRPr lang="en-US" dirty="0"/>
          </a:p>
        </p:txBody>
      </p:sp>
      <p:sp>
        <p:nvSpPr>
          <p:cNvPr id="6" name="Text Placeholder 5"/>
          <p:cNvSpPr>
            <a:spLocks noGrp="1"/>
          </p:cNvSpPr>
          <p:nvPr>
            <p:ph type="body" sz="quarter" idx="16"/>
          </p:nvPr>
        </p:nvSpPr>
        <p:spPr>
          <a:xfrm>
            <a:off x="6156000" y="2286000"/>
            <a:ext cx="4880300" cy="2295525"/>
          </a:xfrm>
        </p:spPr>
        <p:txBody>
          <a:bodyPr anchor="t"/>
          <a:lstStyle>
            <a:lvl1pPr marL="0" indent="0">
              <a:buFontTx/>
              <a:buNone/>
              <a:defRPr/>
            </a:lvl1pPr>
          </a:lstStyle>
          <a:p>
            <a:pPr lvl="0"/>
            <a:r>
              <a:rPr lang="en-US"/>
              <a:t>Click to edit Master text styles</a:t>
            </a:r>
          </a:p>
        </p:txBody>
      </p:sp>
      <p:sp>
        <p:nvSpPr>
          <p:cNvPr id="2" name="Date Placeholder 1"/>
          <p:cNvSpPr>
            <a:spLocks noGrp="1"/>
          </p:cNvSpPr>
          <p:nvPr>
            <p:ph type="dt" sz="half" idx="10"/>
          </p:nvPr>
        </p:nvSpPr>
        <p:spPr/>
        <p:txBody>
          <a:bodyPr/>
          <a:lstStyle/>
          <a:p>
            <a:fld id="{FBF54567-0DE4-3F47-BF90-CB84690072F9}" type="datetimeFigureOut">
              <a:rPr lang="en-US" dirty="0"/>
              <a:pPr/>
              <a:t>2/27/26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dirty="0"/>
              <a:pPr/>
              <a:t>2/27/26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12" name="Freeform 6"/>
          <p:cNvSpPr>
            <a:spLocks noChangeAspect="1"/>
          </p:cNvSpPr>
          <p:nvPr/>
        </p:nvSpPr>
        <p:spPr bwMode="auto">
          <a:xfrm>
            <a:off x="7669651" y="446089"/>
            <a:ext cx="4522349" cy="5414962"/>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183540" y="586171"/>
            <a:ext cx="2494791" cy="51347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10001" y="446089"/>
            <a:ext cx="6611540" cy="5414962"/>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dirty="0"/>
              <a:pPr/>
              <a:t>2/27/26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447188"/>
            <a:ext cx="10571998" cy="970450"/>
          </a:xfrm>
        </p:spPr>
        <p:txBody>
          <a:bodyPr/>
          <a:lstStyle/>
          <a:p>
            <a:r>
              <a:rPr lang="en-US"/>
              <a:t>Click to edit Master title style</a:t>
            </a:r>
            <a:endParaRPr lang="en-US" dirty="0"/>
          </a:p>
        </p:txBody>
      </p:sp>
      <p:sp>
        <p:nvSpPr>
          <p:cNvPr id="3" name="Content Placeholder 2"/>
          <p:cNvSpPr>
            <a:spLocks noGrp="1"/>
          </p:cNvSpPr>
          <p:nvPr>
            <p:ph idx="1"/>
          </p:nvPr>
        </p:nvSpPr>
        <p:spPr>
          <a:xfrm>
            <a:off x="818712" y="2222287"/>
            <a:ext cx="10554574" cy="36365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dirty="0"/>
              <a:pPr/>
              <a:t>2/27/26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0" name="Freeform 7"/>
          <p:cNvSpPr/>
          <p:nvPr/>
        </p:nvSpPr>
        <p:spPr bwMode="auto">
          <a:xfrm>
            <a:off x="0" y="1"/>
            <a:ext cx="12192000" cy="5203825"/>
          </a:xfrm>
          <a:custGeom>
            <a:avLst/>
            <a:gdLst/>
            <a:ahLst/>
            <a:cxnLst/>
            <a:rect l="0" t="0" r="r" b="b"/>
            <a:pathLst>
              <a:path w="5760" h="3278">
                <a:moveTo>
                  <a:pt x="0" y="0"/>
                </a:moveTo>
                <a:lnTo>
                  <a:pt x="5760" y="0"/>
                </a:lnTo>
                <a:lnTo>
                  <a:pt x="5760" y="3090"/>
                </a:lnTo>
                <a:lnTo>
                  <a:pt x="4817" y="3090"/>
                </a:lnTo>
                <a:lnTo>
                  <a:pt x="4637" y="3270"/>
                </a:lnTo>
                <a:lnTo>
                  <a:pt x="4637" y="3270"/>
                </a:lnTo>
                <a:lnTo>
                  <a:pt x="4633" y="3272"/>
                </a:lnTo>
                <a:lnTo>
                  <a:pt x="4627" y="3275"/>
                </a:lnTo>
                <a:lnTo>
                  <a:pt x="4621" y="3278"/>
                </a:lnTo>
                <a:lnTo>
                  <a:pt x="4616" y="3278"/>
                </a:lnTo>
                <a:lnTo>
                  <a:pt x="4610" y="3278"/>
                </a:lnTo>
                <a:lnTo>
                  <a:pt x="4605" y="3275"/>
                </a:lnTo>
                <a:lnTo>
                  <a:pt x="4599" y="3272"/>
                </a:lnTo>
                <a:lnTo>
                  <a:pt x="4595" y="3270"/>
                </a:lnTo>
                <a:lnTo>
                  <a:pt x="4415" y="3090"/>
                </a:lnTo>
                <a:lnTo>
                  <a:pt x="0" y="3090"/>
                </a:lnTo>
                <a:lnTo>
                  <a:pt x="0" y="0"/>
                </a:lnTo>
                <a:lnTo>
                  <a:pt x="0" y="0"/>
                </a:lnTo>
                <a:close/>
              </a:path>
            </a:pathLst>
          </a:custGeom>
          <a:ln>
            <a:headEnd/>
            <a:tailEnd/>
          </a:ln>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10000" y="2951396"/>
            <a:ext cx="10561418" cy="1468800"/>
          </a:xfrm>
        </p:spPr>
        <p:txBody>
          <a:bodyPr anchor="b"/>
          <a:lstStyle>
            <a:lvl1pPr algn="r">
              <a:defRPr sz="4800" b="1" cap="none"/>
            </a:lvl1pPr>
          </a:lstStyle>
          <a:p>
            <a:r>
              <a:rPr lang="en-US"/>
              <a:t>Click to edit Master title style</a:t>
            </a:r>
            <a:endParaRPr lang="en-US" dirty="0"/>
          </a:p>
        </p:txBody>
      </p:sp>
      <p:sp>
        <p:nvSpPr>
          <p:cNvPr id="3" name="Text Placeholder 2"/>
          <p:cNvSpPr>
            <a:spLocks noGrp="1"/>
          </p:cNvSpPr>
          <p:nvPr>
            <p:ph type="body" idx="1"/>
          </p:nvPr>
        </p:nvSpPr>
        <p:spPr>
          <a:xfrm>
            <a:off x="810000" y="5281201"/>
            <a:ext cx="10561418" cy="433955"/>
          </a:xfrm>
        </p:spPr>
        <p:txBody>
          <a:bodyPr anchor="t">
            <a:no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dirty="0"/>
              <a:pPr/>
              <a:t>2/27/26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18712" y="2222287"/>
            <a:ext cx="5185873" cy="36387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7415" y="2222287"/>
            <a:ext cx="5194583" cy="3638764"/>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dirty="0"/>
              <a:pPr/>
              <a:t>2/27/26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14728" y="2174875"/>
            <a:ext cx="5189857"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14729" y="2751138"/>
            <a:ext cx="5189856"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7415" y="2174875"/>
            <a:ext cx="5194583" cy="576262"/>
          </a:xfrm>
        </p:spPr>
        <p:txBody>
          <a:bodyPr anchor="b">
            <a:noAutofit/>
          </a:bodyPr>
          <a:lstStyle>
            <a:lvl1pPr marL="0" indent="0" algn="ctr">
              <a:buNone/>
              <a:defRPr sz="20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7415" y="2751138"/>
            <a:ext cx="5194583" cy="3109913"/>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dirty="0"/>
              <a:pPr/>
              <a:t>2/27/26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6"/>
          <p:cNvSpPr/>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dirty="0"/>
              <a:pPr/>
              <a:t>2/27/26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dirty="0"/>
              <a:pPr/>
              <a:t>2/27/26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12" name="Freeform 6"/>
          <p:cNvSpPr>
            <a:spLocks noChangeAspect="1"/>
          </p:cNvSpPr>
          <p:nvPr/>
        </p:nvSpPr>
        <p:spPr bwMode="auto">
          <a:xfrm>
            <a:off x="1073151" y="446087"/>
            <a:ext cx="3547533" cy="1814651"/>
          </a:xfrm>
          <a:custGeom>
            <a:avLst/>
            <a:gdLst/>
            <a:ahLst/>
            <a:cxnLst/>
            <a:rect l="0" t="0" r="r" b="b"/>
            <a:pathLst>
              <a:path w="3384" h="2308">
                <a:moveTo>
                  <a:pt x="3340" y="0"/>
                </a:moveTo>
                <a:lnTo>
                  <a:pt x="44" y="0"/>
                </a:lnTo>
                <a:lnTo>
                  <a:pt x="44" y="0"/>
                </a:lnTo>
                <a:lnTo>
                  <a:pt x="34" y="0"/>
                </a:lnTo>
                <a:lnTo>
                  <a:pt x="26" y="4"/>
                </a:lnTo>
                <a:lnTo>
                  <a:pt x="20" y="8"/>
                </a:lnTo>
                <a:lnTo>
                  <a:pt x="12" y="12"/>
                </a:lnTo>
                <a:lnTo>
                  <a:pt x="8" y="20"/>
                </a:lnTo>
                <a:lnTo>
                  <a:pt x="4" y="26"/>
                </a:lnTo>
                <a:lnTo>
                  <a:pt x="0" y="34"/>
                </a:lnTo>
                <a:lnTo>
                  <a:pt x="0" y="44"/>
                </a:lnTo>
                <a:lnTo>
                  <a:pt x="0" y="2076"/>
                </a:lnTo>
                <a:lnTo>
                  <a:pt x="0" y="2076"/>
                </a:lnTo>
                <a:lnTo>
                  <a:pt x="0" y="2086"/>
                </a:lnTo>
                <a:lnTo>
                  <a:pt x="4" y="2094"/>
                </a:lnTo>
                <a:lnTo>
                  <a:pt x="8" y="2100"/>
                </a:lnTo>
                <a:lnTo>
                  <a:pt x="12" y="2108"/>
                </a:lnTo>
                <a:lnTo>
                  <a:pt x="20" y="2112"/>
                </a:lnTo>
                <a:lnTo>
                  <a:pt x="26" y="2116"/>
                </a:lnTo>
                <a:lnTo>
                  <a:pt x="34" y="2120"/>
                </a:lnTo>
                <a:lnTo>
                  <a:pt x="44" y="2120"/>
                </a:lnTo>
                <a:lnTo>
                  <a:pt x="474" y="2120"/>
                </a:lnTo>
                <a:lnTo>
                  <a:pt x="650" y="2296"/>
                </a:lnTo>
                <a:lnTo>
                  <a:pt x="650" y="2296"/>
                </a:lnTo>
                <a:lnTo>
                  <a:pt x="656" y="2300"/>
                </a:lnTo>
                <a:lnTo>
                  <a:pt x="664" y="2304"/>
                </a:lnTo>
                <a:lnTo>
                  <a:pt x="672" y="2308"/>
                </a:lnTo>
                <a:lnTo>
                  <a:pt x="680" y="2308"/>
                </a:lnTo>
                <a:lnTo>
                  <a:pt x="688" y="2308"/>
                </a:lnTo>
                <a:lnTo>
                  <a:pt x="696" y="2304"/>
                </a:lnTo>
                <a:lnTo>
                  <a:pt x="704" y="2300"/>
                </a:lnTo>
                <a:lnTo>
                  <a:pt x="710" y="2296"/>
                </a:lnTo>
                <a:lnTo>
                  <a:pt x="886" y="2120"/>
                </a:lnTo>
                <a:lnTo>
                  <a:pt x="3340" y="2120"/>
                </a:lnTo>
                <a:lnTo>
                  <a:pt x="3340" y="2120"/>
                </a:lnTo>
                <a:lnTo>
                  <a:pt x="3350" y="2120"/>
                </a:lnTo>
                <a:lnTo>
                  <a:pt x="3358" y="2116"/>
                </a:lnTo>
                <a:lnTo>
                  <a:pt x="3364" y="2112"/>
                </a:lnTo>
                <a:lnTo>
                  <a:pt x="3372" y="2108"/>
                </a:lnTo>
                <a:lnTo>
                  <a:pt x="3376" y="2100"/>
                </a:lnTo>
                <a:lnTo>
                  <a:pt x="3380" y="2094"/>
                </a:lnTo>
                <a:lnTo>
                  <a:pt x="3384" y="2086"/>
                </a:lnTo>
                <a:lnTo>
                  <a:pt x="3384" y="2076"/>
                </a:lnTo>
                <a:lnTo>
                  <a:pt x="3384" y="44"/>
                </a:lnTo>
                <a:lnTo>
                  <a:pt x="3384" y="44"/>
                </a:lnTo>
                <a:lnTo>
                  <a:pt x="3384" y="34"/>
                </a:lnTo>
                <a:lnTo>
                  <a:pt x="3380" y="26"/>
                </a:lnTo>
                <a:lnTo>
                  <a:pt x="3376" y="20"/>
                </a:lnTo>
                <a:lnTo>
                  <a:pt x="3372" y="12"/>
                </a:lnTo>
                <a:lnTo>
                  <a:pt x="3364" y="8"/>
                </a:lnTo>
                <a:lnTo>
                  <a:pt x="3358" y="4"/>
                </a:lnTo>
                <a:lnTo>
                  <a:pt x="3350" y="0"/>
                </a:lnTo>
                <a:lnTo>
                  <a:pt x="3340" y="0"/>
                </a:lnTo>
                <a:lnTo>
                  <a:pt x="3340" y="0"/>
                </a:lnTo>
                <a:close/>
              </a:path>
            </a:pathLst>
          </a:custGeom>
          <a:ln/>
          <a:extLst>
            <a:ext uri="{91240B29-F687-4f45-9708-019B960494DF}">
              <a14:hiddenLine xmlns=""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1073151" y="446088"/>
            <a:ext cx="3547533" cy="1618396"/>
          </a:xfrm>
        </p:spPr>
        <p:txBody>
          <a:bodyPr anchor="b"/>
          <a:lstStyle>
            <a:lvl1pPr algn="l">
              <a:defRPr sz="2000" b="1"/>
            </a:lvl1pPr>
          </a:lstStyle>
          <a:p>
            <a:r>
              <a:rPr lang="en-US"/>
              <a:t>Click to edit Master title style</a:t>
            </a:r>
            <a:endParaRPr lang="en-US" dirty="0"/>
          </a:p>
        </p:txBody>
      </p:sp>
      <p:sp>
        <p:nvSpPr>
          <p:cNvPr id="3" name="Content Placeholder 2"/>
          <p:cNvSpPr>
            <a:spLocks noGrp="1"/>
          </p:cNvSpPr>
          <p:nvPr>
            <p:ph idx="1"/>
          </p:nvPr>
        </p:nvSpPr>
        <p:spPr>
          <a:xfrm>
            <a:off x="4855633" y="446088"/>
            <a:ext cx="6252633" cy="5414963"/>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73151" y="2260738"/>
            <a:ext cx="3547533" cy="3600311"/>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dirty="0"/>
              <a:pPr/>
              <a:t>2/27/26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4728" y="727522"/>
            <a:ext cx="4852988" cy="1617163"/>
          </a:xfrm>
        </p:spPr>
        <p:txBody>
          <a:bodyPr anchor="b">
            <a:normAutofit/>
          </a:bodyPr>
          <a:lstStyle>
            <a:lvl1pPr algn="l">
              <a:defRPr sz="2400" b="0"/>
            </a:lvl1pPr>
          </a:lstStyle>
          <a:p>
            <a:r>
              <a:rPr lang="en-US"/>
              <a:t>Click to edit Master title style</a:t>
            </a:r>
            <a:endParaRPr lang="en-US" dirty="0"/>
          </a:p>
        </p:txBody>
      </p:sp>
      <p:sp>
        <p:nvSpPr>
          <p:cNvPr id="9" name="Picture Placeholder 11"/>
          <p:cNvSpPr>
            <a:spLocks noGrp="1" noChangeAspect="1"/>
          </p:cNvSpPr>
          <p:nvPr>
            <p:ph type="pic" sz="quarter" idx="13"/>
          </p:nvPr>
        </p:nvSpPr>
        <p:spPr bwMode="auto">
          <a:xfrm>
            <a:off x="6098117" y="0"/>
            <a:ext cx="6093883" cy="6858000"/>
          </a:xfrm>
          <a:custGeom>
            <a:avLst/>
            <a:gdLst/>
            <a:ahLst/>
            <a:cxnLst/>
            <a:rect l="0" t="0" r="r" b="b"/>
            <a:pathLst>
              <a:path w="2879" h="4320">
                <a:moveTo>
                  <a:pt x="183" y="0"/>
                </a:moveTo>
                <a:lnTo>
                  <a:pt x="183" y="1197"/>
                </a:lnTo>
                <a:lnTo>
                  <a:pt x="8" y="1372"/>
                </a:lnTo>
                <a:lnTo>
                  <a:pt x="8" y="1372"/>
                </a:lnTo>
                <a:lnTo>
                  <a:pt x="6" y="1376"/>
                </a:lnTo>
                <a:lnTo>
                  <a:pt x="3" y="1382"/>
                </a:lnTo>
                <a:lnTo>
                  <a:pt x="0" y="1387"/>
                </a:lnTo>
                <a:lnTo>
                  <a:pt x="0" y="1393"/>
                </a:lnTo>
                <a:lnTo>
                  <a:pt x="0" y="1399"/>
                </a:lnTo>
                <a:lnTo>
                  <a:pt x="3" y="1404"/>
                </a:lnTo>
                <a:lnTo>
                  <a:pt x="6" y="1410"/>
                </a:lnTo>
                <a:lnTo>
                  <a:pt x="8" y="1414"/>
                </a:lnTo>
                <a:lnTo>
                  <a:pt x="183" y="1589"/>
                </a:lnTo>
                <a:lnTo>
                  <a:pt x="183" y="4320"/>
                </a:lnTo>
                <a:lnTo>
                  <a:pt x="2879" y="4320"/>
                </a:lnTo>
                <a:lnTo>
                  <a:pt x="2879" y="0"/>
                </a:lnTo>
                <a:lnTo>
                  <a:pt x="183" y="0"/>
                </a:lnTo>
                <a:close/>
              </a:path>
            </a:pathLst>
          </a:custGeom>
          <a:noFill/>
          <a:ln w="9525">
            <a:solidFill>
              <a:schemeClr val="tx2"/>
            </a:solidFill>
            <a:round/>
            <a:headEnd/>
            <a:tailEnd/>
          </a:ln>
          <a:effectLst/>
        </p:spPr>
        <p:txBody>
          <a:bodyPr wrap="square" numCol="1" anchor="t" anchorCtr="0" compatLnSpc="1">
            <a:prstTxWarp prst="textNoShape">
              <a:avLst/>
            </a:prstTxWarp>
            <a:normAutofit/>
          </a:bodyPr>
          <a:lstStyle>
            <a:lvl1pPr algn="ctr">
              <a:buFontTx/>
              <a:buNone/>
              <a:defRPr sz="1400"/>
            </a:lvl1pPr>
          </a:lstStyle>
          <a:p>
            <a:r>
              <a:rPr lang="en-US"/>
              <a:t>Click icon to add picture</a:t>
            </a:r>
            <a:endParaRPr lang="en-US" dirty="0"/>
          </a:p>
        </p:txBody>
      </p:sp>
      <p:sp>
        <p:nvSpPr>
          <p:cNvPr id="4" name="Text Placeholder 3"/>
          <p:cNvSpPr>
            <a:spLocks noGrp="1"/>
          </p:cNvSpPr>
          <p:nvPr>
            <p:ph type="body" sz="half" idx="2"/>
          </p:nvPr>
        </p:nvSpPr>
        <p:spPr>
          <a:xfrm>
            <a:off x="814728" y="2344684"/>
            <a:ext cx="4852988" cy="3516365"/>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885810" y="6041362"/>
            <a:ext cx="976879" cy="365125"/>
          </a:xfrm>
        </p:spPr>
        <p:txBody>
          <a:bodyPr/>
          <a:lstStyle/>
          <a:p>
            <a:fld id="{18C79C5D-2A6F-F04D-97DA-BEF2467B64E4}" type="datetimeFigureOut">
              <a:rPr lang="en-US" dirty="0"/>
              <a:pPr/>
              <a:t>2/27/26</a:t>
            </a:fld>
            <a:endParaRPr lang="en-US" dirty="0"/>
          </a:p>
        </p:txBody>
      </p:sp>
      <p:sp>
        <p:nvSpPr>
          <p:cNvPr id="6" name="Footer Placeholder 5"/>
          <p:cNvSpPr>
            <a:spLocks noGrp="1"/>
          </p:cNvSpPr>
          <p:nvPr>
            <p:ph type="ftr" sz="quarter" idx="11"/>
          </p:nvPr>
        </p:nvSpPr>
        <p:spPr>
          <a:xfrm>
            <a:off x="590396" y="6041362"/>
            <a:ext cx="3295413" cy="365125"/>
          </a:xfrm>
        </p:spPr>
        <p:txBody>
          <a:bodyPr/>
          <a:lstStyle/>
          <a:p>
            <a:endParaRPr lang="en-US" dirty="0"/>
          </a:p>
        </p:txBody>
      </p:sp>
      <p:sp>
        <p:nvSpPr>
          <p:cNvPr id="7" name="Slide Number Placeholder 6"/>
          <p:cNvSpPr>
            <a:spLocks noGrp="1"/>
          </p:cNvSpPr>
          <p:nvPr>
            <p:ph type="sldNum" sz="quarter" idx="12"/>
          </p:nvPr>
        </p:nvSpPr>
        <p:spPr>
          <a:xfrm>
            <a:off x="4862689" y="5915888"/>
            <a:ext cx="1062155" cy="490599"/>
          </a:xfrm>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10000" y="447188"/>
            <a:ext cx="10571998" cy="970450"/>
          </a:xfrm>
          <a:prstGeom prst="rect">
            <a:avLst/>
          </a:prstGeom>
          <a:effectLst>
            <a:outerShdw blurRad="50800" dir="14400000">
              <a:srgbClr val="000000">
                <a:alpha val="60000"/>
              </a:srgbClr>
            </a:outerShdw>
          </a:effectLst>
        </p:spPr>
        <p:txBody>
          <a:bodyPr vert="horz" lIns="91440" tIns="45720" rIns="91440" bIns="45720" rtlCol="0" anchor="b">
            <a:noAutofit/>
          </a:bodyPr>
          <a:lstStyle/>
          <a:p>
            <a:r>
              <a:rPr lang="en-US"/>
              <a:t>Click to edit Master title style</a:t>
            </a:r>
            <a:endParaRPr lang="en-US" dirty="0"/>
          </a:p>
        </p:txBody>
      </p:sp>
      <p:sp>
        <p:nvSpPr>
          <p:cNvPr id="3" name="Text Placeholder 2"/>
          <p:cNvSpPr>
            <a:spLocks noGrp="1"/>
          </p:cNvSpPr>
          <p:nvPr>
            <p:ph type="body" idx="1"/>
          </p:nvPr>
        </p:nvSpPr>
        <p:spPr>
          <a:xfrm>
            <a:off x="810000" y="2184401"/>
            <a:ext cx="10563285" cy="3674397"/>
          </a:xfrm>
          <a:prstGeom prst="rect">
            <a:avLst/>
          </a:prstGeom>
          <a:effectLst>
            <a:outerShdw blurRad="50800" dir="14400000">
              <a:srgbClr val="000000">
                <a:alpha val="40000"/>
              </a:srgbClr>
            </a:outerShdw>
          </a:effectLst>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3"/>
          </p:nvPr>
        </p:nvSpPr>
        <p:spPr>
          <a:xfrm>
            <a:off x="451514" y="6041362"/>
            <a:ext cx="8644320" cy="365125"/>
          </a:xfrm>
          <a:prstGeom prst="rect">
            <a:avLst/>
          </a:prstGeom>
        </p:spPr>
        <p:txBody>
          <a:bodyPr vert="horz" lIns="91440" tIns="45720" rIns="91440" bIns="45720" rtlCol="0" anchor="b"/>
          <a:lstStyle>
            <a:lvl1pPr algn="l">
              <a:defRPr sz="900">
                <a:solidFill>
                  <a:schemeClr val="tx1"/>
                </a:solidFill>
              </a:defRPr>
            </a:lvl1pPr>
          </a:lstStyle>
          <a:p>
            <a:endParaRPr lang="en-US" dirty="0"/>
          </a:p>
        </p:txBody>
      </p:sp>
      <p:sp>
        <p:nvSpPr>
          <p:cNvPr id="4" name="Date Placeholder 3"/>
          <p:cNvSpPr>
            <a:spLocks noGrp="1"/>
          </p:cNvSpPr>
          <p:nvPr>
            <p:ph type="dt" sz="half" idx="2"/>
          </p:nvPr>
        </p:nvSpPr>
        <p:spPr>
          <a:xfrm>
            <a:off x="9334626" y="6041362"/>
            <a:ext cx="1343706" cy="365125"/>
          </a:xfrm>
          <a:prstGeom prst="rect">
            <a:avLst/>
          </a:prstGeom>
        </p:spPr>
        <p:txBody>
          <a:bodyPr vert="horz" lIns="91440" tIns="45720" rIns="91440" bIns="45720" rtlCol="0" anchor="b"/>
          <a:lstStyle>
            <a:lvl1pPr algn="r">
              <a:defRPr sz="900">
                <a:solidFill>
                  <a:schemeClr val="tx1"/>
                </a:solidFill>
              </a:defRPr>
            </a:lvl1pPr>
          </a:lstStyle>
          <a:p>
            <a:fld id="{09B482E8-6E0E-1B4F-B1FD-C69DB9E858D9}" type="datetimeFigureOut">
              <a:rPr lang="en-US" dirty="0"/>
              <a:pPr/>
              <a:t>2/27/26</a:t>
            </a:fld>
            <a:endParaRPr lang="en-US" dirty="0"/>
          </a:p>
        </p:txBody>
      </p:sp>
      <p:sp>
        <p:nvSpPr>
          <p:cNvPr id="6" name="Slide Number Placeholder 5"/>
          <p:cNvSpPr>
            <a:spLocks noGrp="1"/>
          </p:cNvSpPr>
          <p:nvPr>
            <p:ph type="sldNum" sz="quarter" idx="4"/>
          </p:nvPr>
        </p:nvSpPr>
        <p:spPr>
          <a:xfrm>
            <a:off x="10678331" y="5915888"/>
            <a:ext cx="1062155" cy="490599"/>
          </a:xfrm>
          <a:prstGeom prst="rect">
            <a:avLst/>
          </a:prstGeom>
        </p:spPr>
        <p:txBody>
          <a:bodyPr vert="horz" lIns="91440" tIns="45720" rIns="91440" bIns="10800" rtlCol="0" anchor="b"/>
          <a:lstStyle>
            <a:lvl1pPr algn="r">
              <a:defRPr sz="2000">
                <a:solidFill>
                  <a:schemeClr val="accent1"/>
                </a:solidFill>
              </a:defRPr>
            </a:lvl1pPr>
          </a:lstStyle>
          <a:p>
            <a:fld id="{D57F1E4F-1CFF-5643-939E-217C01CDF565}"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3" r:id="rId9"/>
    <p:sldLayoutId id="2147483657" r:id="rId10"/>
    <p:sldLayoutId id="2147483666" r:id="rId11"/>
    <p:sldLayoutId id="2147483661" r:id="rId12"/>
    <p:sldLayoutId id="2147483658" r:id="rId13"/>
    <p:sldLayoutId id="2147483659" r:id="rId14"/>
  </p:sldLayoutIdLst>
  <p:hf sldNum="0" hdr="0" ftr="0" dt="0"/>
  <p:txStyles>
    <p:titleStyle>
      <a:lvl1pPr algn="l" defTabSz="457200" rtl="0" eaLnBrk="1" latinLnBrk="0" hangingPunct="1">
        <a:spcBef>
          <a:spcPct val="0"/>
        </a:spcBef>
        <a:buNone/>
        <a:defRPr sz="4000" b="1" kern="1200">
          <a:solidFill>
            <a:srgbClr val="FEFEFE"/>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accent1"/>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accent1"/>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accent1"/>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5pPr>
      <a:lvl6pPr marL="24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6pPr>
      <a:lvl7pPr marL="28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7pPr>
      <a:lvl8pPr marL="32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8pPr>
      <a:lvl9pPr marL="3600000" indent="-228600" algn="l" defTabSz="457200" rtl="0" eaLnBrk="1" latinLnBrk="0" hangingPunct="1">
        <a:spcBef>
          <a:spcPct val="20000"/>
        </a:spcBef>
        <a:spcAft>
          <a:spcPts val="600"/>
        </a:spcAft>
        <a:buClr>
          <a:schemeClr val="accent1"/>
        </a:buClr>
        <a:buFont typeface="Wingdings 2" charset="2"/>
        <a:buChar char=""/>
        <a:defRPr sz="12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masterwordsmith-unplugged.blogspot.com/2012_06_15_archive.html" TargetMode="External"/><Relationship Id="rId2" Type="http://schemas.openxmlformats.org/officeDocument/2006/relationships/image" Target="../media/image5.jpg"/><Relationship Id="rId1" Type="http://schemas.openxmlformats.org/officeDocument/2006/relationships/slideLayout" Target="../slideLayouts/slideLayout4.xml"/><Relationship Id="rId4" Type="http://schemas.openxmlformats.org/officeDocument/2006/relationships/hyperlink" Target="https://creativecommons.org/licenses/by-nc-nd/3.0/"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FF6AF4-9F3B-3B66-6A21-F89F384EF51E}"/>
              </a:ext>
            </a:extLst>
          </p:cNvPr>
          <p:cNvSpPr>
            <a:spLocks noGrp="1"/>
          </p:cNvSpPr>
          <p:nvPr>
            <p:ph type="ctrTitle"/>
          </p:nvPr>
        </p:nvSpPr>
        <p:spPr/>
        <p:txBody>
          <a:bodyPr/>
          <a:lstStyle/>
          <a:p>
            <a:r>
              <a:rPr lang="en-US" b="0" dirty="0">
                <a:solidFill>
                  <a:srgbClr val="20222F"/>
                </a:solidFill>
              </a:rPr>
              <a:t>Love and Judgement</a:t>
            </a:r>
            <a:br>
              <a:rPr lang="en-US" b="0" dirty="0">
                <a:solidFill>
                  <a:srgbClr val="20222F"/>
                </a:solidFill>
              </a:rPr>
            </a:br>
            <a:endParaRPr lang="en-US" dirty="0"/>
          </a:p>
        </p:txBody>
      </p:sp>
      <p:sp>
        <p:nvSpPr>
          <p:cNvPr id="3" name="Subtitle 2">
            <a:extLst>
              <a:ext uri="{FF2B5EF4-FFF2-40B4-BE49-F238E27FC236}">
                <a16:creationId xmlns:a16="http://schemas.microsoft.com/office/drawing/2014/main" id="{20493772-CA24-6A59-C451-5B8E852F6D5B}"/>
              </a:ext>
            </a:extLst>
          </p:cNvPr>
          <p:cNvSpPr>
            <a:spLocks noGrp="1"/>
          </p:cNvSpPr>
          <p:nvPr>
            <p:ph type="subTitle" idx="1"/>
          </p:nvPr>
        </p:nvSpPr>
        <p:spPr/>
        <p:txBody>
          <a:bodyPr/>
          <a:lstStyle/>
          <a:p>
            <a:r>
              <a:rPr lang="en-US" dirty="0"/>
              <a:t>Hamilton Von Wiegand, MA, LPC, CPCS</a:t>
            </a:r>
          </a:p>
        </p:txBody>
      </p:sp>
    </p:spTree>
    <p:extLst>
      <p:ext uri="{BB962C8B-B14F-4D97-AF65-F5344CB8AC3E}">
        <p14:creationId xmlns:p14="http://schemas.microsoft.com/office/powerpoint/2010/main" val="337281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CF347E-D9A9-4D45-B206-FD22A0EA9ADE}"/>
              </a:ext>
            </a:extLst>
          </p:cNvPr>
          <p:cNvSpPr>
            <a:spLocks noGrp="1"/>
          </p:cNvSpPr>
          <p:nvPr>
            <p:ph type="title"/>
          </p:nvPr>
        </p:nvSpPr>
        <p:spPr/>
        <p:txBody>
          <a:bodyPr/>
          <a:lstStyle/>
          <a:p>
            <a:r>
              <a:rPr lang="en-US" sz="9600" b="0" dirty="0">
                <a:solidFill>
                  <a:srgbClr val="20222F"/>
                </a:solidFill>
              </a:rPr>
              <a:t>What went wrong?</a:t>
            </a:r>
            <a:br>
              <a:rPr lang="en-US" sz="9600" b="0" dirty="0">
                <a:solidFill>
                  <a:srgbClr val="20222F"/>
                </a:solidFill>
              </a:rPr>
            </a:br>
            <a:endParaRPr lang="en-US" dirty="0"/>
          </a:p>
        </p:txBody>
      </p:sp>
      <p:sp>
        <p:nvSpPr>
          <p:cNvPr id="3" name="Text Placeholder 2">
            <a:extLst>
              <a:ext uri="{FF2B5EF4-FFF2-40B4-BE49-F238E27FC236}">
                <a16:creationId xmlns:a16="http://schemas.microsoft.com/office/drawing/2014/main" id="{2567BE47-41AE-024D-A62D-197DD1BA87CB}"/>
              </a:ext>
            </a:extLst>
          </p:cNvPr>
          <p:cNvSpPr>
            <a:spLocks noGrp="1"/>
          </p:cNvSpPr>
          <p:nvPr>
            <p:ph type="body" idx="1"/>
          </p:nvPr>
        </p:nvSpPr>
        <p:spPr/>
        <p:txBody>
          <a:bodyPr/>
          <a:lstStyle/>
          <a:p>
            <a:r>
              <a:rPr lang="en-US" dirty="0"/>
              <a:t>Genesis 1:26-28, 2:15-17, 3:6-7 </a:t>
            </a:r>
          </a:p>
        </p:txBody>
      </p:sp>
    </p:spTree>
    <p:extLst>
      <p:ext uri="{BB962C8B-B14F-4D97-AF65-F5344CB8AC3E}">
        <p14:creationId xmlns:p14="http://schemas.microsoft.com/office/powerpoint/2010/main" val="767185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BC18-B439-5E45-8236-39A60D3C1DE5}"/>
              </a:ext>
            </a:extLst>
          </p:cNvPr>
          <p:cNvSpPr>
            <a:spLocks noGrp="1"/>
          </p:cNvSpPr>
          <p:nvPr>
            <p:ph type="title"/>
          </p:nvPr>
        </p:nvSpPr>
        <p:spPr/>
        <p:txBody>
          <a:bodyPr/>
          <a:lstStyle/>
          <a:p>
            <a:r>
              <a:rPr lang="en-US" dirty="0"/>
              <a:t>Genesis 1:26-28</a:t>
            </a:r>
          </a:p>
        </p:txBody>
      </p:sp>
      <p:sp>
        <p:nvSpPr>
          <p:cNvPr id="3" name="Content Placeholder 2">
            <a:extLst>
              <a:ext uri="{FF2B5EF4-FFF2-40B4-BE49-F238E27FC236}">
                <a16:creationId xmlns:a16="http://schemas.microsoft.com/office/drawing/2014/main" id="{D82F160E-2A96-E24D-A764-C898C9606182}"/>
              </a:ext>
            </a:extLst>
          </p:cNvPr>
          <p:cNvSpPr>
            <a:spLocks noGrp="1"/>
          </p:cNvSpPr>
          <p:nvPr>
            <p:ph idx="1"/>
          </p:nvPr>
        </p:nvSpPr>
        <p:spPr/>
        <p:txBody>
          <a:bodyPr>
            <a:normAutofit/>
          </a:bodyPr>
          <a:lstStyle/>
          <a:p>
            <a:pPr marL="0" indent="0">
              <a:buNone/>
            </a:pPr>
            <a:r>
              <a:rPr lang="en-US" sz="2400" dirty="0"/>
              <a:t>Then God said, “Let us make man in our image, after our likeness. And let them have dominion over the fish of the sea and over the birds of the heavens and over the livestock and over all the earth and over every creeping thing that creeps on the earth.” So God created man in his own image, in the image of God he created him; male and female he created them. And God blessed them. And God said to them, “Be fruitful and multiply and fill the earth and subdue it, and have dominion over the fish of the sea and over the birds of the heavens and over every living thing that moves on the earth.”</a:t>
            </a:r>
          </a:p>
          <a:p>
            <a:pPr marL="0" indent="0">
              <a:buNone/>
            </a:pPr>
            <a:endParaRPr lang="en-US" sz="2400" dirty="0"/>
          </a:p>
        </p:txBody>
      </p:sp>
    </p:spTree>
    <p:extLst>
      <p:ext uri="{BB962C8B-B14F-4D97-AF65-F5344CB8AC3E}">
        <p14:creationId xmlns:p14="http://schemas.microsoft.com/office/powerpoint/2010/main" val="4270907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BC18-B439-5E45-8236-39A60D3C1DE5}"/>
              </a:ext>
            </a:extLst>
          </p:cNvPr>
          <p:cNvSpPr>
            <a:spLocks noGrp="1"/>
          </p:cNvSpPr>
          <p:nvPr>
            <p:ph type="title"/>
          </p:nvPr>
        </p:nvSpPr>
        <p:spPr/>
        <p:txBody>
          <a:bodyPr/>
          <a:lstStyle/>
          <a:p>
            <a:r>
              <a:rPr lang="en-US" dirty="0"/>
              <a:t>Genesis 2:15-27</a:t>
            </a:r>
          </a:p>
        </p:txBody>
      </p:sp>
      <p:sp>
        <p:nvSpPr>
          <p:cNvPr id="3" name="Content Placeholder 2">
            <a:extLst>
              <a:ext uri="{FF2B5EF4-FFF2-40B4-BE49-F238E27FC236}">
                <a16:creationId xmlns:a16="http://schemas.microsoft.com/office/drawing/2014/main" id="{D82F160E-2A96-E24D-A764-C898C9606182}"/>
              </a:ext>
            </a:extLst>
          </p:cNvPr>
          <p:cNvSpPr>
            <a:spLocks noGrp="1"/>
          </p:cNvSpPr>
          <p:nvPr>
            <p:ph idx="1"/>
          </p:nvPr>
        </p:nvSpPr>
        <p:spPr/>
        <p:txBody>
          <a:bodyPr>
            <a:normAutofit/>
          </a:bodyPr>
          <a:lstStyle/>
          <a:p>
            <a:pPr marL="0" indent="0">
              <a:buNone/>
            </a:pPr>
            <a:r>
              <a:rPr lang="en-US" sz="2400" dirty="0"/>
              <a:t>The Lord God took the man and put him in the garden of Eden to work it and keep it. And the Lord God commanded the man, saying, “You may surely eat of every tree of the garden, but of the tree of the knowledge of good and evil you shall not eat, for in the day that you eat of it you shall surely die.”</a:t>
            </a:r>
          </a:p>
          <a:p>
            <a:pPr marL="0" indent="0">
              <a:buNone/>
            </a:pPr>
            <a:endParaRPr lang="en-US" sz="2400" dirty="0"/>
          </a:p>
        </p:txBody>
      </p:sp>
    </p:spTree>
    <p:extLst>
      <p:ext uri="{BB962C8B-B14F-4D97-AF65-F5344CB8AC3E}">
        <p14:creationId xmlns:p14="http://schemas.microsoft.com/office/powerpoint/2010/main" val="3910936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BC18-B439-5E45-8236-39A60D3C1DE5}"/>
              </a:ext>
            </a:extLst>
          </p:cNvPr>
          <p:cNvSpPr>
            <a:spLocks noGrp="1"/>
          </p:cNvSpPr>
          <p:nvPr>
            <p:ph type="title"/>
          </p:nvPr>
        </p:nvSpPr>
        <p:spPr/>
        <p:txBody>
          <a:bodyPr/>
          <a:lstStyle/>
          <a:p>
            <a:r>
              <a:rPr lang="en-US" dirty="0"/>
              <a:t>Genesis 3:6-7</a:t>
            </a:r>
          </a:p>
        </p:txBody>
      </p:sp>
      <p:sp>
        <p:nvSpPr>
          <p:cNvPr id="3" name="Content Placeholder 2">
            <a:extLst>
              <a:ext uri="{FF2B5EF4-FFF2-40B4-BE49-F238E27FC236}">
                <a16:creationId xmlns:a16="http://schemas.microsoft.com/office/drawing/2014/main" id="{D82F160E-2A96-E24D-A764-C898C9606182}"/>
              </a:ext>
            </a:extLst>
          </p:cNvPr>
          <p:cNvSpPr>
            <a:spLocks noGrp="1"/>
          </p:cNvSpPr>
          <p:nvPr>
            <p:ph idx="1"/>
          </p:nvPr>
        </p:nvSpPr>
        <p:spPr/>
        <p:txBody>
          <a:bodyPr/>
          <a:lstStyle/>
          <a:p>
            <a:pPr marL="0" indent="0">
              <a:buNone/>
            </a:pPr>
            <a:r>
              <a:rPr lang="en-US" dirty="0"/>
              <a:t>So when the woman saw that the tree was good for food, and that it was a delight to the eyes, and that the tree was to be desired to make one wise, she took of its fruit and ate, and she also gave some to her husband who was with her, and he ate. Then the eyes of both were opened, and they knew that they were naked. And they sewed fig leaves together and made themselves loincloths.</a:t>
            </a:r>
          </a:p>
          <a:p>
            <a:pPr marL="0" indent="0">
              <a:buNone/>
            </a:pPr>
            <a:endParaRPr lang="en-US" dirty="0"/>
          </a:p>
        </p:txBody>
      </p:sp>
    </p:spTree>
    <p:extLst>
      <p:ext uri="{BB962C8B-B14F-4D97-AF65-F5344CB8AC3E}">
        <p14:creationId xmlns:p14="http://schemas.microsoft.com/office/powerpoint/2010/main" val="4274259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DA9A1ACB-4ECA-4EAE-AEAB-CE9C8C01EE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3F7D26C8-96ED-46E3-BD94-C1608C54C36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23">
            <a:extLst>
              <a:ext uri="{FF2B5EF4-FFF2-40B4-BE49-F238E27FC236}">
                <a16:creationId xmlns:a16="http://schemas.microsoft.com/office/drawing/2014/main" id="{13EEA0A9-F720-41ED-8EBA-2A10A664FD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4637005" cy="6858000"/>
          </a:xfrm>
          <a:custGeom>
            <a:avLst/>
            <a:gdLst>
              <a:gd name="connsiteX0" fmla="*/ 0 w 4637005"/>
              <a:gd name="connsiteY0" fmla="*/ 0 h 6858000"/>
              <a:gd name="connsiteX1" fmla="*/ 4637005 w 4637005"/>
              <a:gd name="connsiteY1" fmla="*/ 0 h 6858000"/>
              <a:gd name="connsiteX2" fmla="*/ 4637005 w 4637005"/>
              <a:gd name="connsiteY2" fmla="*/ 1900238 h 6858000"/>
              <a:gd name="connsiteX3" fmla="*/ 4266589 w 4637005"/>
              <a:gd name="connsiteY3" fmla="*/ 2178050 h 6858000"/>
              <a:gd name="connsiteX4" fmla="*/ 4262355 w 4637005"/>
              <a:gd name="connsiteY4" fmla="*/ 2184400 h 6858000"/>
              <a:gd name="connsiteX5" fmla="*/ 4256005 w 4637005"/>
              <a:gd name="connsiteY5" fmla="*/ 2193925 h 6858000"/>
              <a:gd name="connsiteX6" fmla="*/ 4249655 w 4637005"/>
              <a:gd name="connsiteY6" fmla="*/ 2201863 h 6858000"/>
              <a:gd name="connsiteX7" fmla="*/ 4249655 w 4637005"/>
              <a:gd name="connsiteY7" fmla="*/ 2211388 h 6858000"/>
              <a:gd name="connsiteX8" fmla="*/ 4249655 w 4637005"/>
              <a:gd name="connsiteY8" fmla="*/ 2220913 h 6858000"/>
              <a:gd name="connsiteX9" fmla="*/ 4256005 w 4637005"/>
              <a:gd name="connsiteY9" fmla="*/ 2228850 h 6858000"/>
              <a:gd name="connsiteX10" fmla="*/ 4262355 w 4637005"/>
              <a:gd name="connsiteY10" fmla="*/ 2238375 h 6858000"/>
              <a:gd name="connsiteX11" fmla="*/ 4266589 w 4637005"/>
              <a:gd name="connsiteY11" fmla="*/ 2244725 h 6858000"/>
              <a:gd name="connsiteX12" fmla="*/ 4637005 w 4637005"/>
              <a:gd name="connsiteY12" fmla="*/ 2522538 h 6858000"/>
              <a:gd name="connsiteX13" fmla="*/ 4637005 w 4637005"/>
              <a:gd name="connsiteY13" fmla="*/ 6858000 h 6858000"/>
              <a:gd name="connsiteX14" fmla="*/ 0 w 4637005"/>
              <a:gd name="connsiteY14"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37005" h="6858000">
                <a:moveTo>
                  <a:pt x="0" y="0"/>
                </a:moveTo>
                <a:lnTo>
                  <a:pt x="4637005" y="0"/>
                </a:lnTo>
                <a:lnTo>
                  <a:pt x="4637005" y="1900238"/>
                </a:lnTo>
                <a:lnTo>
                  <a:pt x="4266589" y="2178050"/>
                </a:lnTo>
                <a:lnTo>
                  <a:pt x="4262355" y="2184400"/>
                </a:lnTo>
                <a:lnTo>
                  <a:pt x="4256005" y="2193925"/>
                </a:lnTo>
                <a:lnTo>
                  <a:pt x="4249655" y="2201863"/>
                </a:lnTo>
                <a:lnTo>
                  <a:pt x="4249655" y="2211388"/>
                </a:lnTo>
                <a:lnTo>
                  <a:pt x="4249655" y="2220913"/>
                </a:lnTo>
                <a:lnTo>
                  <a:pt x="4256005" y="2228850"/>
                </a:lnTo>
                <a:lnTo>
                  <a:pt x="4262355" y="2238375"/>
                </a:lnTo>
                <a:lnTo>
                  <a:pt x="4266589" y="2244725"/>
                </a:lnTo>
                <a:lnTo>
                  <a:pt x="4637005" y="2522538"/>
                </a:lnTo>
                <a:lnTo>
                  <a:pt x="4637005" y="6858000"/>
                </a:lnTo>
                <a:lnTo>
                  <a:pt x="0" y="685800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33045C87-CA89-2140-AFED-4864D529AA31}"/>
              </a:ext>
            </a:extLst>
          </p:cNvPr>
          <p:cNvSpPr>
            <a:spLocks noGrp="1"/>
          </p:cNvSpPr>
          <p:nvPr>
            <p:ph type="title"/>
          </p:nvPr>
        </p:nvSpPr>
        <p:spPr>
          <a:xfrm>
            <a:off x="810001" y="447188"/>
            <a:ext cx="3413084" cy="1559412"/>
          </a:xfrm>
        </p:spPr>
        <p:txBody>
          <a:bodyPr vert="horz" lIns="91440" tIns="45720" rIns="91440" bIns="45720" rtlCol="0" anchor="b">
            <a:normAutofit/>
          </a:bodyPr>
          <a:lstStyle/>
          <a:p>
            <a:r>
              <a:rPr lang="en-US" sz="3200"/>
              <a:t>Transgression of Divine Boundary </a:t>
            </a:r>
          </a:p>
        </p:txBody>
      </p:sp>
      <p:sp>
        <p:nvSpPr>
          <p:cNvPr id="4" name="Text Placeholder 3">
            <a:extLst>
              <a:ext uri="{FF2B5EF4-FFF2-40B4-BE49-F238E27FC236}">
                <a16:creationId xmlns:a16="http://schemas.microsoft.com/office/drawing/2014/main" id="{73BA7D88-3185-6F4B-BC9E-6418AB1DC871}"/>
              </a:ext>
            </a:extLst>
          </p:cNvPr>
          <p:cNvSpPr>
            <a:spLocks noGrp="1"/>
          </p:cNvSpPr>
          <p:nvPr>
            <p:ph type="body" sz="half" idx="2"/>
          </p:nvPr>
        </p:nvSpPr>
        <p:spPr>
          <a:xfrm>
            <a:off x="818713" y="2413000"/>
            <a:ext cx="3404372" cy="3632200"/>
          </a:xfrm>
        </p:spPr>
        <p:txBody>
          <a:bodyPr vert="horz" lIns="91440" tIns="45720" rIns="91440" bIns="45720" rtlCol="0" anchor="ctr">
            <a:normAutofit/>
          </a:bodyPr>
          <a:lstStyle/>
          <a:p>
            <a:r>
              <a:rPr lang="en-US" sz="1600" dirty="0"/>
              <a:t>“The people’s sin is pride and disrespect for God’s authority, seeking to obtain that which was forbidden—wisdom that would make them like God.” (Mangum)</a:t>
            </a:r>
          </a:p>
          <a:p>
            <a:r>
              <a:rPr lang="en-US" sz="1600" dirty="0"/>
              <a:t>Knowledge to decide what is in their own best interests, to judge what is good/bad.</a:t>
            </a:r>
          </a:p>
          <a:p>
            <a:pPr>
              <a:buFont typeface="Wingdings 2" charset="2"/>
              <a:buChar char=""/>
            </a:pPr>
            <a:endParaRPr lang="en-US" sz="1600" dirty="0"/>
          </a:p>
          <a:p>
            <a:pPr>
              <a:buFont typeface="Wingdings 2" charset="2"/>
              <a:buChar char=""/>
            </a:pPr>
            <a:endParaRPr lang="en-US" sz="1600" dirty="0"/>
          </a:p>
        </p:txBody>
      </p:sp>
      <p:sp>
        <p:nvSpPr>
          <p:cNvPr id="17" name="Rounded Rectangle 17">
            <a:extLst>
              <a:ext uri="{FF2B5EF4-FFF2-40B4-BE49-F238E27FC236}">
                <a16:creationId xmlns:a16="http://schemas.microsoft.com/office/drawing/2014/main" id="{03B27569-6089-4DC0-93E0-F3F6E1E93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78945" y="958640"/>
            <a:ext cx="6269591" cy="4945244"/>
          </a:xfrm>
          <a:prstGeom prst="roundRect">
            <a:avLst>
              <a:gd name="adj" fmla="val 3513"/>
            </a:avLst>
          </a:prstGeom>
          <a:solidFill>
            <a:schemeClr val="tx1"/>
          </a:solidFill>
          <a:ln>
            <a:solidFill>
              <a:schemeClr val="accent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Content Placeholder 5" descr="Person standing in front of gap in wall">
            <a:extLst>
              <a:ext uri="{FF2B5EF4-FFF2-40B4-BE49-F238E27FC236}">
                <a16:creationId xmlns:a16="http://schemas.microsoft.com/office/drawing/2014/main" id="{A4559F8D-73C7-E041-B5C3-93BC4A8EC0DF}"/>
              </a:ext>
            </a:extLst>
          </p:cNvPr>
          <p:cNvPicPr>
            <a:picLocks noGrp="1" noChangeAspect="1"/>
          </p:cNvPicPr>
          <p:nvPr>
            <p:ph idx="1"/>
          </p:nvPr>
        </p:nvPicPr>
        <p:blipFill>
          <a:blip r:embed="rId2"/>
          <a:srcRect l="5369" r="8683" b="-2"/>
          <a:stretch>
            <a:fillRect/>
          </a:stretch>
        </p:blipFill>
        <p:spPr>
          <a:xfrm>
            <a:off x="5603706" y="1258529"/>
            <a:ext cx="5638853" cy="4330205"/>
          </a:xfrm>
          <a:prstGeom prst="rect">
            <a:avLst/>
          </a:prstGeom>
        </p:spPr>
      </p:pic>
    </p:spTree>
    <p:extLst>
      <p:ext uri="{BB962C8B-B14F-4D97-AF65-F5344CB8AC3E}">
        <p14:creationId xmlns:p14="http://schemas.microsoft.com/office/powerpoint/2010/main" val="3840623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78D4A-5A25-8B4F-BFA9-D96911E8A4E5}"/>
              </a:ext>
            </a:extLst>
          </p:cNvPr>
          <p:cNvSpPr>
            <a:spLocks noGrp="1"/>
          </p:cNvSpPr>
          <p:nvPr>
            <p:ph type="title"/>
          </p:nvPr>
        </p:nvSpPr>
        <p:spPr/>
        <p:txBody>
          <a:bodyPr/>
          <a:lstStyle/>
          <a:p>
            <a:r>
              <a:rPr lang="en-US" dirty="0"/>
              <a:t>The Knowledge of Good and Evil</a:t>
            </a:r>
          </a:p>
        </p:txBody>
      </p:sp>
      <p:sp>
        <p:nvSpPr>
          <p:cNvPr id="3" name="Content Placeholder 2">
            <a:extLst>
              <a:ext uri="{FF2B5EF4-FFF2-40B4-BE49-F238E27FC236}">
                <a16:creationId xmlns:a16="http://schemas.microsoft.com/office/drawing/2014/main" id="{7362E4DD-E606-2D4E-8A44-8B9284AE301C}"/>
              </a:ext>
            </a:extLst>
          </p:cNvPr>
          <p:cNvSpPr>
            <a:spLocks noGrp="1"/>
          </p:cNvSpPr>
          <p:nvPr>
            <p:ph sz="half" idx="1"/>
          </p:nvPr>
        </p:nvSpPr>
        <p:spPr/>
        <p:txBody>
          <a:bodyPr/>
          <a:lstStyle/>
          <a:p>
            <a:r>
              <a:rPr lang="en-US" dirty="0"/>
              <a:t>If the tree of knowledge of Good &amp; evil is about judging what's good evil and Eve took the fruit because she wanted to be like God, then it makes plausible sense that-part of our fallen nature is the urge to judge without the omniscience and omnibenevolence to do so.</a:t>
            </a:r>
          </a:p>
          <a:p>
            <a:endParaRPr lang="en-US" dirty="0"/>
          </a:p>
          <a:p>
            <a:endParaRPr lang="en-US" dirty="0"/>
          </a:p>
        </p:txBody>
      </p:sp>
      <p:pic>
        <p:nvPicPr>
          <p:cNvPr id="6" name="Content Placeholder 5" descr="Scales of justice on blue background">
            <a:extLst>
              <a:ext uri="{FF2B5EF4-FFF2-40B4-BE49-F238E27FC236}">
                <a16:creationId xmlns:a16="http://schemas.microsoft.com/office/drawing/2014/main" id="{23F08F02-575D-4C47-BF1C-AD210DBA4251}"/>
              </a:ext>
            </a:extLst>
          </p:cNvPr>
          <p:cNvPicPr>
            <a:picLocks noGrp="1" noChangeAspect="1"/>
          </p:cNvPicPr>
          <p:nvPr>
            <p:ph sz="half" idx="2"/>
          </p:nvPr>
        </p:nvPicPr>
        <p:blipFill>
          <a:blip r:embed="rId2"/>
          <a:stretch>
            <a:fillRect/>
          </a:stretch>
        </p:blipFill>
        <p:spPr>
          <a:xfrm>
            <a:off x="6188075" y="2310342"/>
            <a:ext cx="5194300" cy="3462866"/>
          </a:xfrm>
        </p:spPr>
      </p:pic>
    </p:spTree>
    <p:extLst>
      <p:ext uri="{BB962C8B-B14F-4D97-AF65-F5344CB8AC3E}">
        <p14:creationId xmlns:p14="http://schemas.microsoft.com/office/powerpoint/2010/main" val="9648660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63C8F-675E-DD4F-8F8C-A645629363BD}"/>
              </a:ext>
            </a:extLst>
          </p:cNvPr>
          <p:cNvSpPr>
            <a:spLocks noGrp="1"/>
          </p:cNvSpPr>
          <p:nvPr>
            <p:ph type="title"/>
          </p:nvPr>
        </p:nvSpPr>
        <p:spPr/>
        <p:txBody>
          <a:bodyPr/>
          <a:lstStyle/>
          <a:p>
            <a:r>
              <a:rPr lang="en-US" dirty="0"/>
              <a:t>It is God’s Place and Prerogative to Judge</a:t>
            </a:r>
          </a:p>
        </p:txBody>
      </p:sp>
      <p:sp>
        <p:nvSpPr>
          <p:cNvPr id="3" name="Content Placeholder 2">
            <a:extLst>
              <a:ext uri="{FF2B5EF4-FFF2-40B4-BE49-F238E27FC236}">
                <a16:creationId xmlns:a16="http://schemas.microsoft.com/office/drawing/2014/main" id="{1BFEBBDE-C56F-B34B-A3AB-B32E041597B8}"/>
              </a:ext>
            </a:extLst>
          </p:cNvPr>
          <p:cNvSpPr>
            <a:spLocks noGrp="1"/>
          </p:cNvSpPr>
          <p:nvPr>
            <p:ph idx="1"/>
          </p:nvPr>
        </p:nvSpPr>
        <p:spPr>
          <a:xfrm>
            <a:off x="818713" y="2501067"/>
            <a:ext cx="10554574" cy="4356933"/>
          </a:xfrm>
        </p:spPr>
        <p:txBody>
          <a:bodyPr>
            <a:normAutofit/>
          </a:bodyPr>
          <a:lstStyle/>
          <a:p>
            <a:r>
              <a:rPr lang="en-US" sz="2400" dirty="0"/>
              <a:t>Ecclesiastes 12:14 “For God will bring every deed into judgment, with every secret thing, whether good or evil.” </a:t>
            </a:r>
          </a:p>
          <a:p>
            <a:r>
              <a:rPr lang="en-US" sz="2400" dirty="0"/>
              <a:t>Ps 89:14 “Righteousness and justice are the foundation of your throne; steadfast love and faithfulness go before you.”</a:t>
            </a:r>
          </a:p>
          <a:p>
            <a:r>
              <a:rPr lang="en-US" sz="2400" dirty="0"/>
              <a:t>Psalm 96:10 “Say among the nations, “The Lord reigns! Yes, the world is established; it shall never be moved; he will judge the peoples with equity.”</a:t>
            </a:r>
          </a:p>
          <a:p>
            <a:r>
              <a:rPr lang="en-US" sz="2400" dirty="0"/>
              <a:t>Further Study on God as Worthy Judge: Ps 96:10,13 ;Psalm 97:2; Isa 11:4-5; 1 Sam 16:7; Eccles 12:14; 1 Cor 4:5;  1 Peter 1:17</a:t>
            </a:r>
          </a:p>
          <a:p>
            <a:endParaRPr lang="en-US" dirty="0"/>
          </a:p>
          <a:p>
            <a:endParaRPr lang="en-US" dirty="0"/>
          </a:p>
        </p:txBody>
      </p:sp>
    </p:spTree>
    <p:extLst>
      <p:ext uri="{BB962C8B-B14F-4D97-AF65-F5344CB8AC3E}">
        <p14:creationId xmlns:p14="http://schemas.microsoft.com/office/powerpoint/2010/main" val="4656285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4"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FA51082-C0C6-5841-BE44-654BEF136AB9}"/>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dirty="0"/>
              <a:t>Transgressing all over again</a:t>
            </a:r>
          </a:p>
        </p:txBody>
      </p:sp>
      <p:sp>
        <p:nvSpPr>
          <p:cNvPr id="4" name="Content Placeholder 3">
            <a:extLst>
              <a:ext uri="{FF2B5EF4-FFF2-40B4-BE49-F238E27FC236}">
                <a16:creationId xmlns:a16="http://schemas.microsoft.com/office/drawing/2014/main" id="{E1C5E39A-D6B0-AE45-BFDD-80F813622CC7}"/>
              </a:ext>
            </a:extLst>
          </p:cNvPr>
          <p:cNvSpPr>
            <a:spLocks noGrp="1"/>
          </p:cNvSpPr>
          <p:nvPr>
            <p:ph sz="half" idx="2"/>
          </p:nvPr>
        </p:nvSpPr>
        <p:spPr>
          <a:xfrm>
            <a:off x="818713" y="2413000"/>
            <a:ext cx="3835583" cy="3632200"/>
          </a:xfrm>
        </p:spPr>
        <p:txBody>
          <a:bodyPr vert="horz" lIns="91440" tIns="45720" rIns="91440" bIns="45720" rtlCol="0" anchor="ctr">
            <a:normAutofit/>
          </a:bodyPr>
          <a:lstStyle/>
          <a:p>
            <a:r>
              <a:rPr lang="en-US" sz="1600"/>
              <a:t>When we judge improperly we are eating of the forbidden fruit once again.</a:t>
            </a:r>
          </a:p>
          <a:p>
            <a:endParaRPr lang="en-US" sz="1600"/>
          </a:p>
          <a:p>
            <a:endParaRPr lang="en-US" sz="1600"/>
          </a:p>
        </p:txBody>
      </p:sp>
      <p:pic>
        <p:nvPicPr>
          <p:cNvPr id="17" name="Content Placeholder 16" descr="A red apple on a black cloth&#10;&#10;Description automatically generated">
            <a:extLst>
              <a:ext uri="{FF2B5EF4-FFF2-40B4-BE49-F238E27FC236}">
                <a16:creationId xmlns:a16="http://schemas.microsoft.com/office/drawing/2014/main" id="{049F7A8A-E40D-7E42-81F4-B8AB9922ACAC}"/>
              </a:ext>
            </a:extLst>
          </p:cNvPr>
          <p:cNvPicPr>
            <a:picLocks noGrp="1" noChangeAspect="1"/>
          </p:cNvPicPr>
          <p:nvPr>
            <p:ph sz="half" idx="1"/>
          </p:nvPr>
        </p:nvPicPr>
        <p:blipFill>
          <a:blip r:embed="rId2">
            <a:extLst>
              <a:ext uri="{837473B0-CC2E-450A-ABE3-18F120FF3D39}">
                <a1611:picAttrSrcUrl xmlns:a1611="http://schemas.microsoft.com/office/drawing/2016/11/main" r:id="rId3"/>
              </a:ext>
            </a:extLst>
          </a:blip>
          <a:stretch>
            <a:fillRect/>
          </a:stretch>
        </p:blipFill>
        <p:spPr>
          <a:xfrm>
            <a:off x="5456752" y="2413000"/>
            <a:ext cx="5567547" cy="3716338"/>
          </a:xfrm>
          <a:prstGeom prst="roundRect">
            <a:avLst>
              <a:gd name="adj" fmla="val 3876"/>
            </a:avLst>
          </a:prstGeom>
          <a:ln>
            <a:solidFill>
              <a:schemeClr val="accent1"/>
            </a:solidFill>
          </a:ln>
          <a:effectLst/>
        </p:spPr>
      </p:pic>
      <p:sp>
        <p:nvSpPr>
          <p:cNvPr id="19" name="TextBox 18">
            <a:extLst>
              <a:ext uri="{FF2B5EF4-FFF2-40B4-BE49-F238E27FC236}">
                <a16:creationId xmlns:a16="http://schemas.microsoft.com/office/drawing/2014/main" id="{CF3117A8-7CD7-4843-BF79-6B562C4FCCE5}"/>
              </a:ext>
            </a:extLst>
          </p:cNvPr>
          <p:cNvSpPr txBox="1"/>
          <p:nvPr/>
        </p:nvSpPr>
        <p:spPr>
          <a:xfrm>
            <a:off x="8151398" y="5929283"/>
            <a:ext cx="2872901" cy="200055"/>
          </a:xfrm>
          <a:prstGeom prst="rect">
            <a:avLst/>
          </a:prstGeom>
          <a:solidFill>
            <a:srgbClr val="000000"/>
          </a:solidFill>
        </p:spPr>
        <p:txBody>
          <a:bodyPr wrap="none" rtlCol="0">
            <a:spAutoFit/>
          </a:bodyPr>
          <a:lstStyle/>
          <a:p>
            <a:pPr algn="r">
              <a:spcAft>
                <a:spcPts val="600"/>
              </a:spcAft>
            </a:pPr>
            <a:r>
              <a:rPr lang="en-US" sz="700">
                <a:solidFill>
                  <a:srgbClr val="FFFFFF"/>
                </a:solidFill>
                <a:hlinkClick r:id="rId3" tooltip="https://masterwordsmith-unplugged.blogspot.com/2012_06_15_archive.html">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c-nd/3.0/">
                  <a:extLst>
                    <a:ext uri="{A12FA001-AC4F-418D-AE19-62706E023703}">
                      <ahyp:hlinkClr xmlns:ahyp="http://schemas.microsoft.com/office/drawing/2018/hyperlinkcolor" val="tx"/>
                    </a:ext>
                  </a:extLst>
                </a:hlinkClick>
              </a:rPr>
              <a:t>CC BY-NC-ND</a:t>
            </a:r>
            <a:endParaRPr lang="en-US" sz="700">
              <a:solidFill>
                <a:srgbClr val="FFFFFF"/>
              </a:solidFill>
            </a:endParaRPr>
          </a:p>
        </p:txBody>
      </p:sp>
    </p:spTree>
    <p:extLst>
      <p:ext uri="{BB962C8B-B14F-4D97-AF65-F5344CB8AC3E}">
        <p14:creationId xmlns:p14="http://schemas.microsoft.com/office/powerpoint/2010/main" val="19614670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12839A1C-34CB-4C3C-8531-CA67525FD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219DEF-153D-6C49-8C59-0A439B368D3B}"/>
              </a:ext>
            </a:extLst>
          </p:cNvPr>
          <p:cNvSpPr>
            <a:spLocks noGrp="1"/>
          </p:cNvSpPr>
          <p:nvPr>
            <p:ph type="title"/>
          </p:nvPr>
        </p:nvSpPr>
        <p:spPr>
          <a:xfrm>
            <a:off x="6095999" y="1032918"/>
            <a:ext cx="5452533" cy="4792165"/>
          </a:xfrm>
          <a:effectLst/>
        </p:spPr>
        <p:txBody>
          <a:bodyPr vert="horz" lIns="91440" tIns="45720" rIns="91440" bIns="45720" rtlCol="0" anchor="ctr">
            <a:normAutofit/>
          </a:bodyPr>
          <a:lstStyle/>
          <a:p>
            <a:pPr algn="l">
              <a:lnSpc>
                <a:spcPct val="90000"/>
              </a:lnSpc>
            </a:pPr>
            <a:r>
              <a:rPr lang="en-US" sz="5600"/>
              <a:t>The Dangers of Judgement: Self-Righteousness and the CAD Triad</a:t>
            </a:r>
          </a:p>
        </p:txBody>
      </p:sp>
      <p:sp useBgFill="1">
        <p:nvSpPr>
          <p:cNvPr id="12" name="Freeform: Shape 11">
            <a:extLst>
              <a:ext uri="{FF2B5EF4-FFF2-40B4-BE49-F238E27FC236}">
                <a16:creationId xmlns:a16="http://schemas.microsoft.com/office/drawing/2014/main" id="{FAC94EAF-F7F7-4727-AE69-A7036B4A5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41502B84-C804-C547-BCDE-25C66A5E2034}"/>
              </a:ext>
            </a:extLst>
          </p:cNvPr>
          <p:cNvSpPr>
            <a:spLocks noGrp="1"/>
          </p:cNvSpPr>
          <p:nvPr>
            <p:ph type="body" idx="1"/>
          </p:nvPr>
        </p:nvSpPr>
        <p:spPr>
          <a:xfrm>
            <a:off x="643466" y="2281574"/>
            <a:ext cx="3994015" cy="2294852"/>
          </a:xfrm>
          <a:effectLst/>
        </p:spPr>
        <p:txBody>
          <a:bodyPr vert="horz" lIns="91440" tIns="45720" rIns="91440" bIns="45720" rtlCol="0" anchor="ctr">
            <a:normAutofit/>
          </a:bodyPr>
          <a:lstStyle/>
          <a:p>
            <a:pPr algn="ctr"/>
            <a:r>
              <a:rPr lang="en-US" sz="2800"/>
              <a:t>”For God shows no partiality.” Romans 2:11</a:t>
            </a:r>
          </a:p>
        </p:txBody>
      </p:sp>
    </p:spTree>
    <p:extLst>
      <p:ext uri="{BB962C8B-B14F-4D97-AF65-F5344CB8AC3E}">
        <p14:creationId xmlns:p14="http://schemas.microsoft.com/office/powerpoint/2010/main" val="31675050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EEA9B0-7662-2045-B114-278F57BF70A3}"/>
              </a:ext>
            </a:extLst>
          </p:cNvPr>
          <p:cNvSpPr>
            <a:spLocks noGrp="1"/>
          </p:cNvSpPr>
          <p:nvPr>
            <p:ph type="title"/>
          </p:nvPr>
        </p:nvSpPr>
        <p:spPr>
          <a:xfrm>
            <a:off x="810000" y="447188"/>
            <a:ext cx="10571998" cy="970450"/>
          </a:xfrm>
        </p:spPr>
        <p:txBody>
          <a:bodyPr>
            <a:normAutofit/>
          </a:bodyPr>
          <a:lstStyle/>
          <a:p>
            <a:r>
              <a:rPr lang="en-US" dirty="0"/>
              <a:t>Self-Righteous Judgement</a:t>
            </a:r>
          </a:p>
        </p:txBody>
      </p:sp>
      <p:graphicFrame>
        <p:nvGraphicFramePr>
          <p:cNvPr id="5" name="Content Placeholder 2">
            <a:extLst>
              <a:ext uri="{FF2B5EF4-FFF2-40B4-BE49-F238E27FC236}">
                <a16:creationId xmlns:a16="http://schemas.microsoft.com/office/drawing/2014/main" id="{7F9D61E0-F13B-50A6-A84C-00EE1CEABF92}"/>
              </a:ext>
            </a:extLst>
          </p:cNvPr>
          <p:cNvGraphicFramePr>
            <a:graphicFrameLocks noGrp="1"/>
          </p:cNvGraphicFramePr>
          <p:nvPr>
            <p:ph idx="1"/>
            <p:extLst>
              <p:ext uri="{D42A27DB-BD31-4B8C-83A1-F6EECF244321}">
                <p14:modId xmlns:p14="http://schemas.microsoft.com/office/powerpoint/2010/main" val="759187499"/>
              </p:ext>
            </p:extLst>
          </p:nvPr>
        </p:nvGraphicFramePr>
        <p:xfrm>
          <a:off x="819150" y="2494722"/>
          <a:ext cx="10553700" cy="3364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778132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879C10-9317-8B5A-598A-8BC724E27407}"/>
              </a:ext>
            </a:extLst>
          </p:cNvPr>
          <p:cNvSpPr>
            <a:spLocks noGrp="1"/>
          </p:cNvSpPr>
          <p:nvPr>
            <p:ph type="title"/>
          </p:nvPr>
        </p:nvSpPr>
        <p:spPr/>
        <p:txBody>
          <a:bodyPr/>
          <a:lstStyle/>
          <a:p>
            <a:r>
              <a:rPr lang="en-US" dirty="0"/>
              <a:t>The Path Ahead</a:t>
            </a:r>
          </a:p>
        </p:txBody>
      </p:sp>
      <p:sp>
        <p:nvSpPr>
          <p:cNvPr id="3" name="Content Placeholder 2">
            <a:extLst>
              <a:ext uri="{FF2B5EF4-FFF2-40B4-BE49-F238E27FC236}">
                <a16:creationId xmlns:a16="http://schemas.microsoft.com/office/drawing/2014/main" id="{6ADA121F-71F8-D8E9-79DC-91E04F1BE136}"/>
              </a:ext>
            </a:extLst>
          </p:cNvPr>
          <p:cNvSpPr>
            <a:spLocks noGrp="1"/>
          </p:cNvSpPr>
          <p:nvPr>
            <p:ph idx="1"/>
          </p:nvPr>
        </p:nvSpPr>
        <p:spPr/>
        <p:txBody>
          <a:bodyPr>
            <a:normAutofit fontScale="92500" lnSpcReduction="10000"/>
          </a:bodyPr>
          <a:lstStyle/>
          <a:p>
            <a:pPr marL="0" indent="0">
              <a:buNone/>
            </a:pPr>
            <a:r>
              <a:rPr lang="en-US" sz="2400" dirty="0"/>
              <a:t>1. The purpose of creation is to display and participate in the glorious love of the triune God.</a:t>
            </a:r>
          </a:p>
          <a:p>
            <a:pPr marL="0" indent="0">
              <a:buNone/>
            </a:pPr>
            <a:br>
              <a:rPr lang="en-US" sz="2400" dirty="0"/>
            </a:br>
            <a:r>
              <a:rPr lang="en-US" sz="2400" dirty="0"/>
              <a:t>2. Something went wrong and now we judge instead of loving.</a:t>
            </a:r>
          </a:p>
          <a:p>
            <a:pPr marL="0" indent="0">
              <a:buNone/>
            </a:pPr>
            <a:br>
              <a:rPr lang="en-US" sz="2400" dirty="0"/>
            </a:br>
            <a:r>
              <a:rPr lang="en-US" sz="2400" dirty="0"/>
              <a:t>3. How the Gospel remedies this.</a:t>
            </a:r>
          </a:p>
          <a:p>
            <a:pPr marL="0" indent="0">
              <a:buNone/>
            </a:pPr>
            <a:endParaRPr lang="en-US" sz="2400" dirty="0"/>
          </a:p>
          <a:p>
            <a:pPr marL="0" indent="0">
              <a:buNone/>
            </a:pPr>
            <a:r>
              <a:rPr lang="en-US" dirty="0"/>
              <a:t>*Disclaimer – Just because I reference or quote an author does not mean I fully endorse all of their opinions or ides. </a:t>
            </a:r>
            <a:br>
              <a:rPr lang="en-US" dirty="0"/>
            </a:br>
            <a:endParaRPr lang="en-US" dirty="0"/>
          </a:p>
        </p:txBody>
      </p:sp>
    </p:spTree>
    <p:extLst>
      <p:ext uri="{BB962C8B-B14F-4D97-AF65-F5344CB8AC3E}">
        <p14:creationId xmlns:p14="http://schemas.microsoft.com/office/powerpoint/2010/main" val="16718961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C44DBB-AD7C-4682-B258-6367305D2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0BB0DE-0D96-5345-A45A-97D7770814C4}"/>
              </a:ext>
            </a:extLst>
          </p:cNvPr>
          <p:cNvSpPr>
            <a:spLocks noGrp="1"/>
          </p:cNvSpPr>
          <p:nvPr>
            <p:ph type="title"/>
          </p:nvPr>
        </p:nvSpPr>
        <p:spPr>
          <a:xfrm>
            <a:off x="965200" y="1218476"/>
            <a:ext cx="3187318" cy="4421050"/>
          </a:xfrm>
          <a:effectLst/>
        </p:spPr>
        <p:txBody>
          <a:bodyPr anchor="ctr">
            <a:normAutofit/>
          </a:bodyPr>
          <a:lstStyle/>
          <a:p>
            <a:pPr algn="r"/>
            <a:r>
              <a:rPr lang="en-US" sz="3200">
                <a:solidFill>
                  <a:schemeClr val="tx1"/>
                </a:solidFill>
              </a:rPr>
              <a:t>Judgement and the CAD Triad</a:t>
            </a:r>
          </a:p>
        </p:txBody>
      </p:sp>
      <p:cxnSp>
        <p:nvCxnSpPr>
          <p:cNvPr id="10" name="Straight Connector 9">
            <a:extLst>
              <a:ext uri="{FF2B5EF4-FFF2-40B4-BE49-F238E27FC236}">
                <a16:creationId xmlns:a16="http://schemas.microsoft.com/office/drawing/2014/main" id="{A1CED323-FAF0-4E0B-8717-FC1F468A28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9634" y="1696777"/>
            <a:ext cx="0" cy="3464447"/>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D14EBA1-CB61-B446-9979-2EE878930949}"/>
              </a:ext>
            </a:extLst>
          </p:cNvPr>
          <p:cNvSpPr>
            <a:spLocks noGrp="1"/>
          </p:cNvSpPr>
          <p:nvPr>
            <p:ph idx="1"/>
          </p:nvPr>
        </p:nvSpPr>
        <p:spPr>
          <a:xfrm>
            <a:off x="5146751" y="1218475"/>
            <a:ext cx="6080050" cy="4421051"/>
          </a:xfrm>
          <a:effectLst/>
        </p:spPr>
        <p:txBody>
          <a:bodyPr>
            <a:normAutofit/>
          </a:bodyPr>
          <a:lstStyle/>
          <a:p>
            <a:r>
              <a:rPr lang="en-US" sz="1600"/>
              <a:t>When we are self-righteous in our judgement, the CAD Triad is not far off</a:t>
            </a:r>
          </a:p>
          <a:p>
            <a:r>
              <a:rPr lang="en-US" sz="1600"/>
              <a:t>Contempt - triggered especially by purity/sanctity violations (sexual, religious, “contamination” themes); action tendency = avoid, expel, “cleanse.” </a:t>
            </a:r>
          </a:p>
          <a:p>
            <a:r>
              <a:rPr lang="en-US" sz="1600"/>
              <a:t>Anger - triggered by perceived harm, injustice, or rights violations; action tendency = confront, punish, correct.</a:t>
            </a:r>
          </a:p>
          <a:p>
            <a:r>
              <a:rPr lang="en-US" sz="1600"/>
              <a:t>Disgust - triggered by perceived inferiority, norm unworthiness, or low moral character; action tendency = exclude, distance, downgrade status.</a:t>
            </a:r>
          </a:p>
          <a:p>
            <a:r>
              <a:rPr lang="en-US" sz="1600"/>
              <a:t>These emotional experiences have an amplifying affect on judgement and self-righteousness, leading to a self-strengthening feedback loop.</a:t>
            </a:r>
          </a:p>
          <a:p>
            <a:endParaRPr lang="en-US" sz="1600"/>
          </a:p>
        </p:txBody>
      </p:sp>
    </p:spTree>
    <p:extLst>
      <p:ext uri="{BB962C8B-B14F-4D97-AF65-F5344CB8AC3E}">
        <p14:creationId xmlns:p14="http://schemas.microsoft.com/office/powerpoint/2010/main" val="8365676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5C44DBB-AD7C-4682-B258-6367305D20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0BB0DE-0D96-5345-A45A-97D7770814C4}"/>
              </a:ext>
            </a:extLst>
          </p:cNvPr>
          <p:cNvSpPr>
            <a:spLocks noGrp="1"/>
          </p:cNvSpPr>
          <p:nvPr>
            <p:ph type="title"/>
          </p:nvPr>
        </p:nvSpPr>
        <p:spPr>
          <a:xfrm>
            <a:off x="965200" y="1218476"/>
            <a:ext cx="3187318" cy="4421050"/>
          </a:xfrm>
          <a:effectLst/>
        </p:spPr>
        <p:txBody>
          <a:bodyPr anchor="ctr">
            <a:normAutofit/>
          </a:bodyPr>
          <a:lstStyle/>
          <a:p>
            <a:pPr algn="r"/>
            <a:r>
              <a:rPr lang="en-US" sz="3200">
                <a:solidFill>
                  <a:schemeClr val="tx1"/>
                </a:solidFill>
              </a:rPr>
              <a:t>Anger &amp; Judgement</a:t>
            </a:r>
          </a:p>
        </p:txBody>
      </p:sp>
      <p:cxnSp>
        <p:nvCxnSpPr>
          <p:cNvPr id="10" name="Straight Connector 9">
            <a:extLst>
              <a:ext uri="{FF2B5EF4-FFF2-40B4-BE49-F238E27FC236}">
                <a16:creationId xmlns:a16="http://schemas.microsoft.com/office/drawing/2014/main" id="{A1CED323-FAF0-4E0B-8717-FC1F468A28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9634" y="1696777"/>
            <a:ext cx="0" cy="3464447"/>
          </a:xfrm>
          <a:prstGeom prst="line">
            <a:avLst/>
          </a:prstGeom>
          <a:ln w="22225"/>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AD14EBA1-CB61-B446-9979-2EE878930949}"/>
              </a:ext>
            </a:extLst>
          </p:cNvPr>
          <p:cNvSpPr>
            <a:spLocks noGrp="1"/>
          </p:cNvSpPr>
          <p:nvPr>
            <p:ph idx="1"/>
          </p:nvPr>
        </p:nvSpPr>
        <p:spPr>
          <a:xfrm>
            <a:off x="5146751" y="1218475"/>
            <a:ext cx="6080050" cy="4421051"/>
          </a:xfrm>
          <a:effectLst/>
        </p:spPr>
        <p:txBody>
          <a:bodyPr>
            <a:normAutofit/>
          </a:bodyPr>
          <a:lstStyle/>
          <a:p>
            <a:r>
              <a:rPr lang="en-US" sz="1600"/>
              <a:t>Matthew 5:21-24 - Anger as Judgement—&gt;leading to insults and judging someone as “you fool” (raca) - good for nothing idiot.</a:t>
            </a:r>
          </a:p>
          <a:p>
            <a:r>
              <a:rPr lang="en-US" sz="1600"/>
              <a:t>Anger</a:t>
            </a:r>
            <a:r>
              <a:rPr lang="en-US" sz="1600">
                <a:sym typeface="Wingdings" pitchFamily="2" charset="2"/>
              </a:rPr>
              <a:t>ResentmentContempt</a:t>
            </a:r>
          </a:p>
          <a:p>
            <a:r>
              <a:rPr lang="en-US" sz="1600">
                <a:sym typeface="Wingdings" pitchFamily="2" charset="2"/>
              </a:rPr>
              <a:t>Matthew 5:22 “But I say to you that everyone who is angry with his brother will be liable to judgment; whoever insults his brother will be liable to the council; and whoever says, ‘You fool!’ will be liable to the hell of fire.” </a:t>
            </a:r>
          </a:p>
          <a:p>
            <a:r>
              <a:rPr lang="en-US" sz="1600">
                <a:sym typeface="Wingdings" pitchFamily="2" charset="2"/>
              </a:rPr>
              <a:t>Hell = Gehenna, Valley of Hinnom, associated with child sacrifice in the ancient world and a smoldering garbage dump during NT times</a:t>
            </a:r>
            <a:endParaRPr lang="en-US" sz="1600"/>
          </a:p>
          <a:p>
            <a:endParaRPr lang="en-US" sz="1600"/>
          </a:p>
        </p:txBody>
      </p:sp>
    </p:spTree>
    <p:extLst>
      <p:ext uri="{BB962C8B-B14F-4D97-AF65-F5344CB8AC3E}">
        <p14:creationId xmlns:p14="http://schemas.microsoft.com/office/powerpoint/2010/main" val="37176368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8EE457FF-670E-4EC1-ACD4-1173DA9A79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useBgFill="1">
        <p:nvSpPr>
          <p:cNvPr id="10" name="Rectangle 9">
            <a:extLst>
              <a:ext uri="{FF2B5EF4-FFF2-40B4-BE49-F238E27FC236}">
                <a16:creationId xmlns:a16="http://schemas.microsoft.com/office/drawing/2014/main" id="{089A69AF-D57B-49B4-886C-D4A5DC1944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Shape 11">
            <a:extLst>
              <a:ext uri="{FF2B5EF4-FFF2-40B4-BE49-F238E27FC236}">
                <a16:creationId xmlns:a16="http://schemas.microsoft.com/office/drawing/2014/main" id="{CABDC08D-6093-4397-92D4-54D00E2B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 name="TextBox 2">
            <a:extLst>
              <a:ext uri="{FF2B5EF4-FFF2-40B4-BE49-F238E27FC236}">
                <a16:creationId xmlns:a16="http://schemas.microsoft.com/office/drawing/2014/main" id="{ADEA7D0F-C2E8-114D-B575-6043398EE5AB}"/>
              </a:ext>
            </a:extLst>
          </p:cNvPr>
          <p:cNvSpPr txBox="1"/>
          <p:nvPr/>
        </p:nvSpPr>
        <p:spPr>
          <a:xfrm>
            <a:off x="6008068" y="978993"/>
            <a:ext cx="5365218" cy="4900014"/>
          </a:xfrm>
          <a:prstGeom prst="rect">
            <a:avLst/>
          </a:prstGeom>
          <a:effectLst/>
        </p:spPr>
        <p:txBody>
          <a:bodyPr vert="horz" lIns="91440" tIns="45720" rIns="91440" bIns="45720" rtlCol="0" anchor="ctr">
            <a:normAutofit/>
          </a:bodyPr>
          <a:lstStyle/>
          <a:p>
            <a:pPr>
              <a:spcBef>
                <a:spcPct val="20000"/>
              </a:spcBef>
              <a:spcAft>
                <a:spcPts val="600"/>
              </a:spcAft>
              <a:buClr>
                <a:schemeClr val="accent1"/>
              </a:buClr>
            </a:pPr>
            <a:r>
              <a:rPr lang="en-US" dirty="0"/>
              <a:t>Further Study </a:t>
            </a:r>
          </a:p>
          <a:p>
            <a:pPr>
              <a:spcBef>
                <a:spcPct val="20000"/>
              </a:spcBef>
              <a:spcAft>
                <a:spcPts val="600"/>
              </a:spcAft>
              <a:buClr>
                <a:schemeClr val="accent1"/>
              </a:buClr>
              <a:buFont typeface="Wingdings 2" charset="2"/>
              <a:buChar char=""/>
            </a:pPr>
            <a:endParaRPr lang="en-US" dirty="0"/>
          </a:p>
          <a:p>
            <a:pPr>
              <a:spcBef>
                <a:spcPct val="20000"/>
              </a:spcBef>
              <a:spcAft>
                <a:spcPts val="600"/>
              </a:spcAft>
              <a:buClr>
                <a:schemeClr val="accent1"/>
              </a:buClr>
              <a:buFont typeface="Wingdings 2" charset="2"/>
              <a:buChar char=""/>
            </a:pPr>
            <a:r>
              <a:rPr lang="en-US" dirty="0"/>
              <a:t>Mat 5:27-30 Lust as judgement - this person is desirable, I want them, until no longer satisfying and arousing, then discard. </a:t>
            </a:r>
          </a:p>
          <a:p>
            <a:pPr>
              <a:spcBef>
                <a:spcPct val="20000"/>
              </a:spcBef>
              <a:spcAft>
                <a:spcPts val="600"/>
              </a:spcAft>
              <a:buClr>
                <a:schemeClr val="accent1"/>
              </a:buClr>
              <a:buFont typeface="Wingdings 2" charset="2"/>
              <a:buChar char=""/>
            </a:pPr>
            <a:endParaRPr lang="en-US" dirty="0"/>
          </a:p>
          <a:p>
            <a:pPr>
              <a:spcBef>
                <a:spcPct val="20000"/>
              </a:spcBef>
              <a:spcAft>
                <a:spcPts val="600"/>
              </a:spcAft>
              <a:buClr>
                <a:schemeClr val="accent1"/>
              </a:buClr>
              <a:buFont typeface="Wingdings 2" charset="2"/>
              <a:buChar char=""/>
            </a:pPr>
            <a:r>
              <a:rPr lang="en-US" dirty="0"/>
              <a:t>Matthew 5:31-32 Divorce as judgement - you are no longer good for me, no longer desirable, so discard.</a:t>
            </a:r>
          </a:p>
          <a:p>
            <a:pPr>
              <a:spcBef>
                <a:spcPct val="20000"/>
              </a:spcBef>
              <a:spcAft>
                <a:spcPts val="600"/>
              </a:spcAft>
              <a:buClr>
                <a:schemeClr val="accent1"/>
              </a:buClr>
              <a:buFont typeface="Wingdings 2" charset="2"/>
              <a:buChar char=""/>
            </a:pPr>
            <a:endParaRPr lang="en-US" dirty="0"/>
          </a:p>
        </p:txBody>
      </p:sp>
    </p:spTree>
    <p:extLst>
      <p:ext uri="{BB962C8B-B14F-4D97-AF65-F5344CB8AC3E}">
        <p14:creationId xmlns:p14="http://schemas.microsoft.com/office/powerpoint/2010/main" val="401616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EA7D0F-C2E8-114D-B575-6043398EE5AB}"/>
              </a:ext>
            </a:extLst>
          </p:cNvPr>
          <p:cNvSpPr txBox="1"/>
          <p:nvPr/>
        </p:nvSpPr>
        <p:spPr>
          <a:xfrm>
            <a:off x="877229" y="1443841"/>
            <a:ext cx="10437542" cy="3970318"/>
          </a:xfrm>
          <a:prstGeom prst="rect">
            <a:avLst/>
          </a:prstGeom>
          <a:noFill/>
        </p:spPr>
        <p:txBody>
          <a:bodyPr wrap="square">
            <a:spAutoFit/>
          </a:bodyPr>
          <a:lstStyle/>
          <a:p>
            <a:r>
              <a:rPr lang="en-US" sz="2800" dirty="0"/>
              <a:t>“Every time you decide to let your anger </a:t>
            </a:r>
            <a:r>
              <a:rPr lang="en-US" sz="2800" dirty="0" err="1"/>
              <a:t>smoulder</a:t>
            </a:r>
            <a:r>
              <a:rPr lang="en-US" sz="2800" dirty="0"/>
              <a:t> on inside you, you are becoming a little less than fully human. You are deciding to belittle yourself…And if you are the sort of person who sneers at everybody and calls them names, the fire inside you may eventually become all that’s left of you, as Gehenna–the </a:t>
            </a:r>
            <a:r>
              <a:rPr lang="en-US" sz="2800" dirty="0" err="1"/>
              <a:t>smouldering</a:t>
            </a:r>
            <a:r>
              <a:rPr lang="en-US" sz="2800" dirty="0"/>
              <a:t> garbage dump of ancient Jerusalem – may take you over completely.” (WRIGHT, 2023)</a:t>
            </a:r>
          </a:p>
          <a:p>
            <a:endParaRPr lang="en-US" sz="2800" dirty="0"/>
          </a:p>
        </p:txBody>
      </p:sp>
    </p:spTree>
    <p:extLst>
      <p:ext uri="{BB962C8B-B14F-4D97-AF65-F5344CB8AC3E}">
        <p14:creationId xmlns:p14="http://schemas.microsoft.com/office/powerpoint/2010/main" val="25709679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Freeform 6">
            <a:extLst>
              <a:ext uri="{FF2B5EF4-FFF2-40B4-BE49-F238E27FC236}">
                <a16:creationId xmlns:a16="http://schemas.microsoft.com/office/drawing/2014/main" id="{8775F366-526C-4C42-8931-696FFE8AA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3175"/>
            <a:ext cx="12192000" cy="5203825"/>
          </a:xfrm>
          <a:custGeom>
            <a:avLst/>
            <a:gdLst/>
            <a:ahLst/>
            <a:cxnLst/>
            <a:rect l="0" t="0" r="r" b="b"/>
            <a:pathLst>
              <a:path w="5760" h="3278">
                <a:moveTo>
                  <a:pt x="5760" y="0"/>
                </a:moveTo>
                <a:lnTo>
                  <a:pt x="0" y="0"/>
                </a:lnTo>
                <a:lnTo>
                  <a:pt x="0" y="3090"/>
                </a:lnTo>
                <a:lnTo>
                  <a:pt x="943" y="3090"/>
                </a:lnTo>
                <a:lnTo>
                  <a:pt x="1123" y="3270"/>
                </a:lnTo>
                <a:lnTo>
                  <a:pt x="1123" y="3270"/>
                </a:lnTo>
                <a:lnTo>
                  <a:pt x="1127" y="3272"/>
                </a:lnTo>
                <a:lnTo>
                  <a:pt x="1133" y="3275"/>
                </a:lnTo>
                <a:lnTo>
                  <a:pt x="1139" y="3278"/>
                </a:lnTo>
                <a:lnTo>
                  <a:pt x="1144" y="3278"/>
                </a:lnTo>
                <a:lnTo>
                  <a:pt x="1150" y="3278"/>
                </a:lnTo>
                <a:lnTo>
                  <a:pt x="1155" y="3275"/>
                </a:lnTo>
                <a:lnTo>
                  <a:pt x="1161" y="3272"/>
                </a:lnTo>
                <a:lnTo>
                  <a:pt x="1165" y="3270"/>
                </a:lnTo>
                <a:lnTo>
                  <a:pt x="1345" y="3090"/>
                </a:lnTo>
                <a:lnTo>
                  <a:pt x="5760" y="3090"/>
                </a:lnTo>
                <a:lnTo>
                  <a:pt x="5760" y="0"/>
                </a:lnTo>
                <a:close/>
              </a:path>
            </a:pathLst>
          </a:custGeom>
          <a:ln/>
          <a:effectLst/>
          <a:extLst>
            <a:ext uri="{91240B29-F687-4f45-9708-019B960494DF}">
              <a14:hiddenLine xmlns="" xmlns:a14="http://schemas.microsoft.com/office/drawing/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10" name="Rectangle 9">
            <a:extLst>
              <a:ext uri="{FF2B5EF4-FFF2-40B4-BE49-F238E27FC236}">
                <a16:creationId xmlns:a16="http://schemas.microsoft.com/office/drawing/2014/main" id="{12839A1C-34CB-4C3C-8531-CA67525FDE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0492ED-5EEB-5A4E-A079-096F7C3700FD}"/>
              </a:ext>
            </a:extLst>
          </p:cNvPr>
          <p:cNvSpPr>
            <a:spLocks noGrp="1"/>
          </p:cNvSpPr>
          <p:nvPr>
            <p:ph type="title"/>
          </p:nvPr>
        </p:nvSpPr>
        <p:spPr>
          <a:xfrm>
            <a:off x="6095999" y="1032918"/>
            <a:ext cx="5452533" cy="4792165"/>
          </a:xfrm>
          <a:effectLst/>
        </p:spPr>
        <p:txBody>
          <a:bodyPr vert="horz" lIns="91440" tIns="45720" rIns="91440" bIns="45720" rtlCol="0" anchor="ctr">
            <a:normAutofit/>
          </a:bodyPr>
          <a:lstStyle/>
          <a:p>
            <a:pPr algn="l">
              <a:lnSpc>
                <a:spcPct val="90000"/>
              </a:lnSpc>
            </a:pPr>
            <a:r>
              <a:rPr lang="en-US" sz="5100"/>
              <a:t>How the Gospel teaches and empowers us to stop judging</a:t>
            </a:r>
            <a:br>
              <a:rPr lang="en-US" sz="5100"/>
            </a:br>
            <a:br>
              <a:rPr lang="en-US" sz="5100"/>
            </a:br>
            <a:endParaRPr lang="en-US" sz="5100"/>
          </a:p>
        </p:txBody>
      </p:sp>
      <p:sp useBgFill="1">
        <p:nvSpPr>
          <p:cNvPr id="12" name="Freeform: Shape 11">
            <a:extLst>
              <a:ext uri="{FF2B5EF4-FFF2-40B4-BE49-F238E27FC236}">
                <a16:creationId xmlns:a16="http://schemas.microsoft.com/office/drawing/2014/main" id="{FAC94EAF-F7F7-4727-AE69-A7036B4A5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650724" y="650724"/>
            <a:ext cx="6858000" cy="5556552"/>
          </a:xfrm>
          <a:custGeom>
            <a:avLst/>
            <a:gdLst>
              <a:gd name="connsiteX0" fmla="*/ 6858000 w 6858000"/>
              <a:gd name="connsiteY0" fmla="*/ 3445704 h 5556552"/>
              <a:gd name="connsiteX1" fmla="*/ 3829242 w 6858000"/>
              <a:gd name="connsiteY1" fmla="*/ 5433322 h 5556552"/>
              <a:gd name="connsiteX2" fmla="*/ 3827369 w 6858000"/>
              <a:gd name="connsiteY2" fmla="*/ 5434867 h 5556552"/>
              <a:gd name="connsiteX3" fmla="*/ 3824583 w 6858000"/>
              <a:gd name="connsiteY3" fmla="*/ 5436378 h 5556552"/>
              <a:gd name="connsiteX4" fmla="*/ 3798693 w 6858000"/>
              <a:gd name="connsiteY4" fmla="*/ 5453370 h 5556552"/>
              <a:gd name="connsiteX5" fmla="*/ 3785011 w 6858000"/>
              <a:gd name="connsiteY5" fmla="*/ 5457858 h 5556552"/>
              <a:gd name="connsiteX6" fmla="*/ 3706339 w 6858000"/>
              <a:gd name="connsiteY6" fmla="*/ 5500559 h 5556552"/>
              <a:gd name="connsiteX7" fmla="*/ 3428998 w 6858000"/>
              <a:gd name="connsiteY7" fmla="*/ 5556552 h 5556552"/>
              <a:gd name="connsiteX8" fmla="*/ 3151658 w 6858000"/>
              <a:gd name="connsiteY8" fmla="*/ 5500559 h 5556552"/>
              <a:gd name="connsiteX9" fmla="*/ 3072996 w 6858000"/>
              <a:gd name="connsiteY9" fmla="*/ 5457863 h 5556552"/>
              <a:gd name="connsiteX10" fmla="*/ 3059298 w 6858000"/>
              <a:gd name="connsiteY10" fmla="*/ 5453370 h 5556552"/>
              <a:gd name="connsiteX11" fmla="*/ 3033383 w 6858000"/>
              <a:gd name="connsiteY11" fmla="*/ 5436362 h 5556552"/>
              <a:gd name="connsiteX12" fmla="*/ 3030627 w 6858000"/>
              <a:gd name="connsiteY12" fmla="*/ 5434867 h 5556552"/>
              <a:gd name="connsiteX13" fmla="*/ 3028775 w 6858000"/>
              <a:gd name="connsiteY13" fmla="*/ 5433338 h 5556552"/>
              <a:gd name="connsiteX14" fmla="*/ 0 w 6858000"/>
              <a:gd name="connsiteY14" fmla="*/ 3445704 h 5556552"/>
              <a:gd name="connsiteX15" fmla="*/ 6858000 w 6858000"/>
              <a:gd name="connsiteY15" fmla="*/ 0 h 5556552"/>
              <a:gd name="connsiteX16" fmla="*/ 6858000 w 6858000"/>
              <a:gd name="connsiteY16" fmla="*/ 349336 h 5556552"/>
              <a:gd name="connsiteX17" fmla="*/ 6858000 w 6858000"/>
              <a:gd name="connsiteY17" fmla="*/ 3445703 h 5556552"/>
              <a:gd name="connsiteX18" fmla="*/ 0 w 6858000"/>
              <a:gd name="connsiteY18" fmla="*/ 3445703 h 5556552"/>
              <a:gd name="connsiteX19" fmla="*/ 0 w 6858000"/>
              <a:gd name="connsiteY19" fmla="*/ 0 h 5556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858000" h="5556552">
                <a:moveTo>
                  <a:pt x="6858000" y="3445704"/>
                </a:moveTo>
                <a:lnTo>
                  <a:pt x="3829242" y="5433322"/>
                </a:lnTo>
                <a:lnTo>
                  <a:pt x="3827369" y="5434867"/>
                </a:lnTo>
                <a:lnTo>
                  <a:pt x="3824583" y="5436378"/>
                </a:lnTo>
                <a:lnTo>
                  <a:pt x="3798693" y="5453370"/>
                </a:lnTo>
                <a:lnTo>
                  <a:pt x="3785011" y="5457858"/>
                </a:lnTo>
                <a:lnTo>
                  <a:pt x="3706339" y="5500559"/>
                </a:lnTo>
                <a:cubicBezTo>
                  <a:pt x="3621096" y="5536614"/>
                  <a:pt x="3527375" y="5556552"/>
                  <a:pt x="3428998" y="5556552"/>
                </a:cubicBezTo>
                <a:cubicBezTo>
                  <a:pt x="3330621" y="5556552"/>
                  <a:pt x="3236901" y="5536614"/>
                  <a:pt x="3151658" y="5500559"/>
                </a:cubicBezTo>
                <a:lnTo>
                  <a:pt x="3072996" y="5457863"/>
                </a:lnTo>
                <a:lnTo>
                  <a:pt x="3059298" y="5453370"/>
                </a:lnTo>
                <a:lnTo>
                  <a:pt x="3033383" y="5436362"/>
                </a:lnTo>
                <a:lnTo>
                  <a:pt x="3030627" y="5434867"/>
                </a:lnTo>
                <a:lnTo>
                  <a:pt x="3028775" y="5433338"/>
                </a:lnTo>
                <a:lnTo>
                  <a:pt x="0" y="3445704"/>
                </a:lnTo>
                <a:close/>
                <a:moveTo>
                  <a:pt x="6858000" y="0"/>
                </a:moveTo>
                <a:lnTo>
                  <a:pt x="6858000" y="349336"/>
                </a:lnTo>
                <a:lnTo>
                  <a:pt x="6858000" y="3445703"/>
                </a:lnTo>
                <a:lnTo>
                  <a:pt x="0" y="3445703"/>
                </a:lnTo>
                <a:lnTo>
                  <a:pt x="0" y="0"/>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 name="Text Placeholder 2">
            <a:extLst>
              <a:ext uri="{FF2B5EF4-FFF2-40B4-BE49-F238E27FC236}">
                <a16:creationId xmlns:a16="http://schemas.microsoft.com/office/drawing/2014/main" id="{DE835B0D-228B-8E41-A03F-B2D8506F3339}"/>
              </a:ext>
            </a:extLst>
          </p:cNvPr>
          <p:cNvSpPr>
            <a:spLocks noGrp="1"/>
          </p:cNvSpPr>
          <p:nvPr>
            <p:ph type="body" idx="1"/>
          </p:nvPr>
        </p:nvSpPr>
        <p:spPr>
          <a:xfrm>
            <a:off x="643466" y="2281574"/>
            <a:ext cx="3994015" cy="2294852"/>
          </a:xfrm>
          <a:effectLst/>
        </p:spPr>
        <p:txBody>
          <a:bodyPr vert="horz" lIns="91440" tIns="45720" rIns="91440" bIns="45720" rtlCol="0" anchor="ctr">
            <a:normAutofit/>
          </a:bodyPr>
          <a:lstStyle/>
          <a:p>
            <a:pPr algn="ctr"/>
            <a:endParaRPr lang="en-US" sz="2800"/>
          </a:p>
        </p:txBody>
      </p:sp>
    </p:spTree>
    <p:extLst>
      <p:ext uri="{BB962C8B-B14F-4D97-AF65-F5344CB8AC3E}">
        <p14:creationId xmlns:p14="http://schemas.microsoft.com/office/powerpoint/2010/main" val="19831757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3" name="Freeform 6">
            <a:extLst>
              <a:ext uri="{FF2B5EF4-FFF2-40B4-BE49-F238E27FC236}">
                <a16:creationId xmlns:a16="http://schemas.microsoft.com/office/drawing/2014/main" id="{53576798-7F98-4C7F-B6C7-6D41B5A7E9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12192000" cy="2185988"/>
          </a:xfrm>
          <a:custGeom>
            <a:avLst/>
            <a:gdLst/>
            <a:ahLst/>
            <a:cxnLst/>
            <a:rect l="0" t="0" r="r" b="b"/>
            <a:pathLst>
              <a:path w="5760" h="1377">
                <a:moveTo>
                  <a:pt x="5760" y="0"/>
                </a:moveTo>
                <a:lnTo>
                  <a:pt x="0" y="0"/>
                </a:lnTo>
                <a:lnTo>
                  <a:pt x="0" y="1189"/>
                </a:lnTo>
                <a:lnTo>
                  <a:pt x="943" y="1189"/>
                </a:lnTo>
                <a:lnTo>
                  <a:pt x="1123" y="1369"/>
                </a:lnTo>
                <a:lnTo>
                  <a:pt x="1123" y="1369"/>
                </a:lnTo>
                <a:lnTo>
                  <a:pt x="1127" y="1371"/>
                </a:lnTo>
                <a:lnTo>
                  <a:pt x="1133" y="1374"/>
                </a:lnTo>
                <a:lnTo>
                  <a:pt x="1139" y="1377"/>
                </a:lnTo>
                <a:lnTo>
                  <a:pt x="1144" y="1377"/>
                </a:lnTo>
                <a:lnTo>
                  <a:pt x="1150" y="1377"/>
                </a:lnTo>
                <a:lnTo>
                  <a:pt x="1155" y="1374"/>
                </a:lnTo>
                <a:lnTo>
                  <a:pt x="1161" y="1371"/>
                </a:lnTo>
                <a:lnTo>
                  <a:pt x="1165" y="1369"/>
                </a:lnTo>
                <a:lnTo>
                  <a:pt x="1345" y="1189"/>
                </a:lnTo>
                <a:lnTo>
                  <a:pt x="5760" y="1189"/>
                </a:lnTo>
                <a:lnTo>
                  <a:pt x="5760" y="0"/>
                </a:lnTo>
                <a:close/>
              </a:path>
            </a:pathLst>
          </a:custGeom>
          <a:ln/>
          <a:extLst>
            <a:ext uri="{91240B29-F687-4f45-9708-019B960494DF}">
              <a14:hiddenLine xmlns="" xmlns:a16="http://schemas.microsoft.com/office/drawing/2014/main" xmlns:p14="http://schemas.microsoft.com/office/powerpoint/2010/main" xmlns:a14="http://schemas.microsoft.com/office/drawing/2010/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8CAACE2A-E43C-0642-AD11-BD1CE93464A5}"/>
              </a:ext>
            </a:extLst>
          </p:cNvPr>
          <p:cNvSpPr>
            <a:spLocks noGrp="1"/>
          </p:cNvSpPr>
          <p:nvPr>
            <p:ph type="title"/>
          </p:nvPr>
        </p:nvSpPr>
        <p:spPr>
          <a:xfrm>
            <a:off x="810000" y="447188"/>
            <a:ext cx="10571998" cy="970450"/>
          </a:xfrm>
        </p:spPr>
        <p:txBody>
          <a:bodyPr vert="horz" lIns="91440" tIns="45720" rIns="91440" bIns="45720" rtlCol="0" anchor="b">
            <a:normAutofit/>
          </a:bodyPr>
          <a:lstStyle/>
          <a:p>
            <a:r>
              <a:rPr lang="en-US" sz="3700" b="1"/>
              <a:t>What is the problem that the Gospel is fixing?</a:t>
            </a:r>
          </a:p>
        </p:txBody>
      </p:sp>
      <p:sp>
        <p:nvSpPr>
          <p:cNvPr id="3" name="Content Placeholder 2">
            <a:extLst>
              <a:ext uri="{FF2B5EF4-FFF2-40B4-BE49-F238E27FC236}">
                <a16:creationId xmlns:a16="http://schemas.microsoft.com/office/drawing/2014/main" id="{D07B735D-9D2E-4147-89F5-D6C344F661F4}"/>
              </a:ext>
            </a:extLst>
          </p:cNvPr>
          <p:cNvSpPr>
            <a:spLocks noGrp="1"/>
          </p:cNvSpPr>
          <p:nvPr>
            <p:ph type="body" sz="half" idx="2"/>
          </p:nvPr>
        </p:nvSpPr>
        <p:spPr>
          <a:xfrm>
            <a:off x="818713" y="2413000"/>
            <a:ext cx="3835583" cy="3632200"/>
          </a:xfrm>
        </p:spPr>
        <p:txBody>
          <a:bodyPr vert="horz" lIns="91440" tIns="45720" rIns="91440" bIns="45720" rtlCol="0" anchor="ctr">
            <a:normAutofit/>
          </a:bodyPr>
          <a:lstStyle/>
          <a:p>
            <a:pPr>
              <a:buFont typeface="Wingdings 2" charset="2"/>
              <a:buChar char=""/>
            </a:pPr>
            <a:r>
              <a:rPr lang="en-US" sz="1600" dirty="0"/>
              <a:t>It’s not just… </a:t>
            </a:r>
          </a:p>
          <a:p>
            <a:pPr lvl="1">
              <a:buFont typeface="Wingdings 2" charset="2"/>
              <a:buChar char=""/>
            </a:pPr>
            <a:r>
              <a:rPr lang="en-US" sz="1600" dirty="0"/>
              <a:t>Guilt </a:t>
            </a:r>
          </a:p>
          <a:p>
            <a:pPr lvl="1">
              <a:buFont typeface="Wingdings 2" charset="2"/>
              <a:buChar char=""/>
            </a:pPr>
            <a:r>
              <a:rPr lang="en-US" sz="1600" dirty="0"/>
              <a:t>or judgement</a:t>
            </a:r>
          </a:p>
          <a:p>
            <a:pPr lvl="1">
              <a:buFont typeface="Wingdings 2" charset="2"/>
              <a:buChar char=""/>
            </a:pPr>
            <a:r>
              <a:rPr lang="en-US" sz="1600" dirty="0"/>
              <a:t> or justice</a:t>
            </a:r>
          </a:p>
          <a:p>
            <a:pPr lvl="1">
              <a:buFont typeface="Wingdings 2" charset="2"/>
              <a:buChar char=""/>
            </a:pPr>
            <a:r>
              <a:rPr lang="en-US" sz="1600" dirty="0"/>
              <a:t> or wrath</a:t>
            </a:r>
          </a:p>
          <a:p>
            <a:pPr marL="457200" lvl="1" indent="0">
              <a:buFont typeface="Wingdings 2" charset="2"/>
              <a:buChar char=""/>
            </a:pPr>
            <a:r>
              <a:rPr lang="en-US" sz="1600" dirty="0"/>
              <a:t> that the gospel is addressing.</a:t>
            </a:r>
          </a:p>
          <a:p>
            <a:pPr>
              <a:buFont typeface="Wingdings 2" charset="2"/>
              <a:buChar char=""/>
            </a:pPr>
            <a:endParaRPr lang="en-US" sz="1600" dirty="0"/>
          </a:p>
          <a:p>
            <a:pPr>
              <a:buFont typeface="Wingdings 2" charset="2"/>
              <a:buChar char=""/>
            </a:pPr>
            <a:endParaRPr lang="en-US" sz="1600" dirty="0"/>
          </a:p>
        </p:txBody>
      </p:sp>
      <p:pic>
        <p:nvPicPr>
          <p:cNvPr id="10" name="Graphic 9" descr="Scales of Justice">
            <a:extLst>
              <a:ext uri="{FF2B5EF4-FFF2-40B4-BE49-F238E27FC236}">
                <a16:creationId xmlns:a16="http://schemas.microsoft.com/office/drawing/2014/main" id="{3579A2F3-CB59-72E0-9571-AC7FA07561C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82356" y="2413000"/>
            <a:ext cx="3716338" cy="3716338"/>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492293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6B2AF-7E1C-F948-8DAB-1AB4D6F1BB14}"/>
              </a:ext>
            </a:extLst>
          </p:cNvPr>
          <p:cNvSpPr>
            <a:spLocks noGrp="1"/>
          </p:cNvSpPr>
          <p:nvPr>
            <p:ph type="title"/>
          </p:nvPr>
        </p:nvSpPr>
        <p:spPr/>
        <p:txBody>
          <a:bodyPr/>
          <a:lstStyle/>
          <a:p>
            <a:r>
              <a:rPr lang="en-US" dirty="0"/>
              <a:t>The Gospel = Jesus is Christ/King, In Him…</a:t>
            </a:r>
          </a:p>
        </p:txBody>
      </p:sp>
      <p:sp>
        <p:nvSpPr>
          <p:cNvPr id="3" name="Content Placeholder 2">
            <a:extLst>
              <a:ext uri="{FF2B5EF4-FFF2-40B4-BE49-F238E27FC236}">
                <a16:creationId xmlns:a16="http://schemas.microsoft.com/office/drawing/2014/main" id="{C62A4B14-0A54-EE4A-BCC8-6E45224B8DC7}"/>
              </a:ext>
            </a:extLst>
          </p:cNvPr>
          <p:cNvSpPr>
            <a:spLocks noGrp="1"/>
          </p:cNvSpPr>
          <p:nvPr>
            <p:ph idx="1"/>
          </p:nvPr>
        </p:nvSpPr>
        <p:spPr/>
        <p:txBody>
          <a:bodyPr/>
          <a:lstStyle/>
          <a:p>
            <a:r>
              <a:rPr lang="en-US" dirty="0"/>
              <a:t>The kingdom/reign of God/Heaven has come and is being restored (Mt 4:17, Mk 1:14-15, Acts 3:18-20, 17:2-3,  5:42, 8:12, 19:8, 28:31) </a:t>
            </a:r>
          </a:p>
          <a:p>
            <a:r>
              <a:rPr lang="en-US" dirty="0"/>
              <a:t>Sin and death are being rendered impotent (Acts 2:24, 1 Cor 15:26,54-57, Heb 2:14-15, Rom 8:2, Eph 1:19-23, 2 Tim 1:10, 1 Jn 3:8, Rev 1:18) </a:t>
            </a:r>
          </a:p>
          <a:p>
            <a:r>
              <a:rPr lang="en-US" dirty="0"/>
              <a:t>Genuine humanity as full image bearers is restored and made available (Gen 1:26-28, Col 1:15, Heb 1:3, 1 Cor 15:49, 2 Cor 3:17-18, Col 3:10, Rm 8:29-30) </a:t>
            </a:r>
          </a:p>
          <a:p>
            <a:r>
              <a:rPr lang="en-US" dirty="0"/>
              <a:t>The purpose of all creation (the display and participation in God’s glory-love) is being restored (Rom 8:18-23, Rev 21:1-7, 22:4).</a:t>
            </a:r>
          </a:p>
          <a:p>
            <a:endParaRPr lang="en-US" dirty="0"/>
          </a:p>
          <a:p>
            <a:endParaRPr lang="en-US" dirty="0"/>
          </a:p>
        </p:txBody>
      </p:sp>
    </p:spTree>
    <p:extLst>
      <p:ext uri="{BB962C8B-B14F-4D97-AF65-F5344CB8AC3E}">
        <p14:creationId xmlns:p14="http://schemas.microsoft.com/office/powerpoint/2010/main" val="2572905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061C0-C5EE-C741-8E5D-3C711616D418}"/>
              </a:ext>
            </a:extLst>
          </p:cNvPr>
          <p:cNvSpPr>
            <a:spLocks noGrp="1"/>
          </p:cNvSpPr>
          <p:nvPr>
            <p:ph type="title"/>
          </p:nvPr>
        </p:nvSpPr>
        <p:spPr/>
        <p:txBody>
          <a:bodyPr/>
          <a:lstStyle/>
          <a:p>
            <a:r>
              <a:rPr lang="en-US"/>
              <a:t>Our response to the Gospel…</a:t>
            </a:r>
            <a:endParaRPr lang="en-US" dirty="0"/>
          </a:p>
        </p:txBody>
      </p:sp>
      <p:sp>
        <p:nvSpPr>
          <p:cNvPr id="3" name="Content Placeholder 2">
            <a:extLst>
              <a:ext uri="{FF2B5EF4-FFF2-40B4-BE49-F238E27FC236}">
                <a16:creationId xmlns:a16="http://schemas.microsoft.com/office/drawing/2014/main" id="{94130052-78CD-F440-868A-82BEB9BC0C14}"/>
              </a:ext>
            </a:extLst>
          </p:cNvPr>
          <p:cNvSpPr>
            <a:spLocks noGrp="1"/>
          </p:cNvSpPr>
          <p:nvPr>
            <p:ph idx="1"/>
          </p:nvPr>
        </p:nvSpPr>
        <p:spPr>
          <a:xfrm>
            <a:off x="827424" y="2556824"/>
            <a:ext cx="10554574" cy="3636511"/>
          </a:xfrm>
        </p:spPr>
        <p:txBody>
          <a:bodyPr/>
          <a:lstStyle/>
          <a:p>
            <a:r>
              <a:rPr lang="en-US" dirty="0"/>
              <a:t>“Jesus is Lord,” (Acts 2:36-41) and</a:t>
            </a:r>
          </a:p>
          <a:p>
            <a:r>
              <a:rPr lang="en-US" dirty="0"/>
              <a:t>Then embody that allegiance in how we live and treat others (Mt 4:19, 16:24, Lk 9:23, Lk 18:22, Jn 12:26, 13:34-35, 14:15-24).</a:t>
            </a:r>
          </a:p>
          <a:p>
            <a:r>
              <a:rPr lang="en-US" dirty="0"/>
              <a:t>Which we all know is summed up in the greatest commands. Matthew 22:34-40 - The greatest commands are to love God and others. </a:t>
            </a:r>
          </a:p>
          <a:p>
            <a:r>
              <a:rPr lang="en-US" dirty="0"/>
              <a:t>Matthew 5:43-48 Love even those who seek/desire to harm you.</a:t>
            </a:r>
          </a:p>
          <a:p>
            <a:r>
              <a:rPr lang="en-US" dirty="0"/>
              <a:t>John 15:13 True love is self-giving and self-sacrificial. </a:t>
            </a:r>
          </a:p>
          <a:p>
            <a:r>
              <a:rPr lang="en-US" dirty="0"/>
              <a:t>Romans 5:6-10, 1 John 4:7-11 God demonstrated his Love for us by sending Jesus and we are called to love others in the same fashion.</a:t>
            </a:r>
          </a:p>
          <a:p>
            <a:endParaRPr lang="en-US" dirty="0"/>
          </a:p>
          <a:p>
            <a:endParaRPr lang="en-US" dirty="0"/>
          </a:p>
        </p:txBody>
      </p:sp>
    </p:spTree>
    <p:extLst>
      <p:ext uri="{BB962C8B-B14F-4D97-AF65-F5344CB8AC3E}">
        <p14:creationId xmlns:p14="http://schemas.microsoft.com/office/powerpoint/2010/main" val="13619142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224B8F-0774-9E4F-B84C-CD253DAEFD1F}"/>
              </a:ext>
            </a:extLst>
          </p:cNvPr>
          <p:cNvSpPr txBox="1"/>
          <p:nvPr/>
        </p:nvSpPr>
        <p:spPr>
          <a:xfrm>
            <a:off x="423746" y="2418913"/>
            <a:ext cx="11262732" cy="2677656"/>
          </a:xfrm>
          <a:prstGeom prst="rect">
            <a:avLst/>
          </a:prstGeom>
          <a:noFill/>
        </p:spPr>
        <p:txBody>
          <a:bodyPr wrap="square">
            <a:spAutoFit/>
          </a:bodyPr>
          <a:lstStyle/>
          <a:p>
            <a:r>
              <a:rPr lang="en-US" sz="2800" dirty="0"/>
              <a:t>For the disciple of Christ, there is no </a:t>
            </a:r>
            <a:r>
              <a:rPr lang="en-US" sz="2800" i="1" dirty="0"/>
              <a:t>other</a:t>
            </a:r>
            <a:r>
              <a:rPr lang="en-US" sz="2800" dirty="0"/>
              <a:t>, no enemy. Every man is a potential lost brother, uncle, father. Every woman is lost sister, aunt, mother. All the world is invited into our family and a place at the table. To </a:t>
            </a:r>
            <a:r>
              <a:rPr lang="en-US" sz="2800" dirty="0" err="1"/>
              <a:t>hesed</a:t>
            </a:r>
            <a:r>
              <a:rPr lang="en-US" sz="2800" dirty="0"/>
              <a:t>/agape love is to see the other as having unsurpassable worth.</a:t>
            </a:r>
          </a:p>
          <a:p>
            <a:endParaRPr lang="en-US" sz="2800" dirty="0"/>
          </a:p>
        </p:txBody>
      </p:sp>
    </p:spTree>
    <p:extLst>
      <p:ext uri="{BB962C8B-B14F-4D97-AF65-F5344CB8AC3E}">
        <p14:creationId xmlns:p14="http://schemas.microsoft.com/office/powerpoint/2010/main" val="27276080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5C4E86D9-FC25-4C5B-B73F-77B0D9D117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2662237" y="-2662237"/>
            <a:ext cx="6867526" cy="12192000"/>
          </a:xfrm>
          <a:custGeom>
            <a:avLst/>
            <a:gdLst>
              <a:gd name="connsiteX0" fmla="*/ 0 w 6867526"/>
              <a:gd name="connsiteY0" fmla="*/ 11723012 h 12192000"/>
              <a:gd name="connsiteX1" fmla="*/ 0 w 6867526"/>
              <a:gd name="connsiteY1" fmla="*/ 4448765 h 12192000"/>
              <a:gd name="connsiteX2" fmla="*/ 0 w 6867526"/>
              <a:gd name="connsiteY2" fmla="*/ 0 h 12192000"/>
              <a:gd name="connsiteX3" fmla="*/ 6867524 w 6867526"/>
              <a:gd name="connsiteY3" fmla="*/ 0 h 12192000"/>
              <a:gd name="connsiteX4" fmla="*/ 6867524 w 6867526"/>
              <a:gd name="connsiteY4" fmla="*/ 4089952 h 12192000"/>
              <a:gd name="connsiteX5" fmla="*/ 6867524 w 6867526"/>
              <a:gd name="connsiteY5" fmla="*/ 10933355 h 12192000"/>
              <a:gd name="connsiteX6" fmla="*/ 6867526 w 6867526"/>
              <a:gd name="connsiteY6" fmla="*/ 10933355 h 12192000"/>
              <a:gd name="connsiteX7" fmla="*/ 6867526 w 6867526"/>
              <a:gd name="connsiteY7" fmla="*/ 12192000 h 12192000"/>
              <a:gd name="connsiteX8" fmla="*/ 9525 w 6867526"/>
              <a:gd name="connsiteY8" fmla="*/ 12192000 h 12192000"/>
              <a:gd name="connsiteX9" fmla="*/ 9525 w 6867526"/>
              <a:gd name="connsiteY9" fmla="*/ 11726716 h 12192000"/>
              <a:gd name="connsiteX10" fmla="*/ 4761 w 6867526"/>
              <a:gd name="connsiteY10" fmla="*/ 11726716 h 12192000"/>
              <a:gd name="connsiteX11" fmla="*/ 4761 w 6867526"/>
              <a:gd name="connsiteY11" fmla="*/ 11723012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67526" h="12192000">
                <a:moveTo>
                  <a:pt x="0" y="11723012"/>
                </a:moveTo>
                <a:lnTo>
                  <a:pt x="0" y="4448765"/>
                </a:lnTo>
                <a:lnTo>
                  <a:pt x="0" y="0"/>
                </a:lnTo>
                <a:lnTo>
                  <a:pt x="6867524" y="0"/>
                </a:lnTo>
                <a:lnTo>
                  <a:pt x="6867524" y="4089952"/>
                </a:lnTo>
                <a:lnTo>
                  <a:pt x="6867524" y="10933355"/>
                </a:lnTo>
                <a:lnTo>
                  <a:pt x="6867526" y="10933355"/>
                </a:lnTo>
                <a:lnTo>
                  <a:pt x="6867526" y="12192000"/>
                </a:lnTo>
                <a:lnTo>
                  <a:pt x="9525" y="12192000"/>
                </a:lnTo>
                <a:lnTo>
                  <a:pt x="9525" y="11726716"/>
                </a:lnTo>
                <a:lnTo>
                  <a:pt x="4761" y="11726716"/>
                </a:lnTo>
                <a:lnTo>
                  <a:pt x="4761" y="11723012"/>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5" name="Title 4">
            <a:extLst>
              <a:ext uri="{FF2B5EF4-FFF2-40B4-BE49-F238E27FC236}">
                <a16:creationId xmlns:a16="http://schemas.microsoft.com/office/drawing/2014/main" id="{9926B778-3FC0-2845-96B5-797F3B27010E}"/>
              </a:ext>
            </a:extLst>
          </p:cNvPr>
          <p:cNvSpPr>
            <a:spLocks noGrp="1"/>
          </p:cNvSpPr>
          <p:nvPr>
            <p:ph type="title"/>
          </p:nvPr>
        </p:nvSpPr>
        <p:spPr>
          <a:xfrm>
            <a:off x="5148955" y="870740"/>
            <a:ext cx="6399577" cy="5116520"/>
          </a:xfrm>
        </p:spPr>
        <p:txBody>
          <a:bodyPr anchor="ctr">
            <a:normAutofit/>
          </a:bodyPr>
          <a:lstStyle/>
          <a:p>
            <a:r>
              <a:rPr lang="en-US" sz="6000"/>
              <a:t>Letting go of Judgement, Picking up Love</a:t>
            </a:r>
          </a:p>
        </p:txBody>
      </p:sp>
      <p:sp useBgFill="1">
        <p:nvSpPr>
          <p:cNvPr id="12" name="Freeform: Shape 11">
            <a:extLst>
              <a:ext uri="{FF2B5EF4-FFF2-40B4-BE49-F238E27FC236}">
                <a16:creationId xmlns:a16="http://schemas.microsoft.com/office/drawing/2014/main" id="{44AF92AB-F4DD-4C5A-BC11-E1D33AFC0C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1034751" y="1034752"/>
            <a:ext cx="6858000" cy="4788497"/>
          </a:xfrm>
          <a:custGeom>
            <a:avLst/>
            <a:gdLst>
              <a:gd name="connsiteX0" fmla="*/ 6858000 w 6858000"/>
              <a:gd name="connsiteY0" fmla="*/ 468988 h 4788497"/>
              <a:gd name="connsiteX1" fmla="*/ 6858000 w 6858000"/>
              <a:gd name="connsiteY1" fmla="*/ 4490047 h 4788497"/>
              <a:gd name="connsiteX2" fmla="*/ 3859631 w 6858000"/>
              <a:gd name="connsiteY2" fmla="*/ 4490047 h 4788497"/>
              <a:gd name="connsiteX3" fmla="*/ 3478631 w 6858000"/>
              <a:gd name="connsiteY3" fmla="*/ 4775798 h 4788497"/>
              <a:gd name="connsiteX4" fmla="*/ 3470164 w 6858000"/>
              <a:gd name="connsiteY4" fmla="*/ 4778972 h 4788497"/>
              <a:gd name="connsiteX5" fmla="*/ 3457464 w 6858000"/>
              <a:gd name="connsiteY5" fmla="*/ 4783735 h 4788497"/>
              <a:gd name="connsiteX6" fmla="*/ 3446881 w 6858000"/>
              <a:gd name="connsiteY6" fmla="*/ 4788497 h 4788497"/>
              <a:gd name="connsiteX7" fmla="*/ 3434181 w 6858000"/>
              <a:gd name="connsiteY7" fmla="*/ 4788497 h 4788497"/>
              <a:gd name="connsiteX8" fmla="*/ 3423598 w 6858000"/>
              <a:gd name="connsiteY8" fmla="*/ 4788497 h 4788497"/>
              <a:gd name="connsiteX9" fmla="*/ 3410897 w 6858000"/>
              <a:gd name="connsiteY9" fmla="*/ 4783735 h 4788497"/>
              <a:gd name="connsiteX10" fmla="*/ 3398198 w 6858000"/>
              <a:gd name="connsiteY10" fmla="*/ 4778972 h 4788497"/>
              <a:gd name="connsiteX11" fmla="*/ 3389731 w 6858000"/>
              <a:gd name="connsiteY11" fmla="*/ 4775798 h 4788497"/>
              <a:gd name="connsiteX12" fmla="*/ 3008731 w 6858000"/>
              <a:gd name="connsiteY12" fmla="*/ 4490047 h 4788497"/>
              <a:gd name="connsiteX13" fmla="*/ 1012714 w 6858000"/>
              <a:gd name="connsiteY13" fmla="*/ 4490047 h 4788497"/>
              <a:gd name="connsiteX14" fmla="*/ 1012714 w 6858000"/>
              <a:gd name="connsiteY14" fmla="*/ 4489653 h 4788497"/>
              <a:gd name="connsiteX15" fmla="*/ 4761 w 6858000"/>
              <a:gd name="connsiteY15" fmla="*/ 4489653 h 4788497"/>
              <a:gd name="connsiteX16" fmla="*/ 4761 w 6858000"/>
              <a:gd name="connsiteY16" fmla="*/ 4487273 h 4788497"/>
              <a:gd name="connsiteX17" fmla="*/ 0 w 6858000"/>
              <a:gd name="connsiteY17" fmla="*/ 4487273 h 4788497"/>
              <a:gd name="connsiteX18" fmla="*/ 0 w 6858000"/>
              <a:gd name="connsiteY18" fmla="*/ 0 h 4788497"/>
              <a:gd name="connsiteX19" fmla="*/ 6848476 w 6858000"/>
              <a:gd name="connsiteY19" fmla="*/ 0 h 4788497"/>
              <a:gd name="connsiteX20" fmla="*/ 6848476 w 6858000"/>
              <a:gd name="connsiteY20" fmla="*/ 465284 h 4788497"/>
              <a:gd name="connsiteX21" fmla="*/ 6853240 w 6858000"/>
              <a:gd name="connsiteY21" fmla="*/ 465284 h 4788497"/>
              <a:gd name="connsiteX22" fmla="*/ 6853240 w 6858000"/>
              <a:gd name="connsiteY22" fmla="*/ 468988 h 47884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858000" h="4788497">
                <a:moveTo>
                  <a:pt x="6858000" y="468988"/>
                </a:moveTo>
                <a:lnTo>
                  <a:pt x="6858000" y="4490047"/>
                </a:lnTo>
                <a:lnTo>
                  <a:pt x="3859631" y="4490047"/>
                </a:lnTo>
                <a:lnTo>
                  <a:pt x="3478631" y="4775798"/>
                </a:lnTo>
                <a:lnTo>
                  <a:pt x="3470164" y="4778972"/>
                </a:lnTo>
                <a:lnTo>
                  <a:pt x="3457464" y="4783735"/>
                </a:lnTo>
                <a:lnTo>
                  <a:pt x="3446881" y="4788497"/>
                </a:lnTo>
                <a:lnTo>
                  <a:pt x="3434181" y="4788497"/>
                </a:lnTo>
                <a:lnTo>
                  <a:pt x="3423598" y="4788497"/>
                </a:lnTo>
                <a:lnTo>
                  <a:pt x="3410897" y="4783735"/>
                </a:lnTo>
                <a:lnTo>
                  <a:pt x="3398198" y="4778972"/>
                </a:lnTo>
                <a:lnTo>
                  <a:pt x="3389731" y="4775798"/>
                </a:lnTo>
                <a:lnTo>
                  <a:pt x="3008731" y="4490047"/>
                </a:lnTo>
                <a:lnTo>
                  <a:pt x="1012714" y="4490047"/>
                </a:lnTo>
                <a:lnTo>
                  <a:pt x="1012714" y="4489653"/>
                </a:lnTo>
                <a:lnTo>
                  <a:pt x="4761" y="4489653"/>
                </a:lnTo>
                <a:lnTo>
                  <a:pt x="4761" y="4487273"/>
                </a:lnTo>
                <a:lnTo>
                  <a:pt x="0" y="4487273"/>
                </a:lnTo>
                <a:lnTo>
                  <a:pt x="0" y="0"/>
                </a:lnTo>
                <a:lnTo>
                  <a:pt x="6848476" y="0"/>
                </a:lnTo>
                <a:lnTo>
                  <a:pt x="6848476" y="465284"/>
                </a:lnTo>
                <a:lnTo>
                  <a:pt x="6853240" y="465284"/>
                </a:lnTo>
                <a:lnTo>
                  <a:pt x="6853240" y="468988"/>
                </a:lnTo>
                <a:close/>
              </a:path>
            </a:pathLst>
          </a:custGeom>
          <a:ln>
            <a:noFill/>
          </a:ln>
          <a:effectLst/>
          <a:extLst>
            <a:ext uri="{91240B29-F687-4f45-9708-019B960494DF}">
              <a14:hiddenLine xmlns="" xmlns:a14="http://schemas.microsoft.com/office/drawing/2010/main" xmlns:p14="http://schemas.microsoft.com/office/powerpoint/2010/main" xmlns:a16="http://schemas.microsoft.com/office/drawing/2014/main" w="9525">
                <a:solidFill>
                  <a:srgbClr val="000000"/>
                </a:solidFill>
                <a:round/>
                <a:headEnd/>
                <a:tailEnd/>
              </a14:hiddenLine>
            </a:ext>
          </a:ex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DCB7EE24-197B-8340-9810-DC1F5DCEB18D}"/>
              </a:ext>
            </a:extLst>
          </p:cNvPr>
          <p:cNvSpPr>
            <a:spLocks noGrp="1"/>
          </p:cNvSpPr>
          <p:nvPr>
            <p:ph idx="1"/>
          </p:nvPr>
        </p:nvSpPr>
        <p:spPr>
          <a:xfrm>
            <a:off x="451514" y="870740"/>
            <a:ext cx="3390391" cy="5116520"/>
          </a:xfrm>
          <a:effectLst/>
        </p:spPr>
        <p:txBody>
          <a:bodyPr>
            <a:normAutofit/>
          </a:bodyPr>
          <a:lstStyle/>
          <a:p>
            <a:pPr marL="0" indent="0">
              <a:buNone/>
            </a:pPr>
            <a:r>
              <a:rPr lang="en-US" sz="1500"/>
              <a:t>Jesus does not call us primarily to judge others, but to love them by viewing and treating them as having unsurpassable worth. </a:t>
            </a:r>
          </a:p>
          <a:p>
            <a:pPr marL="0" indent="0">
              <a:buNone/>
            </a:pPr>
            <a:r>
              <a:rPr lang="en-US" sz="1500"/>
              <a:t>What can help with this?</a:t>
            </a:r>
          </a:p>
          <a:p>
            <a:r>
              <a:rPr lang="en-US" sz="1500"/>
              <a:t>Regularly behold the glory of God displayed in Christ</a:t>
            </a:r>
          </a:p>
          <a:p>
            <a:r>
              <a:rPr lang="en-US" sz="1500"/>
              <a:t>Practice the presence of God as you go more and more</a:t>
            </a:r>
          </a:p>
          <a:p>
            <a:r>
              <a:rPr lang="en-US" sz="1500"/>
              <a:t>Any time you are tempted to judge, stop and first remind yourself that God has deemed that person as having unsurpassable worth </a:t>
            </a:r>
          </a:p>
          <a:p>
            <a:r>
              <a:rPr lang="en-US" sz="1500"/>
              <a:t>Make it a habit of praying as you go (everywhere) for God to bless the people you see and are around.</a:t>
            </a:r>
          </a:p>
          <a:p>
            <a:endParaRPr lang="en-US" sz="1500"/>
          </a:p>
          <a:p>
            <a:endParaRPr lang="en-US" sz="1500"/>
          </a:p>
        </p:txBody>
      </p:sp>
    </p:spTree>
    <p:extLst>
      <p:ext uri="{BB962C8B-B14F-4D97-AF65-F5344CB8AC3E}">
        <p14:creationId xmlns:p14="http://schemas.microsoft.com/office/powerpoint/2010/main" val="18982453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917B3-79EC-E314-35E3-F23DC2B4DB59}"/>
              </a:ext>
            </a:extLst>
          </p:cNvPr>
          <p:cNvSpPr>
            <a:spLocks noGrp="1"/>
          </p:cNvSpPr>
          <p:nvPr>
            <p:ph type="title"/>
          </p:nvPr>
        </p:nvSpPr>
        <p:spPr/>
        <p:txBody>
          <a:bodyPr/>
          <a:lstStyle/>
          <a:p>
            <a:r>
              <a:rPr lang="en-US" dirty="0"/>
              <a:t>The Purpose of Creation - Glory &amp; Love, Love &amp; Glory</a:t>
            </a:r>
          </a:p>
        </p:txBody>
      </p:sp>
      <p:sp>
        <p:nvSpPr>
          <p:cNvPr id="5" name="TextBox 4">
            <a:extLst>
              <a:ext uri="{FF2B5EF4-FFF2-40B4-BE49-F238E27FC236}">
                <a16:creationId xmlns:a16="http://schemas.microsoft.com/office/drawing/2014/main" id="{C36819EE-F923-2DB1-47B8-989A8F7F957E}"/>
              </a:ext>
            </a:extLst>
          </p:cNvPr>
          <p:cNvSpPr txBox="1"/>
          <p:nvPr/>
        </p:nvSpPr>
        <p:spPr>
          <a:xfrm>
            <a:off x="810000" y="2329661"/>
            <a:ext cx="9492916" cy="4801314"/>
          </a:xfrm>
          <a:prstGeom prst="rect">
            <a:avLst/>
          </a:prstGeom>
          <a:noFill/>
        </p:spPr>
        <p:txBody>
          <a:bodyPr wrap="square" rtlCol="0">
            <a:spAutoFit/>
          </a:bodyPr>
          <a:lstStyle/>
          <a:p>
            <a:r>
              <a:rPr lang="en-US" dirty="0"/>
              <a:t>The Universe is a cosmic temple to display the glory of God:</a:t>
            </a:r>
          </a:p>
          <a:p>
            <a:endParaRPr lang="en-US" dirty="0"/>
          </a:p>
          <a:p>
            <a:r>
              <a:rPr lang="en-US" dirty="0"/>
              <a:t>Psalm 19:1 “The heavens declare the glory of God, and the sky above proclaims his handiwork.” Isaiah 66:1 “Thus says the Lord: “Heaven is my throne, and the earth is my footstool; what is the house that you would build for me, and what is the place of my rest?” </a:t>
            </a:r>
          </a:p>
          <a:p>
            <a:r>
              <a:rPr lang="en-US" dirty="0"/>
              <a:t>Romans 1:20–23 “For his invisible attributes, namely, his eternal power and divine nature, have been clearly perceived, ever since the creation of the world, in the things that have been made. So they are without excuse. For although they knew God, they did not honor him as God or give thanks to him, but they became futile in their thinking, and their foolish hearts were darkened. Claiming to be wise, they became fools, and exchanged the glory of the immortal God for images resembling mortal man and birds and animals and creeping things.” </a:t>
            </a:r>
          </a:p>
          <a:p>
            <a:endParaRPr lang="en-US" dirty="0"/>
          </a:p>
          <a:p>
            <a:r>
              <a:rPr lang="en-US" dirty="0"/>
              <a:t>Gen 1:1-31 - The creation in 7 days.</a:t>
            </a:r>
          </a:p>
          <a:p>
            <a:endParaRPr lang="en-US" dirty="0"/>
          </a:p>
          <a:p>
            <a:endParaRPr lang="en-US" dirty="0"/>
          </a:p>
        </p:txBody>
      </p:sp>
    </p:spTree>
    <p:extLst>
      <p:ext uri="{BB962C8B-B14F-4D97-AF65-F5344CB8AC3E}">
        <p14:creationId xmlns:p14="http://schemas.microsoft.com/office/powerpoint/2010/main" val="38517025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C1AC4-5DFB-1742-B958-A7841050D691}"/>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3E3652B7-7856-5A49-AA37-B026DE45847D}"/>
              </a:ext>
            </a:extLst>
          </p:cNvPr>
          <p:cNvSpPr>
            <a:spLocks noGrp="1"/>
          </p:cNvSpPr>
          <p:nvPr>
            <p:ph idx="1"/>
          </p:nvPr>
        </p:nvSpPr>
        <p:spPr>
          <a:xfrm>
            <a:off x="810000" y="2774301"/>
            <a:ext cx="10554574" cy="3636511"/>
          </a:xfrm>
        </p:spPr>
        <p:txBody>
          <a:bodyPr/>
          <a:lstStyle/>
          <a:p>
            <a:r>
              <a:rPr lang="en-US" dirty="0"/>
              <a:t>Bates, M. W. (2023). Why the gospel?: Living the good news of king </a:t>
            </a:r>
            <a:r>
              <a:rPr lang="en-US" dirty="0" err="1"/>
              <a:t>jesus</a:t>
            </a:r>
            <a:r>
              <a:rPr lang="en-US" dirty="0"/>
              <a:t> with purpose. William B. Eerdmans Publishing Company. </a:t>
            </a:r>
          </a:p>
          <a:p>
            <a:r>
              <a:rPr lang="en-US" dirty="0"/>
              <a:t>Boyd, Gregory A. 2004. Repenting of Religion: Turning from Judgment to the Love of God. Grand Rapids, MI: Baker.</a:t>
            </a:r>
          </a:p>
          <a:p>
            <a:r>
              <a:rPr lang="en-US" dirty="0"/>
              <a:t>Keener, C. S., &amp; Walton, J. H. (2017). NKJV, Cultural Backgrounds Study Bible. Zondervan. </a:t>
            </a:r>
          </a:p>
          <a:p>
            <a:r>
              <a:rPr lang="en-US" dirty="0"/>
              <a:t>P. Kreeft, (1988). Knowing the Truth about God’s Love: The One Thing We Can’t Live Without. Ann Arbor, Mich.: Servant.</a:t>
            </a:r>
          </a:p>
          <a:p>
            <a:r>
              <a:rPr lang="en-US" dirty="0"/>
              <a:t>Mangum, Douglas, ed. 2020. </a:t>
            </a:r>
            <a:r>
              <a:rPr lang="en-US" dirty="0" err="1"/>
              <a:t>Lexham</a:t>
            </a:r>
            <a:r>
              <a:rPr lang="en-US" dirty="0"/>
              <a:t> Context Commentary: New Testament. </a:t>
            </a:r>
            <a:r>
              <a:rPr lang="en-US" dirty="0" err="1"/>
              <a:t>Lexham</a:t>
            </a:r>
            <a:r>
              <a:rPr lang="en-US" dirty="0"/>
              <a:t> Context Commentary. Bellingham, WA: </a:t>
            </a:r>
            <a:r>
              <a:rPr lang="en-US" dirty="0" err="1"/>
              <a:t>Lexham</a:t>
            </a:r>
            <a:r>
              <a:rPr lang="en-US" dirty="0"/>
              <a:t> Press.</a:t>
            </a:r>
          </a:p>
          <a:p>
            <a:r>
              <a:rPr lang="en-US" dirty="0"/>
              <a:t>WRIGHT, N. T. (2023). Matthew for everyone: Chapters 1-15. WESTMINSTER JOHN KNOX.</a:t>
            </a:r>
          </a:p>
          <a:p>
            <a:endParaRPr lang="en-US" dirty="0"/>
          </a:p>
          <a:p>
            <a:endParaRPr lang="en-US" dirty="0"/>
          </a:p>
        </p:txBody>
      </p:sp>
    </p:spTree>
    <p:extLst>
      <p:ext uri="{BB962C8B-B14F-4D97-AF65-F5344CB8AC3E}">
        <p14:creationId xmlns:p14="http://schemas.microsoft.com/office/powerpoint/2010/main" val="15427050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7D9CAD0-8D9C-534A-5FA7-422B4BC15BE2}"/>
              </a:ext>
            </a:extLst>
          </p:cNvPr>
          <p:cNvSpPr txBox="1"/>
          <p:nvPr/>
        </p:nvSpPr>
        <p:spPr>
          <a:xfrm>
            <a:off x="910389" y="1012954"/>
            <a:ext cx="10371221" cy="4832092"/>
          </a:xfrm>
          <a:prstGeom prst="rect">
            <a:avLst/>
          </a:prstGeom>
          <a:noFill/>
        </p:spPr>
        <p:txBody>
          <a:bodyPr wrap="square">
            <a:spAutoFit/>
          </a:bodyPr>
          <a:lstStyle/>
          <a:p>
            <a:r>
              <a:rPr lang="en-US" sz="2800" dirty="0"/>
              <a:t>Further study on the purpose of creation as glory </a:t>
            </a:r>
          </a:p>
          <a:p>
            <a:pPr marL="457200" indent="-457200">
              <a:buFont typeface="Arial" panose="020B0604020202020204" pitchFamily="34" charset="0"/>
              <a:buChar char="•"/>
            </a:pPr>
            <a:r>
              <a:rPr lang="en-US" sz="2800" dirty="0"/>
              <a:t>Psalm 148 — all creation is summoned to praise its Maker.</a:t>
            </a:r>
          </a:p>
          <a:p>
            <a:pPr marL="457200" indent="-457200">
              <a:buFont typeface="Arial" panose="020B0604020202020204" pitchFamily="34" charset="0"/>
              <a:buChar char="•"/>
            </a:pPr>
            <a:r>
              <a:rPr lang="en-US" sz="2800" dirty="0"/>
              <a:t>Isaiah 43:6–7 — God created his people “for my glory.”</a:t>
            </a:r>
          </a:p>
          <a:p>
            <a:pPr marL="457200" indent="-457200">
              <a:buFont typeface="Arial" panose="020B0604020202020204" pitchFamily="34" charset="0"/>
              <a:buChar char="•"/>
            </a:pPr>
            <a:r>
              <a:rPr lang="en-US" sz="2800" dirty="0"/>
              <a:t>Romans 11:36 — “from him… through him… to him are all things.” -&gt; towards his glorification Habakkuk 2:14 - all of the world will bill filled with the knowledge of God’s glory </a:t>
            </a:r>
          </a:p>
          <a:p>
            <a:pPr marL="457200" indent="-457200">
              <a:buFont typeface="Arial" panose="020B0604020202020204" pitchFamily="34" charset="0"/>
              <a:buChar char="•"/>
            </a:pPr>
            <a:r>
              <a:rPr lang="en-US" sz="2800" dirty="0"/>
              <a:t>Isaiah 11:6-9 - </a:t>
            </a:r>
            <a:r>
              <a:rPr lang="en-US" sz="2800" dirty="0" err="1"/>
              <a:t>Eschatalogical</a:t>
            </a:r>
            <a:r>
              <a:rPr lang="en-US" sz="2800" dirty="0"/>
              <a:t> end of violence linked with knowledge of the Lord</a:t>
            </a:r>
          </a:p>
          <a:p>
            <a:endParaRPr lang="en-US" sz="2800" dirty="0"/>
          </a:p>
        </p:txBody>
      </p:sp>
    </p:spTree>
    <p:extLst>
      <p:ext uri="{BB962C8B-B14F-4D97-AF65-F5344CB8AC3E}">
        <p14:creationId xmlns:p14="http://schemas.microsoft.com/office/powerpoint/2010/main" val="14480255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05B22-6C75-58DC-2834-0B6575B8CA5A}"/>
              </a:ext>
            </a:extLst>
          </p:cNvPr>
          <p:cNvSpPr>
            <a:spLocks noGrp="1"/>
          </p:cNvSpPr>
          <p:nvPr>
            <p:ph type="title"/>
          </p:nvPr>
        </p:nvSpPr>
        <p:spPr/>
        <p:txBody>
          <a:bodyPr/>
          <a:lstStyle/>
          <a:p>
            <a:r>
              <a:rPr lang="en-US" dirty="0"/>
              <a:t>What is God’s Glory?</a:t>
            </a:r>
            <a:br>
              <a:rPr lang="en-US" dirty="0"/>
            </a:br>
            <a:br>
              <a:rPr lang="en-US" dirty="0"/>
            </a:br>
            <a:endParaRPr lang="en-US" dirty="0"/>
          </a:p>
        </p:txBody>
      </p:sp>
      <p:sp>
        <p:nvSpPr>
          <p:cNvPr id="3" name="Text Placeholder 2">
            <a:extLst>
              <a:ext uri="{FF2B5EF4-FFF2-40B4-BE49-F238E27FC236}">
                <a16:creationId xmlns:a16="http://schemas.microsoft.com/office/drawing/2014/main" id="{F50D71F1-393E-4B09-CA90-2B869BDB3DBB}"/>
              </a:ext>
            </a:extLst>
          </p:cNvPr>
          <p:cNvSpPr>
            <a:spLocks noGrp="1"/>
          </p:cNvSpPr>
          <p:nvPr>
            <p:ph type="body" sz="quarter" idx="16"/>
          </p:nvPr>
        </p:nvSpPr>
        <p:spPr/>
        <p:txBody>
          <a:bodyPr/>
          <a:lstStyle/>
          <a:p>
            <a:endParaRPr lang="en-US" dirty="0"/>
          </a:p>
        </p:txBody>
      </p:sp>
      <p:pic>
        <p:nvPicPr>
          <p:cNvPr id="5" name="Picture 4" descr="Doubtful man in pink background">
            <a:extLst>
              <a:ext uri="{FF2B5EF4-FFF2-40B4-BE49-F238E27FC236}">
                <a16:creationId xmlns:a16="http://schemas.microsoft.com/office/drawing/2014/main" id="{907DCD77-92FF-7843-BF37-BA801B6F7FAA}"/>
              </a:ext>
            </a:extLst>
          </p:cNvPr>
          <p:cNvPicPr>
            <a:picLocks noChangeAspect="1"/>
          </p:cNvPicPr>
          <p:nvPr/>
        </p:nvPicPr>
        <p:blipFill>
          <a:blip r:embed="rId2"/>
          <a:stretch>
            <a:fillRect/>
          </a:stretch>
        </p:blipFill>
        <p:spPr>
          <a:xfrm>
            <a:off x="6333962" y="1931726"/>
            <a:ext cx="4524375" cy="3016250"/>
          </a:xfrm>
          <a:prstGeom prst="rect">
            <a:avLst/>
          </a:prstGeom>
        </p:spPr>
      </p:pic>
    </p:spTree>
    <p:extLst>
      <p:ext uri="{BB962C8B-B14F-4D97-AF65-F5344CB8AC3E}">
        <p14:creationId xmlns:p14="http://schemas.microsoft.com/office/powerpoint/2010/main" val="111175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2719FD2-D67E-FAA0-29A1-0F0B9DB3F1D4}"/>
              </a:ext>
            </a:extLst>
          </p:cNvPr>
          <p:cNvSpPr txBox="1"/>
          <p:nvPr/>
        </p:nvSpPr>
        <p:spPr>
          <a:xfrm>
            <a:off x="124691" y="336674"/>
            <a:ext cx="12192000" cy="6463308"/>
          </a:xfrm>
          <a:prstGeom prst="rect">
            <a:avLst/>
          </a:prstGeom>
          <a:noFill/>
        </p:spPr>
        <p:txBody>
          <a:bodyPr wrap="square">
            <a:spAutoFit/>
          </a:bodyPr>
          <a:lstStyle/>
          <a:p>
            <a:r>
              <a:rPr lang="en-US" dirty="0"/>
              <a:t>Moses said, “Please show me your glory.” And he said, “I will make all my goodness pass before you and will proclaim before you my name ‘The Lord.’ And I will be gracious to whom I will be gracious, and will show mercy on whom I will show mercy. But,” he said, “you cannot see my face, for man shall not see me and live.” And the Lord said, “Behold, there is a place by me where you shall stand on the rock, and while my glory passes by I will put you in a cleft of the rock, and I will cover you with my hand until I have passed by. Then I will take away my hand, and you shall see my back, but my face shall not be seen.” The Lord said to Moses, “Cut for yourself two tablets of stone like the first, and I will write on the tablets the words that were on the first tablets, which you broke. Be ready by the morning, and come up in the morning to Mount Sinai, and present yourself there to me on the top of the mountain. No one shall come up with you, and let no one be seen throughout all the mountain. Let no flocks or herds graze opposite that mountain.” So Moses cut two tablets of stone like the first. And he rose early in the morning and went up on Mount Sinai, as the Lord had commanded him, and took in his hand two tablets of stone. The Lord descended in the cloud and stood with him there, and proclaimed the name of the Lord. The Lord passed before him and proclaimed, “The Lord, the Lord, a God merciful and gracious, slow to anger, and abounding in steadfast love and faithfulness, keeping steadfast love for thousands, forgiving iniquity and transgression and sin, but who will by no means clear the guilty, visiting the iniquity of the fathers on the children and the children’s children, to the third and the fourth generation.” And Moses quickly bowed his head toward the earth and worshiped. And he said, “If now I have found favor in your sight, O Lord, please let the Lord go in the midst of us, for it is a stiff-necked people, and pardon our iniquity and our sin, and take us for your inheritance.”</a:t>
            </a:r>
          </a:p>
          <a:p>
            <a:endParaRPr lang="en-US" dirty="0"/>
          </a:p>
          <a:p>
            <a:r>
              <a:rPr lang="en-US" dirty="0"/>
              <a:t>Exodus 33:18–34:9</a:t>
            </a:r>
          </a:p>
          <a:p>
            <a:endParaRPr lang="en-US" dirty="0"/>
          </a:p>
          <a:p>
            <a:endParaRPr lang="en-US" dirty="0"/>
          </a:p>
        </p:txBody>
      </p:sp>
    </p:spTree>
    <p:extLst>
      <p:ext uri="{BB962C8B-B14F-4D97-AF65-F5344CB8AC3E}">
        <p14:creationId xmlns:p14="http://schemas.microsoft.com/office/powerpoint/2010/main" val="8583149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311DD-E4CA-72C3-74D9-8A3696D03B68}"/>
              </a:ext>
            </a:extLst>
          </p:cNvPr>
          <p:cNvSpPr>
            <a:spLocks noGrp="1"/>
          </p:cNvSpPr>
          <p:nvPr>
            <p:ph type="title"/>
          </p:nvPr>
        </p:nvSpPr>
        <p:spPr/>
        <p:txBody>
          <a:bodyPr/>
          <a:lstStyle/>
          <a:p>
            <a:r>
              <a:rPr lang="en-US" dirty="0"/>
              <a:t>The Purpose of Creation is Love</a:t>
            </a:r>
          </a:p>
        </p:txBody>
      </p:sp>
      <p:sp>
        <p:nvSpPr>
          <p:cNvPr id="3" name="Content Placeholder 2">
            <a:extLst>
              <a:ext uri="{FF2B5EF4-FFF2-40B4-BE49-F238E27FC236}">
                <a16:creationId xmlns:a16="http://schemas.microsoft.com/office/drawing/2014/main" id="{1B186624-6F19-F9CB-2E15-5D69EE3A5960}"/>
              </a:ext>
            </a:extLst>
          </p:cNvPr>
          <p:cNvSpPr>
            <a:spLocks noGrp="1"/>
          </p:cNvSpPr>
          <p:nvPr>
            <p:ph idx="1"/>
          </p:nvPr>
        </p:nvSpPr>
        <p:spPr>
          <a:xfrm>
            <a:off x="818712" y="2222287"/>
            <a:ext cx="10554574" cy="4188525"/>
          </a:xfrm>
        </p:spPr>
        <p:txBody>
          <a:bodyPr>
            <a:normAutofit/>
          </a:bodyPr>
          <a:lstStyle/>
          <a:p>
            <a:r>
              <a:rPr lang="en-US" dirty="0"/>
              <a:t>Ps 57:9-11 God’s glory is linked with his steadfast love </a:t>
            </a:r>
          </a:p>
          <a:p>
            <a:r>
              <a:rPr lang="en-US" dirty="0"/>
              <a:t>Ps 108:3-4 - God is praised for his steadfast love </a:t>
            </a:r>
          </a:p>
          <a:p>
            <a:r>
              <a:rPr lang="en-US" dirty="0"/>
              <a:t>Ps 115:1 - glory given to God because of his steadfast love </a:t>
            </a:r>
          </a:p>
          <a:p>
            <a:r>
              <a:rPr lang="en-US" dirty="0"/>
              <a:t>1 John 4:8 - God is love.</a:t>
            </a:r>
          </a:p>
          <a:p>
            <a:r>
              <a:rPr lang="en-US" dirty="0"/>
              <a:t> 2 Peter 1:4 - God, through/in Jesus, enables us to share in His divine nature.  </a:t>
            </a:r>
          </a:p>
          <a:p>
            <a:r>
              <a:rPr lang="en-US" dirty="0"/>
              <a:t>Ezek. 18:23, 32; 33:11, 2 Peter 3:9, 1 Timothy 2:4 - God desires that all would repent and turn to him.</a:t>
            </a:r>
          </a:p>
          <a:p>
            <a:pPr marL="0" indent="0">
              <a:buNone/>
            </a:pPr>
            <a:r>
              <a:rPr lang="en-US" dirty="0"/>
              <a:t>The purpose of creation is thus to reveal/display the Glory of God, which is primarily that of love and to participate in that glorious love.</a:t>
            </a:r>
          </a:p>
        </p:txBody>
      </p:sp>
    </p:spTree>
    <p:extLst>
      <p:ext uri="{BB962C8B-B14F-4D97-AF65-F5344CB8AC3E}">
        <p14:creationId xmlns:p14="http://schemas.microsoft.com/office/powerpoint/2010/main" val="41604660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93C26AD-4DF5-0CE6-AF91-251CA035B3C8}"/>
              </a:ext>
            </a:extLst>
          </p:cNvPr>
          <p:cNvSpPr txBox="1"/>
          <p:nvPr/>
        </p:nvSpPr>
        <p:spPr>
          <a:xfrm>
            <a:off x="360946" y="372213"/>
            <a:ext cx="11831053" cy="6186309"/>
          </a:xfrm>
          <a:prstGeom prst="rect">
            <a:avLst/>
          </a:prstGeom>
          <a:noFill/>
        </p:spPr>
        <p:txBody>
          <a:bodyPr wrap="square">
            <a:spAutoFit/>
          </a:bodyPr>
          <a:lstStyle/>
          <a:p>
            <a:r>
              <a:rPr lang="en-US" sz="2400" dirty="0"/>
              <a:t>“I do not ask for these only, but also for those who will believe in me through their word, </a:t>
            </a:r>
            <a:r>
              <a:rPr lang="en-US" sz="2400" b="1" u="sng" dirty="0"/>
              <a:t>that they may all be one, just as you, Father, are in me, and I in you, that they also may be in us,</a:t>
            </a:r>
            <a:r>
              <a:rPr lang="en-US" sz="2400" dirty="0"/>
              <a:t> so that the world may believe that you have sent me. The glory that you have given me I have given to them, that they may be one even as we are one, </a:t>
            </a:r>
            <a:r>
              <a:rPr lang="en-US" sz="2400" b="1" u="sng" dirty="0"/>
              <a:t>I in them and you in me</a:t>
            </a:r>
            <a:r>
              <a:rPr lang="en-US" sz="2400" dirty="0"/>
              <a:t>, that they may become perfectly one, </a:t>
            </a:r>
            <a:r>
              <a:rPr lang="en-US" sz="2400" b="1" u="sng" dirty="0"/>
              <a:t>so that the world may know that you sent me and loved them even as you loved me</a:t>
            </a:r>
            <a:r>
              <a:rPr lang="en-US" sz="2400" dirty="0"/>
              <a:t>. Father, I desire that they also, whom you have given me, may be with me where I am, to see my glory that you have given me because you loved me before the foundation of the world. O righteous Father, even though the world does not know you, I know you, and these know that you have sent me. I made known to them your name, and I will continue to make it known, that the love with which you have loved me may be in them, and I in them.”</a:t>
            </a:r>
          </a:p>
          <a:p>
            <a:endParaRPr lang="en-US" sz="2400" dirty="0"/>
          </a:p>
          <a:p>
            <a:r>
              <a:rPr lang="en-US" sz="2400" dirty="0"/>
              <a:t> John 17:20–26</a:t>
            </a:r>
          </a:p>
          <a:p>
            <a:endParaRPr lang="en-US" dirty="0"/>
          </a:p>
          <a:p>
            <a:endParaRPr lang="en-US" dirty="0"/>
          </a:p>
        </p:txBody>
      </p:sp>
    </p:spTree>
    <p:extLst>
      <p:ext uri="{BB962C8B-B14F-4D97-AF65-F5344CB8AC3E}">
        <p14:creationId xmlns:p14="http://schemas.microsoft.com/office/powerpoint/2010/main" val="951524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D0AA5-7338-D105-66CB-0E9DD9415B6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2ED81F2-13C3-1324-01AC-B15AC4AD09EB}"/>
              </a:ext>
            </a:extLst>
          </p:cNvPr>
          <p:cNvSpPr txBox="1"/>
          <p:nvPr/>
        </p:nvSpPr>
        <p:spPr>
          <a:xfrm>
            <a:off x="360946" y="372213"/>
            <a:ext cx="11831053" cy="4985980"/>
          </a:xfrm>
          <a:prstGeom prst="rect">
            <a:avLst/>
          </a:prstGeom>
          <a:noFill/>
        </p:spPr>
        <p:txBody>
          <a:bodyPr wrap="square">
            <a:spAutoFit/>
          </a:bodyPr>
          <a:lstStyle/>
          <a:p>
            <a:r>
              <a:rPr lang="en-US" sz="2400" dirty="0"/>
              <a:t>Further Study on the purpose of creation being the display and participation in </a:t>
            </a:r>
            <a:r>
              <a:rPr lang="en-US" sz="2400"/>
              <a:t>God’s Love: </a:t>
            </a:r>
            <a:endParaRPr lang="en-US" sz="2400" dirty="0"/>
          </a:p>
          <a:p>
            <a:endParaRPr lang="en-US" dirty="0"/>
          </a:p>
          <a:p>
            <a:pPr marL="285750" indent="-285750">
              <a:buFont typeface="Arial" panose="020B0604020202020204" pitchFamily="34" charset="0"/>
              <a:buChar char="•"/>
            </a:pPr>
            <a:r>
              <a:rPr lang="en-US" dirty="0"/>
              <a:t>Isaiah 11:9 - end of violence is tied with the knowledge of the Lord filling the world </a:t>
            </a:r>
          </a:p>
          <a:p>
            <a:pPr marL="285750" indent="-285750">
              <a:buFont typeface="Arial" panose="020B0604020202020204" pitchFamily="34" charset="0"/>
              <a:buChar char="•"/>
            </a:pPr>
            <a:r>
              <a:rPr lang="en-US" dirty="0"/>
              <a:t>Eph 1:3-10 God’s plan has always been to adopt a people and unite all things in Christ </a:t>
            </a:r>
          </a:p>
          <a:p>
            <a:pPr marL="285750" indent="-285750">
              <a:buFont typeface="Arial" panose="020B0604020202020204" pitchFamily="34" charset="0"/>
              <a:buChar char="•"/>
            </a:pPr>
            <a:r>
              <a:rPr lang="en-US" dirty="0"/>
              <a:t>Eph 2:5-7 raised us and seated us with Christ (throne imagery) to show his grace and kindness</a:t>
            </a:r>
          </a:p>
          <a:p>
            <a:pPr marL="285750" indent="-285750">
              <a:buFont typeface="Arial" panose="020B0604020202020204" pitchFamily="34" charset="0"/>
              <a:buChar char="•"/>
            </a:pPr>
            <a:r>
              <a:rPr lang="en-US" dirty="0"/>
              <a:t> Eph 2:19-22 all believers members of God’s family and part of a living temple in Christ </a:t>
            </a:r>
          </a:p>
          <a:p>
            <a:pPr marL="285750" indent="-285750">
              <a:buFont typeface="Arial" panose="020B0604020202020204" pitchFamily="34" charset="0"/>
              <a:buChar char="•"/>
            </a:pPr>
            <a:r>
              <a:rPr lang="en-US" dirty="0"/>
              <a:t>Col 1:15-20 in Christ, God is reconciling all things to Himself Rom </a:t>
            </a:r>
          </a:p>
          <a:p>
            <a:pPr marL="285750" indent="-285750">
              <a:buFont typeface="Arial" panose="020B0604020202020204" pitchFamily="34" charset="0"/>
              <a:buChar char="•"/>
            </a:pPr>
            <a:r>
              <a:rPr lang="en-US" dirty="0"/>
              <a:t>8:18-23 all of creation is awaiting redemption that is tied to the full adoption of God’s redeemed people. </a:t>
            </a:r>
          </a:p>
          <a:p>
            <a:pPr marL="285750" indent="-285750">
              <a:buFont typeface="Arial" panose="020B0604020202020204" pitchFamily="34" charset="0"/>
              <a:buChar char="•"/>
            </a:pPr>
            <a:r>
              <a:rPr lang="en-US" dirty="0"/>
              <a:t>1 John 3:16, 4:8,16,20 - God’s essence is love, demonstrated in Jesus the Christ, and we are called to the same. </a:t>
            </a:r>
          </a:p>
          <a:p>
            <a:pPr marL="285750" indent="-285750">
              <a:buFont typeface="Arial" panose="020B0604020202020204" pitchFamily="34" charset="0"/>
              <a:buChar char="•"/>
            </a:pPr>
            <a:r>
              <a:rPr lang="en-US" dirty="0"/>
              <a:t>Col 1:15, Heb 1:3 - Jesus is the image and exact imprint of the invisible God, displaying the radiance of his glory </a:t>
            </a:r>
          </a:p>
          <a:p>
            <a:pPr marL="285750" indent="-285750">
              <a:buFont typeface="Arial" panose="020B0604020202020204" pitchFamily="34" charset="0"/>
              <a:buChar char="•"/>
            </a:pPr>
            <a:r>
              <a:rPr lang="en-US" dirty="0"/>
              <a:t>Rev 21:1-4, 9-16, 22-26 - the New Heaven, New Earth, and New Jerusalem where God dwells with his people (temple)</a:t>
            </a:r>
          </a:p>
          <a:p>
            <a:endParaRPr lang="en-US" dirty="0"/>
          </a:p>
        </p:txBody>
      </p:sp>
    </p:spTree>
    <p:extLst>
      <p:ext uri="{BB962C8B-B14F-4D97-AF65-F5344CB8AC3E}">
        <p14:creationId xmlns:p14="http://schemas.microsoft.com/office/powerpoint/2010/main" val="352360960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Quotable">
  <a:themeElements>
    <a:clrScheme name="Quotable">
      <a:dk1>
        <a:sysClr val="windowText" lastClr="000000"/>
      </a:dk1>
      <a:lt1>
        <a:sysClr val="window" lastClr="FFFFFF"/>
      </a:lt1>
      <a:dk2>
        <a:srgbClr val="212121"/>
      </a:dk2>
      <a:lt2>
        <a:srgbClr val="636363"/>
      </a:lt2>
      <a:accent1>
        <a:srgbClr val="00C6BB"/>
      </a:accent1>
      <a:accent2>
        <a:srgbClr val="6FEBA0"/>
      </a:accent2>
      <a:accent3>
        <a:srgbClr val="B6DF5E"/>
      </a:accent3>
      <a:accent4>
        <a:srgbClr val="EFB251"/>
      </a:accent4>
      <a:accent5>
        <a:srgbClr val="EF755F"/>
      </a:accent5>
      <a:accent6>
        <a:srgbClr val="ED515C"/>
      </a:accent6>
      <a:hlink>
        <a:srgbClr val="8F8F8F"/>
      </a:hlink>
      <a:folHlink>
        <a:srgbClr val="A5A5A5"/>
      </a:folHlink>
    </a:clrScheme>
    <a:fontScheme name="Quotable">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Quotable">
      <a:fillStyleLst>
        <a:solidFill>
          <a:schemeClr val="phClr"/>
        </a:solidFill>
        <a:gradFill rotWithShape="1">
          <a:gsLst>
            <a:gs pos="0">
              <a:schemeClr val="phClr">
                <a:tint val="80000"/>
                <a:lumMod val="105000"/>
              </a:schemeClr>
            </a:gs>
            <a:gs pos="100000">
              <a:schemeClr val="phClr">
                <a:tint val="90000"/>
              </a:schemeClr>
            </a:gs>
          </a:gsLst>
          <a:lin ang="5400000" scaled="0"/>
        </a:gradFill>
        <a:blipFill rotWithShape="1">
          <a:blip xmlns:r="http://schemas.openxmlformats.org/officeDocument/2006/relationships" r:embed="rId1">
            <a:duotone>
              <a:schemeClr val="phClr">
                <a:tint val="98000"/>
                <a:lumMod val="102000"/>
              </a:schemeClr>
              <a:schemeClr val="phClr">
                <a:shade val="98000"/>
                <a:lumMod val="98000"/>
              </a:schemeClr>
            </a:duotone>
          </a:blip>
          <a:tile tx="0" ty="0" sx="100000" sy="100000" flip="none" algn="tl"/>
        </a:blipFill>
      </a:fillStyleLst>
      <a:lnStyleLst>
        <a:ln w="9525" cap="rnd" cmpd="sng" algn="ctr">
          <a:solidFill>
            <a:schemeClr val="ph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effectStyle>
        <a:effectStyle>
          <a:effectLst>
            <a:innerShdw blurRad="63500" dist="25400" dir="13500000">
              <a:srgbClr val="000000">
                <a:alpha val="75000"/>
              </a:srgbClr>
            </a:innerShdw>
          </a:effectLst>
        </a:effectStyle>
      </a:effectStyleLst>
      <a:bgFillStyleLst>
        <a:solidFill>
          <a:schemeClr val="phClr"/>
        </a:solidFill>
        <a:gradFill rotWithShape="1">
          <a:gsLst>
            <a:gs pos="0">
              <a:schemeClr val="phClr">
                <a:tint val="100000"/>
              </a:schemeClr>
            </a:gs>
            <a:gs pos="100000">
              <a:schemeClr val="phClr">
                <a:tint val="84000"/>
                <a:shade val="84000"/>
                <a:lumMod val="90000"/>
              </a:schemeClr>
            </a:gs>
          </a:gsLst>
          <a:lin ang="5400000" scaled="0"/>
        </a:gradFill>
        <a:gradFill rotWithShape="1">
          <a:gsLst>
            <a:gs pos="0">
              <a:schemeClr val="phClr">
                <a:tint val="84000"/>
                <a:shade val="90000"/>
                <a:satMod val="120000"/>
                <a:lumMod val="90000"/>
              </a:schemeClr>
            </a:gs>
            <a:gs pos="100000">
              <a:schemeClr val="phClr"/>
            </a:gs>
          </a:gsLst>
          <a:lin ang="5400000" scaled="0"/>
        </a:gradFill>
      </a:bgFillStyleLst>
    </a:fmtScheme>
  </a:themeElements>
  <a:objectDefaults/>
  <a:extraClrSchemeLst/>
  <a:extLst>
    <a:ext uri="{05A4C25C-085E-4340-85A3-A5531E510DB2}">
      <thm15:themeFamily xmlns:thm15="http://schemas.microsoft.com/office/thememl/2012/main" name="Quotable" id="{39EC5628-30ED-4578-ACD8-9820EDB8E15A}" vid="{6F3559E9-1A4C-49D8-94D4-F41003531C49}"/>
    </a:ext>
  </a:extLst>
</a:theme>
</file>

<file path=docProps/app.xml><?xml version="1.0" encoding="utf-8"?>
<Properties xmlns="http://schemas.openxmlformats.org/officeDocument/2006/extended-properties" xmlns:vt="http://schemas.openxmlformats.org/officeDocument/2006/docPropsVTypes">
  <Template>Quotable</Template>
  <TotalTime>143</TotalTime>
  <Words>2985</Words>
  <Application>Microsoft Macintosh PowerPoint</Application>
  <PresentationFormat>Widescreen</PresentationFormat>
  <Paragraphs>124</Paragraphs>
  <Slides>30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30</vt:i4>
      </vt:variant>
    </vt:vector>
  </HeadingPairs>
  <TitlesOfParts>
    <vt:vector size="34" baseType="lpstr">
      <vt:lpstr>Arial</vt:lpstr>
      <vt:lpstr>Century Gothic</vt:lpstr>
      <vt:lpstr>Wingdings 2</vt:lpstr>
      <vt:lpstr>Quotable</vt:lpstr>
      <vt:lpstr>Love and Judgement </vt:lpstr>
      <vt:lpstr>The Path Ahead</vt:lpstr>
      <vt:lpstr>The Purpose of Creation - Glory &amp; Love, Love &amp; Glory</vt:lpstr>
      <vt:lpstr>PowerPoint Presentation</vt:lpstr>
      <vt:lpstr>What is God’s Glory?  </vt:lpstr>
      <vt:lpstr>PowerPoint Presentation</vt:lpstr>
      <vt:lpstr>The Purpose of Creation is Love</vt:lpstr>
      <vt:lpstr>PowerPoint Presentation</vt:lpstr>
      <vt:lpstr>PowerPoint Presentation</vt:lpstr>
      <vt:lpstr>What went wrong? </vt:lpstr>
      <vt:lpstr>Genesis 1:26-28</vt:lpstr>
      <vt:lpstr>Genesis 2:15-27</vt:lpstr>
      <vt:lpstr>Genesis 3:6-7</vt:lpstr>
      <vt:lpstr>Transgression of Divine Boundary </vt:lpstr>
      <vt:lpstr>The Knowledge of Good and Evil</vt:lpstr>
      <vt:lpstr>It is God’s Place and Prerogative to Judge</vt:lpstr>
      <vt:lpstr>Transgressing all over again</vt:lpstr>
      <vt:lpstr>The Dangers of Judgement: Self-Righteousness and the CAD Triad</vt:lpstr>
      <vt:lpstr>Self-Righteous Judgement</vt:lpstr>
      <vt:lpstr>Judgement and the CAD Triad</vt:lpstr>
      <vt:lpstr>Anger &amp; Judgement</vt:lpstr>
      <vt:lpstr>PowerPoint Presentation</vt:lpstr>
      <vt:lpstr>PowerPoint Presentation</vt:lpstr>
      <vt:lpstr>How the Gospel teaches and empowers us to stop judging  </vt:lpstr>
      <vt:lpstr>What is the problem that the Gospel is fixing?</vt:lpstr>
      <vt:lpstr>The Gospel = Jesus is Christ/King, In Him…</vt:lpstr>
      <vt:lpstr>Our response to the Gospel…</vt:lpstr>
      <vt:lpstr>PowerPoint Presentation</vt:lpstr>
      <vt:lpstr>Letting go of Judgement, Picking up Love</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Love and Judgement </dc:title>
  <dc:creator>liberatingcounselingservices@gmail.com</dc:creator>
  <cp:lastModifiedBy>liberatingcounselingservices@gmail.com</cp:lastModifiedBy>
  <cp:revision>7</cp:revision>
  <dcterms:created xsi:type="dcterms:W3CDTF">2026-02-27T19:53:47Z</dcterms:created>
  <dcterms:modified xsi:type="dcterms:W3CDTF">2026-02-27T22:17:38Z</dcterms:modified>
</cp:coreProperties>
</file>